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708"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 id="2147483816" r:id="rId13"/>
    <p:sldMasterId id="2147483828" r:id="rId14"/>
    <p:sldMasterId id="2147483840" r:id="rId15"/>
    <p:sldMasterId id="2147483852" r:id="rId16"/>
    <p:sldMasterId id="2147483864" r:id="rId17"/>
    <p:sldMasterId id="2147483876" r:id="rId18"/>
  </p:sldMasterIdLst>
  <p:notesMasterIdLst>
    <p:notesMasterId r:id="rId97"/>
  </p:notesMasterIdLst>
  <p:sldIdLst>
    <p:sldId id="256" r:id="rId19"/>
    <p:sldId id="257" r:id="rId20"/>
    <p:sldId id="313" r:id="rId21"/>
    <p:sldId id="398" r:id="rId22"/>
    <p:sldId id="388" r:id="rId23"/>
    <p:sldId id="389" r:id="rId24"/>
    <p:sldId id="391" r:id="rId25"/>
    <p:sldId id="375" r:id="rId26"/>
    <p:sldId id="264" r:id="rId27"/>
    <p:sldId id="393" r:id="rId28"/>
    <p:sldId id="274" r:id="rId29"/>
    <p:sldId id="385" r:id="rId30"/>
    <p:sldId id="275" r:id="rId31"/>
    <p:sldId id="276" r:id="rId32"/>
    <p:sldId id="381" r:id="rId33"/>
    <p:sldId id="279" r:id="rId34"/>
    <p:sldId id="280" r:id="rId35"/>
    <p:sldId id="341" r:id="rId36"/>
    <p:sldId id="283" r:id="rId37"/>
    <p:sldId id="376" r:id="rId38"/>
    <p:sldId id="285" r:id="rId39"/>
    <p:sldId id="394" r:id="rId40"/>
    <p:sldId id="288" r:id="rId41"/>
    <p:sldId id="368" r:id="rId42"/>
    <p:sldId id="289" r:id="rId43"/>
    <p:sldId id="291" r:id="rId44"/>
    <p:sldId id="292" r:id="rId45"/>
    <p:sldId id="293" r:id="rId46"/>
    <p:sldId id="367" r:id="rId47"/>
    <p:sldId id="377" r:id="rId48"/>
    <p:sldId id="297" r:id="rId49"/>
    <p:sldId id="380" r:id="rId50"/>
    <p:sldId id="298" r:id="rId51"/>
    <p:sldId id="304" r:id="rId52"/>
    <p:sldId id="399" r:id="rId53"/>
    <p:sldId id="400" r:id="rId54"/>
    <p:sldId id="401" r:id="rId55"/>
    <p:sldId id="369" r:id="rId56"/>
    <p:sldId id="392" r:id="rId57"/>
    <p:sldId id="397" r:id="rId58"/>
    <p:sldId id="325" r:id="rId59"/>
    <p:sldId id="323" r:id="rId60"/>
    <p:sldId id="379" r:id="rId61"/>
    <p:sldId id="329" r:id="rId62"/>
    <p:sldId id="330" r:id="rId63"/>
    <p:sldId id="396" r:id="rId64"/>
    <p:sldId id="332" r:id="rId65"/>
    <p:sldId id="327" r:id="rId66"/>
    <p:sldId id="334" r:id="rId67"/>
    <p:sldId id="338" r:id="rId68"/>
    <p:sldId id="339" r:id="rId69"/>
    <p:sldId id="343" r:id="rId70"/>
    <p:sldId id="411" r:id="rId71"/>
    <p:sldId id="407" r:id="rId72"/>
    <p:sldId id="408" r:id="rId73"/>
    <p:sldId id="409" r:id="rId74"/>
    <p:sldId id="410" r:id="rId75"/>
    <p:sldId id="405" r:id="rId76"/>
    <p:sldId id="406" r:id="rId77"/>
    <p:sldId id="344" r:id="rId78"/>
    <p:sldId id="382" r:id="rId79"/>
    <p:sldId id="413" r:id="rId80"/>
    <p:sldId id="414" r:id="rId81"/>
    <p:sldId id="351" r:id="rId82"/>
    <p:sldId id="383" r:id="rId83"/>
    <p:sldId id="415" r:id="rId84"/>
    <p:sldId id="403" r:id="rId85"/>
    <p:sldId id="356" r:id="rId86"/>
    <p:sldId id="359" r:id="rId87"/>
    <p:sldId id="360" r:id="rId88"/>
    <p:sldId id="412" r:id="rId89"/>
    <p:sldId id="404" r:id="rId90"/>
    <p:sldId id="417" r:id="rId91"/>
    <p:sldId id="418" r:id="rId92"/>
    <p:sldId id="384" r:id="rId93"/>
    <p:sldId id="362" r:id="rId94"/>
    <p:sldId id="282" r:id="rId95"/>
    <p:sldId id="386" r:id="rId96"/>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558" autoAdjust="0"/>
  </p:normalViewPr>
  <p:slideViewPr>
    <p:cSldViewPr>
      <p:cViewPr varScale="1">
        <p:scale>
          <a:sx n="72" d="100"/>
          <a:sy n="72" d="100"/>
        </p:scale>
        <p:origin x="1278" y="6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slide" Target="slides/slide50.xml"/><Relationship Id="rId76" Type="http://schemas.openxmlformats.org/officeDocument/2006/relationships/slide" Target="slides/slide58.xml"/><Relationship Id="rId84" Type="http://schemas.openxmlformats.org/officeDocument/2006/relationships/slide" Target="slides/slide66.xml"/><Relationship Id="rId89" Type="http://schemas.openxmlformats.org/officeDocument/2006/relationships/slide" Target="slides/slide71.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slide" Target="slides/slide61.xml"/><Relationship Id="rId87" Type="http://schemas.openxmlformats.org/officeDocument/2006/relationships/slide" Target="slides/slide69.xml"/><Relationship Id="rId5" Type="http://schemas.openxmlformats.org/officeDocument/2006/relationships/slideMaster" Target="slideMasters/slideMaster5.xml"/><Relationship Id="rId61" Type="http://schemas.openxmlformats.org/officeDocument/2006/relationships/slide" Target="slides/slide43.xml"/><Relationship Id="rId82" Type="http://schemas.openxmlformats.org/officeDocument/2006/relationships/slide" Target="slides/slide64.xml"/><Relationship Id="rId90" Type="http://schemas.openxmlformats.org/officeDocument/2006/relationships/slide" Target="slides/slide72.xml"/><Relationship Id="rId95" Type="http://schemas.openxmlformats.org/officeDocument/2006/relationships/slide" Target="slides/slide77.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slide" Target="slides/slide67.xml"/><Relationship Id="rId93" Type="http://schemas.openxmlformats.org/officeDocument/2006/relationships/slide" Target="slides/slide75.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slide" Target="slides/slide73.xml"/><Relationship Id="rId96" Type="http://schemas.openxmlformats.org/officeDocument/2006/relationships/slide" Target="slides/slide7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slide" Target="slides/slide76.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SV"/>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4C1154-F202-4A34-B6AD-8AF787AB0D91}" type="datetimeFigureOut">
              <a:rPr lang="es-SV" smtClean="0"/>
              <a:t>04/02/2017</a:t>
            </a:fld>
            <a:endParaRPr lang="es-SV"/>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SV"/>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SV"/>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B100FD-EB69-4779-80BA-A90687C2DBB6}" type="slidenum">
              <a:rPr lang="es-SV" smtClean="0"/>
              <a:t>‹Nº›</a:t>
            </a:fld>
            <a:endParaRPr lang="es-SV"/>
          </a:p>
        </p:txBody>
      </p:sp>
    </p:spTree>
    <p:extLst>
      <p:ext uri="{BB962C8B-B14F-4D97-AF65-F5344CB8AC3E}">
        <p14:creationId xmlns:p14="http://schemas.microsoft.com/office/powerpoint/2010/main" val="3478775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E6F10574-3D06-4E3B-8D7D-4C724B0A9BFA}" type="slidenum">
              <a:rPr lang="es-ES_tradnl">
                <a:solidFill>
                  <a:prstClr val="black"/>
                </a:solidFill>
              </a:rPr>
              <a:pPr eaLnBrk="1" hangingPunct="1"/>
              <a:t>7</a:t>
            </a:fld>
            <a:endParaRPr lang="es-ES_tradnl">
              <a:solidFill>
                <a:prstClr val="black"/>
              </a:solidFill>
            </a:endParaRPr>
          </a:p>
        </p:txBody>
      </p:sp>
      <p:sp>
        <p:nvSpPr>
          <p:cNvPr id="72707" name="Rectangle 2"/>
          <p:cNvSpPr>
            <a:spLocks noGrp="1" noRot="1" noChangeAspect="1" noChangeArrowheads="1" noTextEdit="1"/>
          </p:cNvSpPr>
          <p:nvPr>
            <p:ph type="sldImg"/>
          </p:nvPr>
        </p:nvSpPr>
        <p:spPr>
          <a:xfrm>
            <a:off x="1143000" y="685800"/>
            <a:ext cx="4573588" cy="3430588"/>
          </a:xfrm>
          <a:ln/>
        </p:spPr>
      </p:sp>
      <p:sp>
        <p:nvSpPr>
          <p:cNvPr id="72708" name="Rectangle 3"/>
          <p:cNvSpPr>
            <a:spLocks noGrp="1" noChangeArrowheads="1"/>
          </p:cNvSpPr>
          <p:nvPr>
            <p:ph type="body" idx="1"/>
          </p:nvPr>
        </p:nvSpPr>
        <p:spPr>
          <a:xfrm>
            <a:off x="912813" y="4341813"/>
            <a:ext cx="5032375" cy="41163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Framework of progression of kidney disease, from those at increased risk of kidney disease, to kidney damage with preserved kidney function, to reduced kidney function (as evidenced by a decreased GFR, which I will discuss later), progressing to kidney failure and the need for dialysis.</a:t>
            </a:r>
          </a:p>
          <a:p>
            <a:pPr eaLnBrk="1" hangingPunct="1"/>
            <a:endParaRPr lang="en-US" smtClean="0">
              <a:latin typeface="Arial" charset="0"/>
            </a:endParaRPr>
          </a:p>
          <a:p>
            <a:pPr eaLnBrk="1" hangingPunct="1"/>
            <a:r>
              <a:rPr lang="en-US" smtClean="0">
                <a:latin typeface="Arial" charset="0"/>
              </a:rPr>
              <a:t>A lot of work has been done in patients receiving dialysis.  Because they are all eligible for Medicare,  there are large administrative databases to pour over that the USRDS makes available.  Also, they are a captive population, and are therefore relatively easy to study.</a:t>
            </a:r>
          </a:p>
          <a:p>
            <a:pPr eaLnBrk="1" hangingPunct="1"/>
            <a:endParaRPr lang="en-US" smtClean="0">
              <a:latin typeface="Arial" charset="0"/>
            </a:endParaRPr>
          </a:p>
          <a:p>
            <a:pPr eaLnBrk="1" hangingPunct="1"/>
            <a:r>
              <a:rPr lang="en-US" smtClean="0">
                <a:latin typeface="Arial" charset="0"/>
              </a:rPr>
              <a:t>There has recently been more data coming out characterizing patients at the time of starting dialysis. These data have shown that the prevalence of cardiovascular risk factors is extremely high at this stage as well.  Anemia (which is a decreased conentration of oxygen-carrying hemoglobin in red blood cells), htn, lvh, chf.  Obviously, these conditions must have developed during the earlier stages.</a:t>
            </a:r>
          </a:p>
          <a:p>
            <a:pPr eaLnBrk="1" hangingPunct="1"/>
            <a:endParaRPr lang="en-US" smtClean="0">
              <a:latin typeface="Arial" charset="0"/>
            </a:endParaRPr>
          </a:p>
        </p:txBody>
      </p:sp>
    </p:spTree>
    <p:extLst>
      <p:ext uri="{BB962C8B-B14F-4D97-AF65-F5344CB8AC3E}">
        <p14:creationId xmlns:p14="http://schemas.microsoft.com/office/powerpoint/2010/main" val="6495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dirty="0"/>
          </a:p>
        </p:txBody>
      </p:sp>
      <p:sp>
        <p:nvSpPr>
          <p:cNvPr id="4" name="3 Marcador de número de diapositiva"/>
          <p:cNvSpPr>
            <a:spLocks noGrp="1"/>
          </p:cNvSpPr>
          <p:nvPr>
            <p:ph type="sldNum" sz="quarter" idx="10"/>
          </p:nvPr>
        </p:nvSpPr>
        <p:spPr/>
        <p:txBody>
          <a:bodyPr/>
          <a:lstStyle/>
          <a:p>
            <a:fld id="{D8B100FD-EB69-4779-80BA-A90687C2DBB6}" type="slidenum">
              <a:rPr lang="es-SV" smtClean="0"/>
              <a:t>51</a:t>
            </a:fld>
            <a:endParaRPr lang="es-SV"/>
          </a:p>
        </p:txBody>
      </p:sp>
    </p:spTree>
    <p:extLst>
      <p:ext uri="{BB962C8B-B14F-4D97-AF65-F5344CB8AC3E}">
        <p14:creationId xmlns:p14="http://schemas.microsoft.com/office/powerpoint/2010/main" val="1302351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fld id="{4695435E-43C6-438A-96B4-39E68AEE5DDC}" type="slidenum">
              <a:rPr lang="es-ES" sz="1200" smtClean="0">
                <a:solidFill>
                  <a:prstClr val="black"/>
                </a:solidFill>
                <a:latin typeface="Arial Narrow" pitchFamily="34" charset="0"/>
              </a:rPr>
              <a:pPr eaLnBrk="1" hangingPunct="1"/>
              <a:t>66</a:t>
            </a:fld>
            <a:endParaRPr lang="es-ES" sz="1200" smtClean="0">
              <a:solidFill>
                <a:prstClr val="black"/>
              </a:solidFill>
              <a:latin typeface="Arial Narrow"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14400" y="4343400"/>
            <a:ext cx="50292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smtClean="0"/>
              <a:t>Angiotensin-receptor blockers, or ARBs, provide an opportunity to inhibit the renin-angiotensin system directly at the angiotensin II type 1 receptor level, which has been postulated to provide more complete inhibition of the deleterious effects of angiotensin. Alternatively, because ACE inhibitors (kininase II inhibitors) also reduce bradykinin breakdown, the combination of an ACE inhibitor plus an ARB may result in incremental clinical benefits.  These assumptions must be rigorously tested as direct comparisons of these three modes of inhibiting the renin-angiotensin system to provide the quantitative data needed to guide clinical practice.</a:t>
            </a:r>
            <a:r>
              <a:rPr lang="en-US" smtClean="0"/>
              <a:t> </a:t>
            </a:r>
          </a:p>
        </p:txBody>
      </p:sp>
    </p:spTree>
    <p:extLst>
      <p:ext uri="{BB962C8B-B14F-4D97-AF65-F5344CB8AC3E}">
        <p14:creationId xmlns:p14="http://schemas.microsoft.com/office/powerpoint/2010/main" val="693097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dirty="0"/>
          </a:p>
        </p:txBody>
      </p:sp>
      <p:sp>
        <p:nvSpPr>
          <p:cNvPr id="4" name="3 Marcador de número de diapositiva"/>
          <p:cNvSpPr>
            <a:spLocks noGrp="1"/>
          </p:cNvSpPr>
          <p:nvPr>
            <p:ph type="sldNum" sz="quarter" idx="10"/>
          </p:nvPr>
        </p:nvSpPr>
        <p:spPr/>
        <p:txBody>
          <a:bodyPr/>
          <a:lstStyle/>
          <a:p>
            <a:fld id="{D8B100FD-EB69-4779-80BA-A90687C2DBB6}" type="slidenum">
              <a:rPr lang="es-SV" smtClean="0"/>
              <a:t>68</a:t>
            </a:fld>
            <a:endParaRPr lang="es-SV"/>
          </a:p>
        </p:txBody>
      </p:sp>
    </p:spTree>
    <p:extLst>
      <p:ext uri="{BB962C8B-B14F-4D97-AF65-F5344CB8AC3E}">
        <p14:creationId xmlns:p14="http://schemas.microsoft.com/office/powerpoint/2010/main" val="1300983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000">
                <a:solidFill>
                  <a:schemeClr val="tx1"/>
                </a:solidFill>
                <a:latin typeface="Tahoma" charset="0"/>
                <a:ea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fld id="{7B958A85-83CE-564C-9098-1C157A819F6C}" type="slidenum">
              <a:rPr lang="es-ES" sz="1200">
                <a:latin typeface="Arial Narrow" charset="0"/>
              </a:rPr>
              <a:pPr eaLnBrk="1" hangingPunct="1"/>
              <a:t>10</a:t>
            </a:fld>
            <a:endParaRPr lang="es-ES" sz="1200">
              <a:latin typeface="Arial Narrow" charset="0"/>
            </a:endParaRPr>
          </a:p>
        </p:txBody>
      </p:sp>
      <p:sp>
        <p:nvSpPr>
          <p:cNvPr id="83971" name="Rectangle 2"/>
          <p:cNvSpPr>
            <a:spLocks noGrp="1" noChangeArrowheads="1"/>
          </p:cNvSpPr>
          <p:nvPr>
            <p:ph type="body" idx="1"/>
          </p:nvPr>
        </p:nvSpPr>
        <p:spPr>
          <a:xfrm>
            <a:off x="803275" y="4562475"/>
            <a:ext cx="5222875" cy="4075113"/>
          </a:xfrm>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505" tIns="47037" rIns="92505" bIns="47037"/>
          <a:lstStyle/>
          <a:p>
            <a:pPr defTabSz="949325" eaLnBrk="1" hangingPunct="1">
              <a:spcBef>
                <a:spcPct val="20000"/>
              </a:spcBef>
            </a:pPr>
            <a:r>
              <a:rPr lang="es-ES_tradnl" b="1" i="1">
                <a:latin typeface="Arial Narrow" charset="0"/>
              </a:rPr>
              <a:t>La microalbuminuria es uno de los signos mas precoces de la enfermedad renal asintomática. La microalbuminuria es un marcador de injuria vascular – un signo temprano de daño, tanto al riñón como al corazón.</a:t>
            </a:r>
            <a:endParaRPr lang="es-ES_tradnl" sz="1100">
              <a:latin typeface="Arial Narrow" charset="0"/>
            </a:endParaRPr>
          </a:p>
          <a:p>
            <a:pPr defTabSz="949325" eaLnBrk="1" hangingPunct="1">
              <a:spcBef>
                <a:spcPct val="20000"/>
              </a:spcBef>
            </a:pPr>
            <a:endParaRPr lang="es-ES_tradnl" sz="1100" b="1" i="1">
              <a:latin typeface="Arial Narrow" charset="0"/>
            </a:endParaRPr>
          </a:p>
          <a:p>
            <a:pPr defTabSz="949325" eaLnBrk="1" hangingPunct="1"/>
            <a:r>
              <a:rPr lang="es-ES_tradnl" sz="1100">
                <a:latin typeface="Arial Narrow" charset="0"/>
              </a:rPr>
              <a:t>La enfermedad renal progresa sin síntomas hasta que se ha perdido alrededor del 75% de la función renal.</a:t>
            </a:r>
            <a:r>
              <a:rPr lang="es-ES_tradnl" sz="1100" baseline="30000">
                <a:latin typeface="Arial Narrow" charset="0"/>
              </a:rPr>
              <a:t>1</a:t>
            </a:r>
            <a:r>
              <a:rPr lang="es-ES_tradnl" sz="1100">
                <a:latin typeface="Arial Narrow" charset="0"/>
              </a:rPr>
              <a:t>  Afortunadamente, la disfunción renal puede ser detectada a través de análisis de laboratorio de sangre y orina mucho antes de que los síntomas aparezcan.  Uno de los primeros signos de la enfermedad renal asintomática es la presencia de  microalbuminuria.</a:t>
            </a:r>
            <a:r>
              <a:rPr lang="es-ES_tradnl" sz="1100" baseline="30000">
                <a:latin typeface="Arial Narrow" charset="0"/>
              </a:rPr>
              <a:t>1  </a:t>
            </a:r>
            <a:r>
              <a:rPr lang="es-ES_tradnl" sz="1100">
                <a:latin typeface="Arial Narrow" charset="0"/>
              </a:rPr>
              <a:t>El aumento</a:t>
            </a:r>
            <a:r>
              <a:rPr lang="es-ES_tradnl" sz="1100" baseline="30000">
                <a:latin typeface="Arial Narrow" charset="0"/>
              </a:rPr>
              <a:t> </a:t>
            </a:r>
            <a:r>
              <a:rPr lang="es-ES_tradnl" sz="1100">
                <a:latin typeface="Arial Narrow" charset="0"/>
              </a:rPr>
              <a:t>de la excreción urinaria de</a:t>
            </a:r>
            <a:r>
              <a:rPr lang="es-ES_tradnl" sz="1100" baseline="30000">
                <a:latin typeface="Arial Narrow" charset="0"/>
              </a:rPr>
              <a:t> </a:t>
            </a:r>
            <a:r>
              <a:rPr lang="es-ES_tradnl" sz="1100">
                <a:latin typeface="Arial Narrow" charset="0"/>
              </a:rPr>
              <a:t>albúmina aparece antes de otros cambios medibles en la función renal y es un marcador de la enfermedad de los pequeños vasos tanto en el riñón como en el corazón.</a:t>
            </a:r>
            <a:r>
              <a:rPr lang="es-ES_tradnl" sz="1100" baseline="30000">
                <a:latin typeface="Arial Narrow" charset="0"/>
              </a:rPr>
              <a:t>2</a:t>
            </a:r>
            <a:r>
              <a:rPr lang="es-ES_tradnl" sz="1100">
                <a:latin typeface="Arial Narrow" charset="0"/>
              </a:rPr>
              <a:t>  La microalbuminuria se define por un rango de valores dentro de la continuidad de la excreción de proteína urinaria.  Los pacientes con microalbuminuria son negativos para proteínas en los tests usuales con dipstick, pero tienen una excreción de albúmina urinaria anormalmente elevada a 30-300 mg/24 horas o 20-200 µg/minuto.  Los dispsticks que detectan la excreción de albúmina en orina están ahora disponibles.</a:t>
            </a:r>
          </a:p>
          <a:p>
            <a:pPr defTabSz="949325" eaLnBrk="1" hangingPunct="1"/>
            <a:r>
              <a:rPr lang="es-ES_tradnl" sz="1100">
                <a:latin typeface="Arial Narrow" charset="0"/>
              </a:rPr>
              <a:t>A medida que empeora el daño renal, la cantidad de albúmina excretada en la orina aumenta, como también la excreción urinaria de otras proteínas plasmáticas.  Muchos pacientes con microalbuminuria continúan hasta desarrollar nefropatía franca (test de dipstick positivo para proteínas y excreción urinaria de albúmina marcadamente elevada &gt; 300 mg/24 horas o &gt; 200 µg/min).</a:t>
            </a:r>
          </a:p>
          <a:p>
            <a:pPr defTabSz="949325" eaLnBrk="1" hangingPunct="1">
              <a:spcBef>
                <a:spcPct val="20000"/>
              </a:spcBef>
            </a:pPr>
            <a:endParaRPr lang="es-ES_tradnl" sz="1100">
              <a:latin typeface="Arial Narrow" charset="0"/>
            </a:endParaRPr>
          </a:p>
          <a:p>
            <a:pPr defTabSz="949325" eaLnBrk="1" hangingPunct="1">
              <a:spcBef>
                <a:spcPct val="20000"/>
              </a:spcBef>
            </a:pPr>
            <a:r>
              <a:rPr lang="es-ES_tradnl" sz="900" baseline="30000">
                <a:latin typeface="Arial Narrow" charset="0"/>
              </a:rPr>
              <a:t>1 </a:t>
            </a:r>
            <a:r>
              <a:rPr lang="es-ES_tradnl" sz="900">
                <a:latin typeface="Arial Narrow" charset="0"/>
              </a:rPr>
              <a:t>Bakris et al, 2000.</a:t>
            </a:r>
          </a:p>
          <a:p>
            <a:pPr defTabSz="949325" eaLnBrk="1" hangingPunct="1">
              <a:spcBef>
                <a:spcPct val="20000"/>
              </a:spcBef>
            </a:pPr>
            <a:r>
              <a:rPr lang="en-US" sz="900" baseline="30000">
                <a:latin typeface="Arial Narrow" charset="0"/>
              </a:rPr>
              <a:t>2</a:t>
            </a:r>
            <a:r>
              <a:rPr lang="en-US" sz="900">
                <a:latin typeface="Arial Narrow" charset="0"/>
              </a:rPr>
              <a:t> Keane and Eknoyan, 1999.</a:t>
            </a:r>
          </a:p>
        </p:txBody>
      </p:sp>
      <p:sp>
        <p:nvSpPr>
          <p:cNvPr id="83972" name="Rectangle 3"/>
          <p:cNvSpPr>
            <a:spLocks noGrp="1" noRot="1" noChangeAspect="1" noChangeArrowheads="1" noTextEdit="1"/>
          </p:cNvSpPr>
          <p:nvPr>
            <p:ph type="sldImg"/>
          </p:nvPr>
        </p:nvSpPr>
        <p:spPr>
          <a:xfrm>
            <a:off x="1149350" y="995363"/>
            <a:ext cx="4606925" cy="3454400"/>
          </a:xfrm>
          <a:ln w="12700" cap="flat">
            <a:solidFill>
              <a:schemeClr val="tx1"/>
            </a:solidFill>
          </a:ln>
        </p:spPr>
      </p:sp>
    </p:spTree>
    <p:extLst>
      <p:ext uri="{BB962C8B-B14F-4D97-AF65-F5344CB8AC3E}">
        <p14:creationId xmlns:p14="http://schemas.microsoft.com/office/powerpoint/2010/main" val="2593670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EF1459BE-5534-407A-8269-5165E7703427}" type="slidenum">
              <a:rPr lang="en-GB"/>
              <a:pPr/>
              <a:t>11</a:t>
            </a:fld>
            <a:endParaRPr lang="en-GB"/>
          </a:p>
        </p:txBody>
      </p:sp>
      <p:sp>
        <p:nvSpPr>
          <p:cNvPr id="1269762" name="Text Box 2"/>
          <p:cNvSpPr txBox="1">
            <a:spLocks noChangeArrowheads="1"/>
          </p:cNvSpPr>
          <p:nvPr/>
        </p:nvSpPr>
        <p:spPr bwMode="auto">
          <a:xfrm>
            <a:off x="3884064" y="8685046"/>
            <a:ext cx="2972335" cy="45749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eaLnBrk="1" hangingPunct="1">
              <a:lnSpc>
                <a:spcPct val="113000"/>
              </a:lnSpc>
              <a:buClr>
                <a:srgbClr val="000000"/>
              </a:buClr>
              <a:buSzPct val="100000"/>
              <a:buFont typeface="Arial" charset="0"/>
              <a:buNone/>
            </a:pPr>
            <a:fld id="{E15F1AE7-8FD7-46D0-A222-2A5FDF7ABFDD}" type="slidenum">
              <a:rPr lang="en-GB" sz="1800">
                <a:solidFill>
                  <a:srgbClr val="FFFFFF"/>
                </a:solidFill>
                <a:latin typeface="Arial" charset="0"/>
              </a:rPr>
              <a:pPr eaLnBrk="1" hangingPunct="1">
                <a:lnSpc>
                  <a:spcPct val="113000"/>
                </a:lnSpc>
                <a:buClr>
                  <a:srgbClr val="000000"/>
                </a:buClr>
                <a:buSzPct val="100000"/>
                <a:buFont typeface="Arial" charset="0"/>
                <a:buNone/>
              </a:pPr>
              <a:t>11</a:t>
            </a:fld>
            <a:endParaRPr lang="en-GB" sz="1800">
              <a:solidFill>
                <a:srgbClr val="FFFFFF"/>
              </a:solidFill>
              <a:latin typeface="Arial" charset="0"/>
            </a:endParaRPr>
          </a:p>
        </p:txBody>
      </p:sp>
      <p:sp>
        <p:nvSpPr>
          <p:cNvPr id="1269763" name="Text Box 3"/>
          <p:cNvSpPr txBox="1">
            <a:spLocks noChangeArrowheads="1"/>
          </p:cNvSpPr>
          <p:nvPr/>
        </p:nvSpPr>
        <p:spPr bwMode="auto">
          <a:xfrm>
            <a:off x="3884064" y="8685046"/>
            <a:ext cx="2972335" cy="45749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r" eaLnBrk="1" hangingPunct="1">
              <a:buClr>
                <a:srgbClr val="000000"/>
              </a:buClr>
              <a:buSzPct val="100000"/>
              <a:buFont typeface="Arial" charset="0"/>
              <a:buNone/>
            </a:pPr>
            <a:fld id="{70A32BE9-824A-4725-8D2E-695FB33A7A5D}" type="slidenum">
              <a:rPr lang="en-GB" sz="1200">
                <a:solidFill>
                  <a:srgbClr val="000000"/>
                </a:solidFill>
                <a:latin typeface="Arial" charset="0"/>
              </a:rPr>
              <a:pPr algn="r" eaLnBrk="1" hangingPunct="1">
                <a:buClr>
                  <a:srgbClr val="000000"/>
                </a:buClr>
                <a:buSzPct val="100000"/>
                <a:buFont typeface="Arial" charset="0"/>
                <a:buNone/>
              </a:pPr>
              <a:t>11</a:t>
            </a:fld>
            <a:endParaRPr lang="en-GB" sz="1200">
              <a:solidFill>
                <a:srgbClr val="000000"/>
              </a:solidFill>
              <a:latin typeface="Arial" charset="0"/>
            </a:endParaRPr>
          </a:p>
        </p:txBody>
      </p:sp>
      <p:sp>
        <p:nvSpPr>
          <p:cNvPr id="1269764" name="Text Box 4"/>
          <p:cNvSpPr txBox="1">
            <a:spLocks noChangeArrowheads="1"/>
          </p:cNvSpPr>
          <p:nvPr/>
        </p:nvSpPr>
        <p:spPr bwMode="auto">
          <a:xfrm>
            <a:off x="1142467" y="685509"/>
            <a:ext cx="4573068" cy="3429000"/>
          </a:xfrm>
          <a:prstGeom prst="rect">
            <a:avLst/>
          </a:prstGeom>
          <a:solidFill>
            <a:srgbClr val="FFFFFF"/>
          </a:solidFill>
          <a:ln w="936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s-SV"/>
          </a:p>
        </p:txBody>
      </p:sp>
      <p:sp>
        <p:nvSpPr>
          <p:cNvPr id="1269765" name="Rectangle 5"/>
          <p:cNvSpPr txBox="1">
            <a:spLocks noGrp="1" noChangeArrowheads="1"/>
          </p:cNvSpPr>
          <p:nvPr>
            <p:ph type="body"/>
          </p:nvPr>
        </p:nvSpPr>
        <p:spPr>
          <a:xfrm>
            <a:off x="1060747" y="4349831"/>
            <a:ext cx="4738109" cy="3509390"/>
          </a:xfrm>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s-ES"/>
          </a:p>
        </p:txBody>
      </p:sp>
    </p:spTree>
    <p:extLst>
      <p:ext uri="{BB962C8B-B14F-4D97-AF65-F5344CB8AC3E}">
        <p14:creationId xmlns:p14="http://schemas.microsoft.com/office/powerpoint/2010/main" val="3421726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8B100FD-EB69-4779-80BA-A90687C2DBB6}" type="slidenum">
              <a:rPr lang="es-SV" smtClean="0"/>
              <a:t>15</a:t>
            </a:fld>
            <a:endParaRPr lang="es-SV"/>
          </a:p>
        </p:txBody>
      </p:sp>
    </p:spTree>
    <p:extLst>
      <p:ext uri="{BB962C8B-B14F-4D97-AF65-F5344CB8AC3E}">
        <p14:creationId xmlns:p14="http://schemas.microsoft.com/office/powerpoint/2010/main" val="3173698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000">
                <a:solidFill>
                  <a:schemeClr val="tx1"/>
                </a:solidFill>
                <a:latin typeface="Tahoma" charset="0"/>
                <a:ea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fld id="{D2E26AF1-40E9-0442-8F0B-6B15F0306AE1}" type="slidenum">
              <a:rPr lang="es-ES" sz="1200">
                <a:latin typeface="Arial Narrow" charset="0"/>
              </a:rPr>
              <a:pPr eaLnBrk="1" hangingPunct="1"/>
              <a:t>22</a:t>
            </a:fld>
            <a:endParaRPr lang="es-ES" sz="1200">
              <a:latin typeface="Arial Narrow" charset="0"/>
            </a:endParaRPr>
          </a:p>
        </p:txBody>
      </p:sp>
      <p:sp>
        <p:nvSpPr>
          <p:cNvPr id="91139" name="Rectangle 2"/>
          <p:cNvSpPr>
            <a:spLocks noGrp="1" noRot="1" noChangeAspect="1" noChangeArrowheads="1" noTextEdit="1"/>
          </p:cNvSpPr>
          <p:nvPr>
            <p:ph type="sldImg"/>
          </p:nvPr>
        </p:nvSpPr>
        <p:spPr>
          <a:xfrm>
            <a:off x="1192213" y="709613"/>
            <a:ext cx="4487862" cy="3365500"/>
          </a:xfrm>
          <a:ln w="12700" cap="flat">
            <a:solidFill>
              <a:schemeClr val="tx1"/>
            </a:solidFill>
          </a:ln>
        </p:spPr>
      </p:sp>
      <p:sp>
        <p:nvSpPr>
          <p:cNvPr id="91140" name="Rectangle 3"/>
          <p:cNvSpPr>
            <a:spLocks noGrp="1" noChangeArrowheads="1"/>
          </p:cNvSpPr>
          <p:nvPr>
            <p:ph type="body" idx="1"/>
          </p:nvPr>
        </p:nvSpPr>
        <p:spPr>
          <a:xfrm>
            <a:off x="720725" y="4294188"/>
            <a:ext cx="5421313" cy="4338637"/>
          </a:xfrm>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GB" b="1">
                <a:latin typeface="Arial" charset="0"/>
              </a:rPr>
              <a:t>Slide 7</a:t>
            </a:r>
          </a:p>
          <a:p>
            <a:pPr eaLnBrk="1" hangingPunct="1"/>
            <a:r>
              <a:rPr lang="en-GB" b="1">
                <a:latin typeface="Arial" charset="0"/>
              </a:rPr>
              <a:t>Angiotensin II is produced both by ACE- and non-ACE-dependent pathways</a:t>
            </a:r>
            <a:endParaRPr lang="en-GB">
              <a:latin typeface="Arial" charset="0"/>
            </a:endParaRPr>
          </a:p>
          <a:p>
            <a:pPr eaLnBrk="1" hangingPunct="1"/>
            <a:r>
              <a:rPr lang="en-GB">
                <a:latin typeface="Arial" charset="0"/>
              </a:rPr>
              <a:t>As the key effector hormone of the RAS, angiotensin II is directly involved in the control of blood pressure and electrolyte homeostasis. Angiotensin II is formed by a cascade of enzymatic reactions. In the first step of this cascade, angiotensin I is cleaved from its substrate, angiotensinogen, by renin. Angiotensin II is then produced by the removal of two amino acids from angiotensin I by ACE. Although this is the primary route of angiotensin II formation, it can also be produced from angiotensin I through the action of non-ACE enzymes, such as cardiac chymase and chymostatin sensitive angiotensin II generating enzyme (CAGE). The action of non-renin enzymes, such as tissue plasminogen activator (t-PA) and cathepsin G, on angiotensinogen are a further source of angiotensin II.</a:t>
            </a:r>
          </a:p>
          <a:p>
            <a:pPr eaLnBrk="1" hangingPunct="1"/>
            <a:r>
              <a:rPr lang="en-GB">
                <a:latin typeface="Arial" charset="0"/>
              </a:rPr>
              <a:t>The physiological responses provoked by angiotensin II are initiated through specific cell receptors, which have been found on cells in all major organs and tissues throughout the body. Several receptor subtypes have been identified; the most important subtypes in humans have been designated AT</a:t>
            </a:r>
            <a:r>
              <a:rPr lang="en-GB" baseline="-25000">
                <a:latin typeface="Arial" charset="0"/>
              </a:rPr>
              <a:t>1</a:t>
            </a:r>
            <a:r>
              <a:rPr lang="en-GB">
                <a:latin typeface="Arial" charset="0"/>
              </a:rPr>
              <a:t> and AT</a:t>
            </a:r>
            <a:r>
              <a:rPr lang="en-GB" baseline="-25000">
                <a:latin typeface="Arial" charset="0"/>
              </a:rPr>
              <a:t>2</a:t>
            </a:r>
            <a:r>
              <a:rPr lang="en-GB">
                <a:latin typeface="Arial" charset="0"/>
              </a:rPr>
              <a:t>. All the major negative cardiovascular effects of angiotensin II are mediated through the AT</a:t>
            </a:r>
            <a:r>
              <a:rPr lang="en-GB" baseline="-25000">
                <a:latin typeface="Arial" charset="0"/>
              </a:rPr>
              <a:t>1</a:t>
            </a:r>
            <a:r>
              <a:rPr lang="en-GB">
                <a:latin typeface="Arial" charset="0"/>
              </a:rPr>
              <a:t>-receptor, including vasoconstriction, stimulation of cell growth, sodium and fluid retention, and sympathetic activation.</a:t>
            </a:r>
            <a:endParaRPr lang="en-US">
              <a:latin typeface="Arial" charset="0"/>
            </a:endParaRPr>
          </a:p>
        </p:txBody>
      </p:sp>
    </p:spTree>
    <p:extLst>
      <p:ext uri="{BB962C8B-B14F-4D97-AF65-F5344CB8AC3E}">
        <p14:creationId xmlns:p14="http://schemas.microsoft.com/office/powerpoint/2010/main" val="1805935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0A3C3B-071C-4E42-BE53-D8F3B894CD78}" type="slidenum">
              <a:rPr lang="es-ES"/>
              <a:pPr/>
              <a:t>26</a:t>
            </a:fld>
            <a:endParaRPr lang="es-ES"/>
          </a:p>
        </p:txBody>
      </p:sp>
      <p:sp>
        <p:nvSpPr>
          <p:cNvPr id="89090" name="Rectangle 2"/>
          <p:cNvSpPr>
            <a:spLocks noGrp="1" noRot="1" noChangeAspect="1" noChangeArrowheads="1" noTextEdit="1"/>
          </p:cNvSpPr>
          <p:nvPr>
            <p:ph type="sldImg"/>
          </p:nvPr>
        </p:nvSpPr>
        <p:spPr>
          <a:xfrm>
            <a:off x="1157288" y="977900"/>
            <a:ext cx="4637087" cy="3478213"/>
          </a:xfrm>
          <a:ln/>
        </p:spPr>
      </p:sp>
      <p:sp>
        <p:nvSpPr>
          <p:cNvPr id="89091" name="Rectangle 3"/>
          <p:cNvSpPr>
            <a:spLocks noGrp="1" noChangeArrowheads="1"/>
          </p:cNvSpPr>
          <p:nvPr>
            <p:ph type="body" idx="1"/>
          </p:nvPr>
        </p:nvSpPr>
        <p:spPr>
          <a:xfrm>
            <a:off x="777875" y="4664075"/>
            <a:ext cx="5319713" cy="4089400"/>
          </a:xfrm>
        </p:spPr>
        <p:txBody>
          <a:bodyPr/>
          <a:lstStyle/>
          <a:p>
            <a:endParaRPr lang="es-ES"/>
          </a:p>
        </p:txBody>
      </p:sp>
    </p:spTree>
    <p:extLst>
      <p:ext uri="{BB962C8B-B14F-4D97-AF65-F5344CB8AC3E}">
        <p14:creationId xmlns:p14="http://schemas.microsoft.com/office/powerpoint/2010/main" val="511498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fld id="{B8D53F09-51DA-4251-8D0D-99F312552842}" type="slidenum">
              <a:rPr lang="es-ES" sz="1200" smtClean="0">
                <a:latin typeface="Arial Narrow" pitchFamily="34" charset="0"/>
              </a:rPr>
              <a:pPr eaLnBrk="1" hangingPunct="1"/>
              <a:t>28</a:t>
            </a:fld>
            <a:endParaRPr lang="es-ES" sz="1200" smtClean="0">
              <a:latin typeface="Arial Narrow" pitchFamily="34" charset="0"/>
            </a:endParaRPr>
          </a:p>
        </p:txBody>
      </p:sp>
      <p:sp>
        <p:nvSpPr>
          <p:cNvPr id="97283" name="Rectangle 2"/>
          <p:cNvSpPr>
            <a:spLocks noGrp="1" noRot="1" noChangeAspect="1" noChangeArrowheads="1" noTextEdit="1"/>
          </p:cNvSpPr>
          <p:nvPr>
            <p:ph type="sldImg"/>
          </p:nvPr>
        </p:nvSpPr>
        <p:spPr>
          <a:xfrm>
            <a:off x="1157288" y="977900"/>
            <a:ext cx="4637087" cy="3478213"/>
          </a:xfrm>
          <a:ln/>
        </p:spPr>
      </p:sp>
      <p:sp>
        <p:nvSpPr>
          <p:cNvPr id="97284" name="Rectangle 3"/>
          <p:cNvSpPr>
            <a:spLocks noGrp="1" noChangeArrowheads="1"/>
          </p:cNvSpPr>
          <p:nvPr>
            <p:ph type="body" idx="1"/>
          </p:nvPr>
        </p:nvSpPr>
        <p:spPr>
          <a:xfrm>
            <a:off x="777875" y="4664075"/>
            <a:ext cx="5319713" cy="40894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extLst>
      <p:ext uri="{BB962C8B-B14F-4D97-AF65-F5344CB8AC3E}">
        <p14:creationId xmlns:p14="http://schemas.microsoft.com/office/powerpoint/2010/main" val="3679217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fld id="{DDCB2E24-4469-43A2-8EB8-FD2B4CC84BA4}" type="slidenum">
              <a:rPr lang="es-ES" sz="1200" smtClean="0">
                <a:latin typeface="Arial Narrow" pitchFamily="34" charset="0"/>
              </a:rPr>
              <a:pPr eaLnBrk="1" hangingPunct="1"/>
              <a:t>29</a:t>
            </a:fld>
            <a:endParaRPr lang="es-ES" sz="1200" smtClean="0">
              <a:latin typeface="Arial Narrow" pitchFamily="34" charset="0"/>
            </a:endParaRPr>
          </a:p>
        </p:txBody>
      </p:sp>
      <p:sp>
        <p:nvSpPr>
          <p:cNvPr id="95235" name="Rectangle 2"/>
          <p:cNvSpPr>
            <a:spLocks noGrp="1" noRot="1" noChangeAspect="1" noChangeArrowheads="1" noTextEdit="1"/>
          </p:cNvSpPr>
          <p:nvPr>
            <p:ph type="sldImg"/>
          </p:nvPr>
        </p:nvSpPr>
        <p:spPr>
          <a:xfrm>
            <a:off x="1157288" y="977900"/>
            <a:ext cx="4637087" cy="3478213"/>
          </a:xfrm>
          <a:ln/>
        </p:spPr>
      </p:sp>
      <p:sp>
        <p:nvSpPr>
          <p:cNvPr id="95236" name="Rectangle 3"/>
          <p:cNvSpPr>
            <a:spLocks noGrp="1" noChangeArrowheads="1"/>
          </p:cNvSpPr>
          <p:nvPr>
            <p:ph type="body" idx="1"/>
          </p:nvPr>
        </p:nvSpPr>
        <p:spPr>
          <a:xfrm>
            <a:off x="777875" y="4664075"/>
            <a:ext cx="5319713" cy="40894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extLst>
      <p:ext uri="{BB962C8B-B14F-4D97-AF65-F5344CB8AC3E}">
        <p14:creationId xmlns:p14="http://schemas.microsoft.com/office/powerpoint/2010/main" val="4240235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fld id="{9191F303-BEB2-4EA0-83DA-8F2C8E00660D}" type="slidenum">
              <a:rPr lang="es-ES" sz="1200" smtClean="0">
                <a:latin typeface="Arial Narrow" pitchFamily="34" charset="0"/>
              </a:rPr>
              <a:pPr eaLnBrk="1" hangingPunct="1"/>
              <a:t>47</a:t>
            </a:fld>
            <a:endParaRPr lang="es-ES" sz="1200" smtClean="0">
              <a:latin typeface="Arial Narrow"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400" y="4343400"/>
            <a:ext cx="50292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extLst>
      <p:ext uri="{BB962C8B-B14F-4D97-AF65-F5344CB8AC3E}">
        <p14:creationId xmlns:p14="http://schemas.microsoft.com/office/powerpoint/2010/main" val="406701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5F19DD47-34F4-496C-B494-A01E310B9C15}" type="datetimeFigureOut">
              <a:rPr lang="es-SV" smtClean="0"/>
              <a:t>04/02/2017</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F5C95638-97AB-4646-A478-95562C543011}" type="slidenum">
              <a:rPr lang="es-SV" smtClean="0"/>
              <a:t>‹Nº›</a:t>
            </a:fld>
            <a:endParaRPr lang="es-SV"/>
          </a:p>
        </p:txBody>
      </p:sp>
    </p:spTree>
    <p:extLst>
      <p:ext uri="{BB962C8B-B14F-4D97-AF65-F5344CB8AC3E}">
        <p14:creationId xmlns:p14="http://schemas.microsoft.com/office/powerpoint/2010/main" val="223118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5F19DD47-34F4-496C-B494-A01E310B9C15}" type="datetimeFigureOut">
              <a:rPr lang="es-SV" smtClean="0"/>
              <a:t>04/02/2017</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F5C95638-97AB-4646-A478-95562C543011}" type="slidenum">
              <a:rPr lang="es-SV" smtClean="0"/>
              <a:t>‹Nº›</a:t>
            </a:fld>
            <a:endParaRPr lang="es-SV"/>
          </a:p>
        </p:txBody>
      </p:sp>
    </p:spTree>
    <p:extLst>
      <p:ext uri="{BB962C8B-B14F-4D97-AF65-F5344CB8AC3E}">
        <p14:creationId xmlns:p14="http://schemas.microsoft.com/office/powerpoint/2010/main" val="21363768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6006467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3427216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7590087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9019641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SV">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4707973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SV">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010352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SV">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7125545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5546498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6286977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860244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5F19DD47-34F4-496C-B494-A01E310B9C15}" type="datetimeFigureOut">
              <a:rPr lang="es-SV" smtClean="0"/>
              <a:t>04/02/2017</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F5C95638-97AB-4646-A478-95562C543011}" type="slidenum">
              <a:rPr lang="es-SV" smtClean="0"/>
              <a:t>‹Nº›</a:t>
            </a:fld>
            <a:endParaRPr lang="es-SV"/>
          </a:p>
        </p:txBody>
      </p:sp>
    </p:spTree>
    <p:extLst>
      <p:ext uri="{BB962C8B-B14F-4D97-AF65-F5344CB8AC3E}">
        <p14:creationId xmlns:p14="http://schemas.microsoft.com/office/powerpoint/2010/main" val="38032811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9672404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028644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3466981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4555485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3289494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SV">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7012278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SV">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8364928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SV">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3701026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3154109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478581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8851769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6167167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6267101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0807332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565494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68971615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420308897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SV">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8961751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SV">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41439481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SV">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0438694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696329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5758567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184854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3778069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4730774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2945530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86380666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7856088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5759775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SV">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32022288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SV">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7938242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SV">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767648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405607952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56659823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80246782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6547341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41283603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4906796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40362360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71010542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27816470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SV">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42715401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SV">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091220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400477295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SV">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67109386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22445802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67354244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42168509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05633524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414940698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35608930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76887392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83416456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SV">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775918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SV">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05395496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SV">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45345173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SV">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95074749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425453294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90203177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1744377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03424602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50722395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64839335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81879327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623036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SV">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418218347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SV">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0004535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SV">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31171836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SV">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4078740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20836929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18982117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84556762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72208787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27663598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6327704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942182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SV">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87356645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40975469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SV">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9087473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SV">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77003414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SV">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02062381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43798951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49545160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9651322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20985468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5F19DD47-34F4-496C-B494-A01E310B9C1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C95638-97AB-4646-A478-95562C543011}"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53836577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5F19DD47-34F4-496C-B494-A01E310B9C1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C95638-97AB-4646-A478-95562C543011}"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836974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93247073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F19DD47-34F4-496C-B494-A01E310B9C1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C95638-97AB-4646-A478-95562C543011}"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6369071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5F19DD47-34F4-496C-B494-A01E310B9C1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5C95638-97AB-4646-A478-95562C543011}"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408624650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5F19DD47-34F4-496C-B494-A01E310B9C15}" type="datetimeFigureOut">
              <a:rPr lang="es-SV" smtClean="0">
                <a:solidFill>
                  <a:prstClr val="white">
                    <a:tint val="75000"/>
                  </a:prstClr>
                </a:solidFill>
              </a:rPr>
              <a:pPr/>
              <a:t>04/02/2017</a:t>
            </a:fld>
            <a:endParaRPr lang="es-SV">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SV">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F5C95638-97AB-4646-A478-95562C543011}"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82872315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5F19DD47-34F4-496C-B494-A01E310B9C15}" type="datetimeFigureOut">
              <a:rPr lang="es-SV" smtClean="0">
                <a:solidFill>
                  <a:prstClr val="white">
                    <a:tint val="75000"/>
                  </a:prstClr>
                </a:solidFill>
              </a:rPr>
              <a:pPr/>
              <a:t>04/02/2017</a:t>
            </a:fld>
            <a:endParaRPr lang="es-SV">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SV">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F5C95638-97AB-4646-A478-95562C543011}"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96112612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F19DD47-34F4-496C-B494-A01E310B9C15}" type="datetimeFigureOut">
              <a:rPr lang="es-SV" smtClean="0">
                <a:solidFill>
                  <a:prstClr val="white">
                    <a:tint val="75000"/>
                  </a:prstClr>
                </a:solidFill>
              </a:rPr>
              <a:pPr/>
              <a:t>04/02/2017</a:t>
            </a:fld>
            <a:endParaRPr lang="es-SV">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SV">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F5C95638-97AB-4646-A478-95562C543011}"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38335644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F19DD47-34F4-496C-B494-A01E310B9C1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5C95638-97AB-4646-A478-95562C543011}"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89501866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F19DD47-34F4-496C-B494-A01E310B9C1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5C95638-97AB-4646-A478-95562C543011}"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71007649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5F19DD47-34F4-496C-B494-A01E310B9C1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C95638-97AB-4646-A478-95562C543011}"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4674069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5F19DD47-34F4-496C-B494-A01E310B9C1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5C95638-97AB-4646-A478-95562C543011}"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424366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5F19DD47-34F4-496C-B494-A01E310B9C15}" type="datetimeFigureOut">
              <a:rPr lang="es-SV" smtClean="0"/>
              <a:t>04/02/2017</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F5C95638-97AB-4646-A478-95562C543011}" type="slidenum">
              <a:rPr lang="es-SV" smtClean="0"/>
              <a:t>‹Nº›</a:t>
            </a:fld>
            <a:endParaRPr lang="es-SV"/>
          </a:p>
        </p:txBody>
      </p:sp>
    </p:spTree>
    <p:extLst>
      <p:ext uri="{BB962C8B-B14F-4D97-AF65-F5344CB8AC3E}">
        <p14:creationId xmlns:p14="http://schemas.microsoft.com/office/powerpoint/2010/main" val="686273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978623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799068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484685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63345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327802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41074801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625298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SV">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6378609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SV">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871633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SV">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38619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F19DD47-34F4-496C-B494-A01E310B9C15}" type="datetimeFigureOut">
              <a:rPr lang="es-SV" smtClean="0"/>
              <a:t>04/02/2017</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F5C95638-97AB-4646-A478-95562C543011}" type="slidenum">
              <a:rPr lang="es-SV" smtClean="0"/>
              <a:t>‹Nº›</a:t>
            </a:fld>
            <a:endParaRPr lang="es-SV"/>
          </a:p>
        </p:txBody>
      </p:sp>
    </p:spTree>
    <p:extLst>
      <p:ext uri="{BB962C8B-B14F-4D97-AF65-F5344CB8AC3E}">
        <p14:creationId xmlns:p14="http://schemas.microsoft.com/office/powerpoint/2010/main" val="808218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187705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791818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596540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7011458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797528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0353283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629772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5941948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SV">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4530616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SV">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30454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5F19DD47-34F4-496C-B494-A01E310B9C15}" type="datetimeFigureOut">
              <a:rPr lang="es-SV" smtClean="0"/>
              <a:t>04/02/2017</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F5C95638-97AB-4646-A478-95562C543011}" type="slidenum">
              <a:rPr lang="es-SV" smtClean="0"/>
              <a:t>‹Nº›</a:t>
            </a:fld>
            <a:endParaRPr lang="es-SV"/>
          </a:p>
        </p:txBody>
      </p:sp>
    </p:spTree>
    <p:extLst>
      <p:ext uri="{BB962C8B-B14F-4D97-AF65-F5344CB8AC3E}">
        <p14:creationId xmlns:p14="http://schemas.microsoft.com/office/powerpoint/2010/main" val="30127536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SV">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4026406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918334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0695732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1235063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3164980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0A68778B-CAC1-4AF1-8B2B-9D5CDE99FBC2}"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2B996FF2-7C92-4181-8064-5BC833961CA0}"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2984522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0A68778B-CAC1-4AF1-8B2B-9D5CDE99FBC2}"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2B996FF2-7C92-4181-8064-5BC833961CA0}"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3769756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A68778B-CAC1-4AF1-8B2B-9D5CDE99FBC2}"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2B996FF2-7C92-4181-8064-5BC833961CA0}"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705002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0A68778B-CAC1-4AF1-8B2B-9D5CDE99FBC2}"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2B996FF2-7C92-4181-8064-5BC833961CA0}"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6501113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0A68778B-CAC1-4AF1-8B2B-9D5CDE99FBC2}" type="datetimeFigureOut">
              <a:rPr lang="es-SV" smtClean="0">
                <a:solidFill>
                  <a:prstClr val="white">
                    <a:tint val="75000"/>
                  </a:prstClr>
                </a:solidFill>
              </a:rPr>
              <a:pPr/>
              <a:t>04/02/2017</a:t>
            </a:fld>
            <a:endParaRPr lang="es-SV">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SV">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2B996FF2-7C92-4181-8064-5BC833961CA0}"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247315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5F19DD47-34F4-496C-B494-A01E310B9C15}" type="datetimeFigureOut">
              <a:rPr lang="es-SV" smtClean="0"/>
              <a:t>04/02/2017</a:t>
            </a:fld>
            <a:endParaRPr lang="es-SV"/>
          </a:p>
        </p:txBody>
      </p:sp>
      <p:sp>
        <p:nvSpPr>
          <p:cNvPr id="8" name="7 Marcador de pie de página"/>
          <p:cNvSpPr>
            <a:spLocks noGrp="1"/>
          </p:cNvSpPr>
          <p:nvPr>
            <p:ph type="ftr" sz="quarter" idx="11"/>
          </p:nvPr>
        </p:nvSpPr>
        <p:spPr/>
        <p:txBody>
          <a:bodyPr/>
          <a:lstStyle/>
          <a:p>
            <a:endParaRPr lang="es-SV"/>
          </a:p>
        </p:txBody>
      </p:sp>
      <p:sp>
        <p:nvSpPr>
          <p:cNvPr id="9" name="8 Marcador de número de diapositiva"/>
          <p:cNvSpPr>
            <a:spLocks noGrp="1"/>
          </p:cNvSpPr>
          <p:nvPr>
            <p:ph type="sldNum" sz="quarter" idx="12"/>
          </p:nvPr>
        </p:nvSpPr>
        <p:spPr/>
        <p:txBody>
          <a:bodyPr/>
          <a:lstStyle/>
          <a:p>
            <a:fld id="{F5C95638-97AB-4646-A478-95562C543011}" type="slidenum">
              <a:rPr lang="es-SV" smtClean="0"/>
              <a:t>‹Nº›</a:t>
            </a:fld>
            <a:endParaRPr lang="es-SV"/>
          </a:p>
        </p:txBody>
      </p:sp>
    </p:spTree>
    <p:extLst>
      <p:ext uri="{BB962C8B-B14F-4D97-AF65-F5344CB8AC3E}">
        <p14:creationId xmlns:p14="http://schemas.microsoft.com/office/powerpoint/2010/main" val="23358173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0A68778B-CAC1-4AF1-8B2B-9D5CDE99FBC2}" type="datetimeFigureOut">
              <a:rPr lang="es-SV" smtClean="0">
                <a:solidFill>
                  <a:prstClr val="white">
                    <a:tint val="75000"/>
                  </a:prstClr>
                </a:solidFill>
              </a:rPr>
              <a:pPr/>
              <a:t>04/02/2017</a:t>
            </a:fld>
            <a:endParaRPr lang="es-SV">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SV">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2B996FF2-7C92-4181-8064-5BC833961CA0}"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41632233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A68778B-CAC1-4AF1-8B2B-9D5CDE99FBC2}" type="datetimeFigureOut">
              <a:rPr lang="es-SV" smtClean="0">
                <a:solidFill>
                  <a:prstClr val="white">
                    <a:tint val="75000"/>
                  </a:prstClr>
                </a:solidFill>
              </a:rPr>
              <a:pPr/>
              <a:t>04/02/2017</a:t>
            </a:fld>
            <a:endParaRPr lang="es-SV">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SV">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2B996FF2-7C92-4181-8064-5BC833961CA0}"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8123498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A68778B-CAC1-4AF1-8B2B-9D5CDE99FBC2}"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2B996FF2-7C92-4181-8064-5BC833961CA0}"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8537168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A68778B-CAC1-4AF1-8B2B-9D5CDE99FBC2}"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2B996FF2-7C92-4181-8064-5BC833961CA0}"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3283931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0A68778B-CAC1-4AF1-8B2B-9D5CDE99FBC2}"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2B996FF2-7C92-4181-8064-5BC833961CA0}"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601203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0A68778B-CAC1-4AF1-8B2B-9D5CDE99FBC2}"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2B996FF2-7C92-4181-8064-5BC833961CA0}"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9581577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383934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450585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5711545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064032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5F19DD47-34F4-496C-B494-A01E310B9C15}" type="datetimeFigureOut">
              <a:rPr lang="es-SV" smtClean="0"/>
              <a:t>04/02/2017</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F5C95638-97AB-4646-A478-95562C543011}" type="slidenum">
              <a:rPr lang="es-SV" smtClean="0"/>
              <a:t>‹Nº›</a:t>
            </a:fld>
            <a:endParaRPr lang="es-SV"/>
          </a:p>
        </p:txBody>
      </p:sp>
    </p:spTree>
    <p:extLst>
      <p:ext uri="{BB962C8B-B14F-4D97-AF65-F5344CB8AC3E}">
        <p14:creationId xmlns:p14="http://schemas.microsoft.com/office/powerpoint/2010/main" val="23198598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SV">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9266960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SV">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6225731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SV">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9139882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2440990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5883163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41270458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1013990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712610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5122480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620790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F19DD47-34F4-496C-B494-A01E310B9C15}" type="datetimeFigureOut">
              <a:rPr lang="es-SV" smtClean="0"/>
              <a:t>04/02/2017</a:t>
            </a:fld>
            <a:endParaRPr lang="es-SV"/>
          </a:p>
        </p:txBody>
      </p:sp>
      <p:sp>
        <p:nvSpPr>
          <p:cNvPr id="3" name="2 Marcador de pie de página"/>
          <p:cNvSpPr>
            <a:spLocks noGrp="1"/>
          </p:cNvSpPr>
          <p:nvPr>
            <p:ph type="ftr" sz="quarter" idx="11"/>
          </p:nvPr>
        </p:nvSpPr>
        <p:spPr/>
        <p:txBody>
          <a:bodyPr/>
          <a:lstStyle/>
          <a:p>
            <a:endParaRPr lang="es-SV"/>
          </a:p>
        </p:txBody>
      </p:sp>
      <p:sp>
        <p:nvSpPr>
          <p:cNvPr id="4" name="3 Marcador de número de diapositiva"/>
          <p:cNvSpPr>
            <a:spLocks noGrp="1"/>
          </p:cNvSpPr>
          <p:nvPr>
            <p:ph type="sldNum" sz="quarter" idx="12"/>
          </p:nvPr>
        </p:nvSpPr>
        <p:spPr/>
        <p:txBody>
          <a:bodyPr/>
          <a:lstStyle/>
          <a:p>
            <a:fld id="{F5C95638-97AB-4646-A478-95562C543011}" type="slidenum">
              <a:rPr lang="es-SV" smtClean="0"/>
              <a:t>‹Nº›</a:t>
            </a:fld>
            <a:endParaRPr lang="es-SV"/>
          </a:p>
        </p:txBody>
      </p:sp>
    </p:spTree>
    <p:extLst>
      <p:ext uri="{BB962C8B-B14F-4D97-AF65-F5344CB8AC3E}">
        <p14:creationId xmlns:p14="http://schemas.microsoft.com/office/powerpoint/2010/main" val="7600639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9471116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SV">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155466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SV">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3139421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SV">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5065717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5072291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8289587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1467362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6024350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5175141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790685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F19DD47-34F4-496C-B494-A01E310B9C15}" type="datetimeFigureOut">
              <a:rPr lang="es-SV" smtClean="0"/>
              <a:t>04/02/2017</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F5C95638-97AB-4646-A478-95562C543011}" type="slidenum">
              <a:rPr lang="es-SV" smtClean="0"/>
              <a:t>‹Nº›</a:t>
            </a:fld>
            <a:endParaRPr lang="es-SV"/>
          </a:p>
        </p:txBody>
      </p:sp>
    </p:spTree>
    <p:extLst>
      <p:ext uri="{BB962C8B-B14F-4D97-AF65-F5344CB8AC3E}">
        <p14:creationId xmlns:p14="http://schemas.microsoft.com/office/powerpoint/2010/main" val="9343602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7687617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2617781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SV">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4036971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SV">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6323344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SV">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3937410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4047156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2314250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3354237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494527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688031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F19DD47-34F4-496C-B494-A01E310B9C15}" type="datetimeFigureOut">
              <a:rPr lang="es-SV" smtClean="0"/>
              <a:t>04/02/2017</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F5C95638-97AB-4646-A478-95562C543011}" type="slidenum">
              <a:rPr lang="es-SV" smtClean="0"/>
              <a:t>‹Nº›</a:t>
            </a:fld>
            <a:endParaRPr lang="es-SV"/>
          </a:p>
        </p:txBody>
      </p:sp>
    </p:spTree>
    <p:extLst>
      <p:ext uri="{BB962C8B-B14F-4D97-AF65-F5344CB8AC3E}">
        <p14:creationId xmlns:p14="http://schemas.microsoft.com/office/powerpoint/2010/main" val="316505834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8898105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7779383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3724204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SV">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8675949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SV">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5384450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SV">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5279477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40120922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7208480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5132221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506477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9DD47-34F4-496C-B494-A01E310B9C15}" type="datetimeFigureOut">
              <a:rPr lang="es-SV" smtClean="0"/>
              <a:t>04/02/2017</a:t>
            </a:fld>
            <a:endParaRPr lang="es-SV"/>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95638-97AB-4646-A478-95562C543011}" type="slidenum">
              <a:rPr lang="es-SV" smtClean="0"/>
              <a:t>‹Nº›</a:t>
            </a:fld>
            <a:endParaRPr lang="es-SV"/>
          </a:p>
        </p:txBody>
      </p:sp>
    </p:spTree>
    <p:extLst>
      <p:ext uri="{BB962C8B-B14F-4D97-AF65-F5344CB8AC3E}">
        <p14:creationId xmlns:p14="http://schemas.microsoft.com/office/powerpoint/2010/main" val="158803851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418239634"/>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262708312"/>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701973009"/>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708828451"/>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7615867"/>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059783683"/>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763873783"/>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892623883"/>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9DD47-34F4-496C-B494-A01E310B9C1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95638-97AB-4646-A478-95562C543011}"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446979044"/>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45270931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70417283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6C6D4-8E8D-4E9A-A7E8-15EFF61FEA65}"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23241-949A-4977-8C0E-6F22A5614F9E}"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762799833"/>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8778B-CAC1-4AF1-8B2B-9D5CDE99FBC2}"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96FF2-7C92-4181-8064-5BC833961CA0}"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367045410"/>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157698581"/>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4001352672"/>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754621599"/>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02D9A-F734-44C1-A7B9-153E6283AB6E}" type="datetimeFigureOut">
              <a:rPr lang="es-SV" smtClean="0">
                <a:solidFill>
                  <a:prstClr val="white">
                    <a:tint val="75000"/>
                  </a:prstClr>
                </a:solidFill>
              </a:rPr>
              <a:pPr/>
              <a:t>04/02/2017</a:t>
            </a:fld>
            <a:endParaRPr lang="es-SV">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41B21-BC84-476B-AF69-FAE3E21588E3}"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518911164"/>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Documento_de_Microsoft_Word_97-20031.doc"/><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79.xml"/><Relationship Id="rId5" Type="http://schemas.openxmlformats.org/officeDocument/2006/relationships/image" Target="../media/image16.emf"/><Relationship Id="rId4" Type="http://schemas.openxmlformats.org/officeDocument/2006/relationships/image" Target="../media/image15.emf"/></Relationships>
</file>

<file path=ppt/slides/_rels/slide3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0.xml"/><Relationship Id="rId5" Type="http://schemas.openxmlformats.org/officeDocument/2006/relationships/image" Target="../media/image20.emf"/><Relationship Id="rId4" Type="http://schemas.openxmlformats.org/officeDocument/2006/relationships/image" Target="../media/image19.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png"/><Relationship Id="rId4" Type="http://schemas.microsoft.com/office/2007/relationships/hdphoto" Target="../media/hdphoto5.wdp"/></Relationships>
</file>

<file path=ppt/slides/_rels/slide5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3.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4.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145.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156.xml"/></Relationships>
</file>

<file path=ppt/slides/_rels/slide5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106.xml"/><Relationship Id="rId4" Type="http://schemas.openxmlformats.org/officeDocument/2006/relationships/image" Target="../media/image36.emf"/></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112.xml"/><Relationship Id="rId4" Type="http://schemas.microsoft.com/office/2007/relationships/hdphoto" Target="../media/hdphoto7.wdp"/></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6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9.xml"/></Relationships>
</file>

<file path=ppt/slides/_rels/slide6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SV" dirty="0" smtClean="0">
                <a:latin typeface="Arial Narrow"/>
                <a:cs typeface="Arial Narrow"/>
              </a:rPr>
              <a:t>Estrategias  de </a:t>
            </a:r>
            <a:r>
              <a:rPr lang="es-SV" dirty="0" err="1" smtClean="0">
                <a:latin typeface="Arial Narrow"/>
                <a:cs typeface="Arial Narrow"/>
              </a:rPr>
              <a:t>Nefroprotección</a:t>
            </a:r>
            <a:endParaRPr lang="es-SV" dirty="0">
              <a:latin typeface="Arial Narrow"/>
              <a:cs typeface="Arial Narrow"/>
            </a:endParaRPr>
          </a:p>
        </p:txBody>
      </p:sp>
      <p:sp>
        <p:nvSpPr>
          <p:cNvPr id="3" name="2 Subtítulo"/>
          <p:cNvSpPr>
            <a:spLocks noGrp="1"/>
          </p:cNvSpPr>
          <p:nvPr>
            <p:ph type="subTitle" idx="1"/>
          </p:nvPr>
        </p:nvSpPr>
        <p:spPr/>
        <p:txBody>
          <a:bodyPr/>
          <a:lstStyle/>
          <a:p>
            <a:r>
              <a:rPr lang="es-SV" dirty="0" smtClean="0"/>
              <a:t>Dr. Ángel Díaz Alvarenga</a:t>
            </a:r>
            <a:endParaRPr lang="es-SV" dirty="0"/>
          </a:p>
        </p:txBody>
      </p:sp>
    </p:spTree>
    <p:extLst>
      <p:ext uri="{BB962C8B-B14F-4D97-AF65-F5344CB8AC3E}">
        <p14:creationId xmlns:p14="http://schemas.microsoft.com/office/powerpoint/2010/main" val="2206020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66800" y="304800"/>
            <a:ext cx="7543800" cy="1298575"/>
          </a:xfrm>
        </p:spPr>
        <p:txBody>
          <a:bodyPr lIns="92075" tIns="46038" rIns="92075" bIns="46038" anchor="b"/>
          <a:lstStyle/>
          <a:p>
            <a:pPr eaLnBrk="1" hangingPunct="1"/>
            <a:r>
              <a:rPr lang="es-ES_tradnl" sz="3200" dirty="0" err="1" smtClean="0">
                <a:latin typeface="Arial Narrow" charset="0"/>
              </a:rPr>
              <a:t>Normoalbuminuria</a:t>
            </a:r>
            <a:r>
              <a:rPr lang="es-ES_tradnl" sz="3200" dirty="0" smtClean="0">
                <a:latin typeface="Arial Narrow" charset="0"/>
              </a:rPr>
              <a:t> / </a:t>
            </a:r>
            <a:r>
              <a:rPr lang="es-ES_tradnl" sz="3200" dirty="0" err="1" smtClean="0">
                <a:latin typeface="Arial Narrow" charset="0"/>
              </a:rPr>
              <a:t>Microalbuminuria</a:t>
            </a:r>
            <a:r>
              <a:rPr lang="es-ES_tradnl" sz="3200" dirty="0">
                <a:latin typeface="Arial Narrow" charset="0"/>
              </a:rPr>
              <a:t> </a:t>
            </a:r>
            <a:r>
              <a:rPr lang="es-ES_tradnl" sz="3200" dirty="0" err="1" smtClean="0">
                <a:latin typeface="Arial Narrow" charset="0"/>
              </a:rPr>
              <a:t>Macroalbuminuria</a:t>
            </a:r>
            <a:r>
              <a:rPr lang="es-ES_tradnl" sz="3200" dirty="0" smtClean="0">
                <a:latin typeface="Arial Narrow" charset="0"/>
              </a:rPr>
              <a:t> </a:t>
            </a:r>
            <a:endParaRPr sz="3200" noProof="1">
              <a:latin typeface="Arial Narrow" charset="0"/>
            </a:endParaRPr>
          </a:p>
        </p:txBody>
      </p:sp>
      <p:sp>
        <p:nvSpPr>
          <p:cNvPr id="32771" name="3 Marcador de fecha"/>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charset="0"/>
                <a:ea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fld id="{71F38F33-DAAC-4942-8379-95E1274947BE}" type="datetime9">
              <a:rPr lang="es-ES" sz="1200">
                <a:solidFill>
                  <a:srgbClr val="FFFFFF"/>
                </a:solidFill>
              </a:rPr>
              <a:pPr eaLnBrk="1" hangingPunct="1"/>
              <a:t>04/02/2017 7:03:29</a:t>
            </a:fld>
            <a:endParaRPr lang="es-ES" sz="1200">
              <a:solidFill>
                <a:srgbClr val="FFFFFF"/>
              </a:solidFill>
            </a:endParaRPr>
          </a:p>
        </p:txBody>
      </p:sp>
      <p:sp>
        <p:nvSpPr>
          <p:cNvPr id="32772" name="5 Marcador de número de diapositiva"/>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charset="0"/>
                <a:ea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fld id="{D55124D5-27EE-DD45-8E7C-23FBCC717816}" type="slidenum">
              <a:rPr lang="es-ES" sz="1200">
                <a:solidFill>
                  <a:srgbClr val="FFFFFF"/>
                </a:solidFill>
              </a:rPr>
              <a:pPr eaLnBrk="1" hangingPunct="1"/>
              <a:t>10</a:t>
            </a:fld>
            <a:endParaRPr lang="es-ES" sz="1200">
              <a:solidFill>
                <a:srgbClr val="FFFFFF"/>
              </a:solidFill>
            </a:endParaRPr>
          </a:p>
        </p:txBody>
      </p:sp>
      <p:graphicFrame>
        <p:nvGraphicFramePr>
          <p:cNvPr id="32773" name="Object 3"/>
          <p:cNvGraphicFramePr>
            <a:graphicFrameLocks/>
          </p:cNvGraphicFramePr>
          <p:nvPr>
            <p:extLst>
              <p:ext uri="{D42A27DB-BD31-4B8C-83A1-F6EECF244321}">
                <p14:modId xmlns:p14="http://schemas.microsoft.com/office/powerpoint/2010/main" val="1235263704"/>
              </p:ext>
            </p:extLst>
          </p:nvPr>
        </p:nvGraphicFramePr>
        <p:xfrm>
          <a:off x="819150" y="1844824"/>
          <a:ext cx="7670800" cy="5686276"/>
        </p:xfrm>
        <a:graphic>
          <a:graphicData uri="http://schemas.openxmlformats.org/presentationml/2006/ole">
            <mc:AlternateContent xmlns:mc="http://schemas.openxmlformats.org/markup-compatibility/2006">
              <mc:Choice xmlns:v="urn:schemas-microsoft-com:vml" Requires="v">
                <p:oleObj spid="_x0000_s1056" name="Documento" r:id="rId5" imgW="8572631" imgH="5267235" progId="Word.Document.8">
                  <p:embed/>
                </p:oleObj>
              </mc:Choice>
              <mc:Fallback>
                <p:oleObj name="Documento" r:id="rId5" imgW="8572631" imgH="5267235" progId="Word.Documen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invGray">
                      <a:xfrm>
                        <a:off x="819150" y="1844824"/>
                        <a:ext cx="7670800" cy="568627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5846839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Text Box 2"/>
          <p:cNvSpPr txBox="1">
            <a:spLocks noChangeArrowheads="1"/>
          </p:cNvSpPr>
          <p:nvPr/>
        </p:nvSpPr>
        <p:spPr bwMode="auto">
          <a:xfrm>
            <a:off x="4919882" y="6072188"/>
            <a:ext cx="4017743" cy="30995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339725" indent="-339725" defTabSz="4572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tx1"/>
                </a:solidFill>
                <a:latin typeface="Times New Roman" pitchFamily="18" charset="0"/>
              </a:defRPr>
            </a:lvl1pPr>
            <a:lvl2pPr defTabSz="4572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tx1"/>
                </a:solidFill>
                <a:latin typeface="Times New Roman" pitchFamily="18" charset="0"/>
              </a:defRPr>
            </a:lvl2pPr>
            <a:lvl3pPr defTabSz="4572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tx1"/>
                </a:solidFill>
                <a:latin typeface="Times New Roman" pitchFamily="18" charset="0"/>
              </a:defRPr>
            </a:lvl3pPr>
            <a:lvl4pPr defTabSz="4572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tx1"/>
                </a:solidFill>
                <a:latin typeface="Times New Roman" pitchFamily="18" charset="0"/>
              </a:defRPr>
            </a:lvl4pPr>
            <a:lvl5pPr defTabSz="4572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tx1"/>
                </a:solidFill>
                <a:latin typeface="Times New Roman" pitchFamily="18" charset="0"/>
              </a:defRPr>
            </a:lvl5pPr>
            <a:lvl6pPr defTabSz="457200" fontAlgn="base">
              <a:spcBef>
                <a:spcPct val="0"/>
              </a:spcBef>
              <a:spcAft>
                <a:spcPct val="0"/>
              </a:spcAft>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tx1"/>
                </a:solidFill>
                <a:latin typeface="Times New Roman" pitchFamily="18" charset="0"/>
              </a:defRPr>
            </a:lvl6pPr>
            <a:lvl7pPr defTabSz="457200" fontAlgn="base">
              <a:spcBef>
                <a:spcPct val="0"/>
              </a:spcBef>
              <a:spcAft>
                <a:spcPct val="0"/>
              </a:spcAft>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tx1"/>
                </a:solidFill>
                <a:latin typeface="Times New Roman" pitchFamily="18" charset="0"/>
              </a:defRPr>
            </a:lvl7pPr>
            <a:lvl8pPr defTabSz="457200" fontAlgn="base">
              <a:spcBef>
                <a:spcPct val="0"/>
              </a:spcBef>
              <a:spcAft>
                <a:spcPct val="0"/>
              </a:spcAft>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tx1"/>
                </a:solidFill>
                <a:latin typeface="Times New Roman" pitchFamily="18" charset="0"/>
              </a:defRPr>
            </a:lvl8pPr>
            <a:lvl9pPr defTabSz="457200" fontAlgn="base">
              <a:spcBef>
                <a:spcPct val="0"/>
              </a:spcBef>
              <a:spcAft>
                <a:spcPct val="0"/>
              </a:spcAft>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tx1"/>
                </a:solidFill>
                <a:latin typeface="Times New Roman" pitchFamily="18" charset="0"/>
              </a:defRPr>
            </a:lvl9pPr>
          </a:lstStyle>
          <a:p>
            <a:pPr algn="r" eaLnBrk="1" hangingPunct="1">
              <a:buClr>
                <a:srgbClr val="000000"/>
              </a:buClr>
              <a:buSzPct val="100000"/>
              <a:buFont typeface="Arial" charset="0"/>
              <a:buNone/>
            </a:pPr>
            <a:r>
              <a:rPr lang="en-GB" sz="1200" dirty="0" err="1">
                <a:solidFill>
                  <a:schemeClr val="bg2">
                    <a:lumMod val="20000"/>
                    <a:lumOff val="80000"/>
                  </a:schemeClr>
                </a:solidFill>
                <a:latin typeface="Arial" charset="0"/>
              </a:rPr>
              <a:t>Adaptado</a:t>
            </a:r>
            <a:r>
              <a:rPr lang="en-GB" sz="1200" dirty="0">
                <a:solidFill>
                  <a:schemeClr val="bg2">
                    <a:lumMod val="20000"/>
                    <a:lumOff val="80000"/>
                  </a:schemeClr>
                </a:solidFill>
                <a:latin typeface="Arial" charset="0"/>
              </a:rPr>
              <a:t> de </a:t>
            </a:r>
            <a:r>
              <a:rPr lang="en-GB" sz="1200" dirty="0" err="1">
                <a:solidFill>
                  <a:schemeClr val="bg2">
                    <a:lumMod val="20000"/>
                    <a:lumOff val="80000"/>
                  </a:schemeClr>
                </a:solidFill>
                <a:latin typeface="Arial" charset="0"/>
              </a:rPr>
              <a:t>Grobbee</a:t>
            </a:r>
            <a:r>
              <a:rPr lang="en-GB" sz="1200" dirty="0">
                <a:solidFill>
                  <a:schemeClr val="bg2">
                    <a:lumMod val="20000"/>
                    <a:lumOff val="80000"/>
                  </a:schemeClr>
                </a:solidFill>
                <a:latin typeface="Arial" charset="0"/>
              </a:rPr>
              <a:t> DE. </a:t>
            </a:r>
            <a:r>
              <a:rPr lang="en-GB" sz="1200" i="1" dirty="0">
                <a:solidFill>
                  <a:schemeClr val="bg2">
                    <a:lumMod val="20000"/>
                    <a:lumOff val="80000"/>
                  </a:schemeClr>
                </a:solidFill>
                <a:latin typeface="Arial" charset="0"/>
              </a:rPr>
              <a:t>Metabolism</a:t>
            </a:r>
            <a:r>
              <a:rPr lang="en-GB" sz="1200" dirty="0">
                <a:solidFill>
                  <a:schemeClr val="bg2">
                    <a:lumMod val="20000"/>
                    <a:lumOff val="80000"/>
                  </a:schemeClr>
                </a:solidFill>
                <a:latin typeface="Arial" charset="0"/>
              </a:rPr>
              <a:t> 2003; </a:t>
            </a:r>
            <a:r>
              <a:rPr lang="en-GB" sz="1200" b="1" dirty="0">
                <a:solidFill>
                  <a:schemeClr val="bg2">
                    <a:lumMod val="20000"/>
                    <a:lumOff val="80000"/>
                  </a:schemeClr>
                </a:solidFill>
                <a:latin typeface="Arial" charset="0"/>
              </a:rPr>
              <a:t>52</a:t>
            </a:r>
            <a:r>
              <a:rPr lang="en-GB" sz="1200" dirty="0">
                <a:solidFill>
                  <a:schemeClr val="bg2">
                    <a:lumMod val="20000"/>
                    <a:lumOff val="80000"/>
                  </a:schemeClr>
                </a:solidFill>
                <a:latin typeface="Arial" charset="0"/>
              </a:rPr>
              <a:t>: 24–28</a:t>
            </a:r>
            <a:r>
              <a:rPr lang="en-GB" sz="1400" dirty="0">
                <a:solidFill>
                  <a:schemeClr val="bg2">
                    <a:lumMod val="20000"/>
                    <a:lumOff val="80000"/>
                  </a:schemeClr>
                </a:solidFill>
                <a:latin typeface="Arial" charset="0"/>
              </a:rPr>
              <a:t>.</a:t>
            </a:r>
          </a:p>
        </p:txBody>
      </p:sp>
      <p:sp>
        <p:nvSpPr>
          <p:cNvPr id="1268739" name="Rectangle 3"/>
          <p:cNvSpPr>
            <a:spLocks noChangeArrowheads="1"/>
          </p:cNvSpPr>
          <p:nvPr/>
        </p:nvSpPr>
        <p:spPr bwMode="auto">
          <a:xfrm>
            <a:off x="4022725" y="1524000"/>
            <a:ext cx="1676400" cy="685800"/>
          </a:xfrm>
          <a:prstGeom prst="rect">
            <a:avLst/>
          </a:prstGeom>
          <a:solidFill>
            <a:srgbClr val="00FFFF"/>
          </a:solidFill>
          <a:ln w="936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defTabSz="457200" eaLnBrk="1" hangingPunct="1">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000000"/>
                </a:solidFill>
              </a:rPr>
              <a:t>DIABETES</a:t>
            </a:r>
          </a:p>
        </p:txBody>
      </p:sp>
      <p:sp>
        <p:nvSpPr>
          <p:cNvPr id="1268740" name="Rectangle 4"/>
          <p:cNvSpPr>
            <a:spLocks noChangeArrowheads="1"/>
          </p:cNvSpPr>
          <p:nvPr/>
        </p:nvSpPr>
        <p:spPr bwMode="auto">
          <a:xfrm>
            <a:off x="2281238" y="2819400"/>
            <a:ext cx="2503487" cy="914400"/>
          </a:xfrm>
          <a:prstGeom prst="rect">
            <a:avLst/>
          </a:prstGeom>
          <a:solidFill>
            <a:srgbClr val="FFCC99"/>
          </a:solidFill>
          <a:ln w="9398">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defTabSz="457200" eaLnBrk="1" hangingPunct="1">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000000"/>
                </a:solidFill>
              </a:rPr>
              <a:t>Complicaciones </a:t>
            </a:r>
          </a:p>
          <a:p>
            <a:pPr algn="ctr" defTabSz="457200" eaLnBrk="1" hangingPunct="1">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000000"/>
                </a:solidFill>
              </a:rPr>
              <a:t>MICROVASCULARES</a:t>
            </a:r>
          </a:p>
        </p:txBody>
      </p:sp>
      <p:sp>
        <p:nvSpPr>
          <p:cNvPr id="1268741" name="Rectangle 5"/>
          <p:cNvSpPr>
            <a:spLocks noChangeArrowheads="1"/>
          </p:cNvSpPr>
          <p:nvPr/>
        </p:nvSpPr>
        <p:spPr bwMode="auto">
          <a:xfrm>
            <a:off x="5076825" y="2819400"/>
            <a:ext cx="2736850" cy="736600"/>
          </a:xfrm>
          <a:prstGeom prst="rect">
            <a:avLst/>
          </a:prstGeom>
          <a:solidFill>
            <a:schemeClr val="bg2">
              <a:lumMod val="60000"/>
              <a:lumOff val="40000"/>
            </a:schemeClr>
          </a:solidFill>
          <a:ln w="9398">
            <a:solidFill>
              <a:srgbClr val="000000"/>
            </a:solidFill>
            <a:miter lim="800000"/>
            <a:headEnd/>
            <a:tailEnd/>
          </a:ln>
          <a:effectLst/>
          <a:extLst/>
        </p:spPr>
        <p:txBody>
          <a:bodyPr wrap="none" lIns="90000" tIns="46800" rIns="90000" bIns="46800" anchor="ctr"/>
          <a:lstStyle/>
          <a:p>
            <a:pPr algn="ctr" defTabSz="457200" eaLnBrk="1" hangingPunct="1">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dirty="0" err="1"/>
              <a:t>Complicaciones</a:t>
            </a:r>
            <a:endParaRPr lang="en-GB" sz="1800" b="1" dirty="0"/>
          </a:p>
          <a:p>
            <a:pPr algn="ctr" defTabSz="457200" eaLnBrk="1" hangingPunct="1">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dirty="0"/>
              <a:t>MACROVASCULARES</a:t>
            </a:r>
          </a:p>
        </p:txBody>
      </p:sp>
      <p:sp>
        <p:nvSpPr>
          <p:cNvPr id="1268742" name="Rectangle 6"/>
          <p:cNvSpPr>
            <a:spLocks noChangeArrowheads="1"/>
          </p:cNvSpPr>
          <p:nvPr/>
        </p:nvSpPr>
        <p:spPr bwMode="auto">
          <a:xfrm>
            <a:off x="974725" y="4953000"/>
            <a:ext cx="1219200" cy="609600"/>
          </a:xfrm>
          <a:prstGeom prst="rect">
            <a:avLst/>
          </a:prstGeom>
          <a:solidFill>
            <a:srgbClr val="FFCC99"/>
          </a:solidFill>
          <a:ln w="9398">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defTabSz="457200" eaLnBrk="1" hangingPunct="1">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000000"/>
                </a:solidFill>
              </a:rPr>
              <a:t>Retinopatía </a:t>
            </a:r>
          </a:p>
          <a:p>
            <a:pPr algn="ctr" defTabSz="457200" eaLnBrk="1" hangingPunct="1">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000000"/>
                </a:solidFill>
              </a:rPr>
              <a:t>diabética</a:t>
            </a:r>
          </a:p>
        </p:txBody>
      </p:sp>
      <p:sp>
        <p:nvSpPr>
          <p:cNvPr id="1268743" name="Rectangle 7"/>
          <p:cNvSpPr>
            <a:spLocks noChangeArrowheads="1"/>
          </p:cNvSpPr>
          <p:nvPr/>
        </p:nvSpPr>
        <p:spPr bwMode="auto">
          <a:xfrm>
            <a:off x="2422525" y="4953000"/>
            <a:ext cx="1219200" cy="609600"/>
          </a:xfrm>
          <a:prstGeom prst="rect">
            <a:avLst/>
          </a:prstGeom>
          <a:solidFill>
            <a:srgbClr val="FFCC99"/>
          </a:solidFill>
          <a:ln w="9398">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defTabSz="457200" eaLnBrk="1" hangingPunct="1">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000000"/>
                </a:solidFill>
              </a:rPr>
              <a:t>Nefropatía </a:t>
            </a:r>
          </a:p>
          <a:p>
            <a:pPr algn="ctr" defTabSz="457200" eaLnBrk="1" hangingPunct="1">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000000"/>
                </a:solidFill>
              </a:rPr>
              <a:t>diabética</a:t>
            </a:r>
          </a:p>
        </p:txBody>
      </p:sp>
      <p:sp>
        <p:nvSpPr>
          <p:cNvPr id="1268744" name="Rectangle 8"/>
          <p:cNvSpPr>
            <a:spLocks noChangeArrowheads="1"/>
          </p:cNvSpPr>
          <p:nvPr/>
        </p:nvSpPr>
        <p:spPr bwMode="auto">
          <a:xfrm>
            <a:off x="3870325" y="4953000"/>
            <a:ext cx="1219200" cy="609600"/>
          </a:xfrm>
          <a:prstGeom prst="rect">
            <a:avLst/>
          </a:prstGeom>
          <a:solidFill>
            <a:srgbClr val="FFCC99"/>
          </a:solidFill>
          <a:ln w="9398">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defTabSz="457200" eaLnBrk="1" hangingPunct="1">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000000"/>
                </a:solidFill>
              </a:rPr>
              <a:t>Neuropatía </a:t>
            </a:r>
          </a:p>
          <a:p>
            <a:pPr algn="ctr" defTabSz="457200" eaLnBrk="1" hangingPunct="1">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000000"/>
                </a:solidFill>
              </a:rPr>
              <a:t>diabética</a:t>
            </a:r>
          </a:p>
        </p:txBody>
      </p:sp>
      <p:cxnSp>
        <p:nvCxnSpPr>
          <p:cNvPr id="1268745" name="AutoShape 9"/>
          <p:cNvCxnSpPr>
            <a:cxnSpLocks noChangeShapeType="1"/>
            <a:stCxn id="1268739" idx="2"/>
            <a:endCxn id="1268740" idx="0"/>
          </p:cNvCxnSpPr>
          <p:nvPr/>
        </p:nvCxnSpPr>
        <p:spPr bwMode="auto">
          <a:xfrm rot="5400000">
            <a:off x="3892550" y="1851025"/>
            <a:ext cx="609600" cy="1327150"/>
          </a:xfrm>
          <a:prstGeom prst="bentConnector3">
            <a:avLst>
              <a:gd name="adj1" fmla="val 50000"/>
            </a:avLst>
          </a:prstGeom>
          <a:noFill/>
          <a:ln w="28440">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cxnSp>
      <p:cxnSp>
        <p:nvCxnSpPr>
          <p:cNvPr id="1268746" name="AutoShape 10"/>
          <p:cNvCxnSpPr>
            <a:cxnSpLocks noChangeShapeType="1"/>
            <a:stCxn id="1268739" idx="2"/>
            <a:endCxn id="1268741" idx="0"/>
          </p:cNvCxnSpPr>
          <p:nvPr/>
        </p:nvCxnSpPr>
        <p:spPr bwMode="auto">
          <a:xfrm rot="16200000" flipH="1">
            <a:off x="5348288" y="1722437"/>
            <a:ext cx="609600" cy="1584325"/>
          </a:xfrm>
          <a:prstGeom prst="bentConnector3">
            <a:avLst>
              <a:gd name="adj1" fmla="val 50000"/>
            </a:avLst>
          </a:prstGeom>
          <a:noFill/>
          <a:ln w="28440">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cxnSp>
      <p:cxnSp>
        <p:nvCxnSpPr>
          <p:cNvPr id="1268747" name="AutoShape 11"/>
          <p:cNvCxnSpPr>
            <a:cxnSpLocks noChangeShapeType="1"/>
            <a:stCxn id="1268740" idx="2"/>
            <a:endCxn id="1268742" idx="0"/>
          </p:cNvCxnSpPr>
          <p:nvPr/>
        </p:nvCxnSpPr>
        <p:spPr bwMode="auto">
          <a:xfrm rot="5400000">
            <a:off x="1949450" y="3368675"/>
            <a:ext cx="1219200" cy="1949450"/>
          </a:xfrm>
          <a:prstGeom prst="bentConnector3">
            <a:avLst>
              <a:gd name="adj1" fmla="val 50000"/>
            </a:avLst>
          </a:prstGeom>
          <a:noFill/>
          <a:ln w="28440">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cxnSp>
      <p:cxnSp>
        <p:nvCxnSpPr>
          <p:cNvPr id="1268748" name="AutoShape 12"/>
          <p:cNvCxnSpPr>
            <a:cxnSpLocks noChangeShapeType="1"/>
            <a:stCxn id="1268740" idx="2"/>
            <a:endCxn id="1268744" idx="0"/>
          </p:cNvCxnSpPr>
          <p:nvPr/>
        </p:nvCxnSpPr>
        <p:spPr bwMode="auto">
          <a:xfrm rot="16200000" flipH="1">
            <a:off x="3397250" y="3870325"/>
            <a:ext cx="1219200" cy="946150"/>
          </a:xfrm>
          <a:prstGeom prst="bentConnector3">
            <a:avLst>
              <a:gd name="adj1" fmla="val 50000"/>
            </a:avLst>
          </a:prstGeom>
          <a:noFill/>
          <a:ln w="28440">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cxnSp>
      <p:cxnSp>
        <p:nvCxnSpPr>
          <p:cNvPr id="1268749" name="AutoShape 13"/>
          <p:cNvCxnSpPr>
            <a:cxnSpLocks noChangeShapeType="1"/>
            <a:stCxn id="1268740" idx="2"/>
            <a:endCxn id="1268743" idx="0"/>
          </p:cNvCxnSpPr>
          <p:nvPr/>
        </p:nvCxnSpPr>
        <p:spPr bwMode="auto">
          <a:xfrm rot="5400000">
            <a:off x="2673350" y="4092575"/>
            <a:ext cx="1219200" cy="501650"/>
          </a:xfrm>
          <a:prstGeom prst="bentConnector3">
            <a:avLst>
              <a:gd name="adj1" fmla="val 50000"/>
            </a:avLst>
          </a:prstGeom>
          <a:noFill/>
          <a:ln w="28440">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cxnSp>
      <p:cxnSp>
        <p:nvCxnSpPr>
          <p:cNvPr id="1268750" name="AutoShape 14"/>
          <p:cNvCxnSpPr>
            <a:cxnSpLocks noChangeShapeType="1"/>
            <a:stCxn id="1268740" idx="2"/>
            <a:endCxn id="1268744" idx="0"/>
          </p:cNvCxnSpPr>
          <p:nvPr/>
        </p:nvCxnSpPr>
        <p:spPr bwMode="auto">
          <a:xfrm rot="16200000" flipH="1">
            <a:off x="3397250" y="3870325"/>
            <a:ext cx="1219200" cy="946150"/>
          </a:xfrm>
          <a:prstGeom prst="bentConnector3">
            <a:avLst>
              <a:gd name="adj1" fmla="val 50000"/>
            </a:avLst>
          </a:prstGeom>
          <a:noFill/>
          <a:ln w="28440">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cxnSp>
      <p:sp>
        <p:nvSpPr>
          <p:cNvPr id="1268751" name="Text Box 15"/>
          <p:cNvSpPr txBox="1">
            <a:spLocks noChangeArrowheads="1"/>
          </p:cNvSpPr>
          <p:nvPr/>
        </p:nvSpPr>
        <p:spPr bwMode="auto">
          <a:xfrm>
            <a:off x="976313" y="5735638"/>
            <a:ext cx="5551818" cy="3715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eaLnBrk="1" hangingPunct="1">
              <a:buClr>
                <a:srgbClr val="000000"/>
              </a:buClr>
              <a:buSzPct val="100000"/>
              <a:buFont typeface="Arial" charset="0"/>
              <a:buNone/>
            </a:pPr>
            <a:r>
              <a:rPr lang="en-GB" sz="1800" b="1" dirty="0">
                <a:latin typeface="Arial" charset="0"/>
              </a:rPr>
              <a:t>*</a:t>
            </a:r>
            <a:r>
              <a:rPr lang="en-GB" sz="1600" b="1" dirty="0">
                <a:latin typeface="Arial" charset="0"/>
              </a:rPr>
              <a:t> </a:t>
            </a:r>
            <a:r>
              <a:rPr lang="en-GB" sz="1600" b="1" dirty="0" err="1">
                <a:latin typeface="Arial" charset="0"/>
              </a:rPr>
              <a:t>Causa</a:t>
            </a:r>
            <a:r>
              <a:rPr lang="en-GB" sz="1600" b="1" dirty="0">
                <a:latin typeface="Arial" charset="0"/>
              </a:rPr>
              <a:t> </a:t>
            </a:r>
            <a:r>
              <a:rPr lang="en-GB" sz="1600" b="1" dirty="0" err="1">
                <a:latin typeface="Arial" charset="0"/>
              </a:rPr>
              <a:t>más</a:t>
            </a:r>
            <a:r>
              <a:rPr lang="en-GB" sz="1600" b="1" dirty="0">
                <a:latin typeface="Arial" charset="0"/>
              </a:rPr>
              <a:t> </a:t>
            </a:r>
            <a:r>
              <a:rPr lang="en-GB" sz="1600" b="1" dirty="0" err="1">
                <a:latin typeface="Arial" charset="0"/>
              </a:rPr>
              <a:t>común</a:t>
            </a:r>
            <a:r>
              <a:rPr lang="en-GB" sz="1600" b="1" dirty="0">
                <a:latin typeface="Arial" charset="0"/>
              </a:rPr>
              <a:t> de </a:t>
            </a:r>
            <a:r>
              <a:rPr lang="en-GB" sz="1600" b="1" dirty="0" err="1">
                <a:latin typeface="Arial" charset="0"/>
              </a:rPr>
              <a:t>muerte</a:t>
            </a:r>
            <a:r>
              <a:rPr lang="en-GB" sz="1600" b="1" dirty="0">
                <a:latin typeface="Arial" charset="0"/>
              </a:rPr>
              <a:t> en </a:t>
            </a:r>
            <a:r>
              <a:rPr lang="en-GB" sz="1600" b="1" dirty="0" err="1">
                <a:latin typeface="Arial" charset="0"/>
              </a:rPr>
              <a:t>pacientes</a:t>
            </a:r>
            <a:r>
              <a:rPr lang="en-GB" sz="1600" b="1" dirty="0">
                <a:latin typeface="Arial" charset="0"/>
              </a:rPr>
              <a:t> </a:t>
            </a:r>
            <a:r>
              <a:rPr lang="en-GB" sz="1600" b="1" dirty="0" err="1">
                <a:latin typeface="Arial" charset="0"/>
              </a:rPr>
              <a:t>diabéticos</a:t>
            </a:r>
            <a:endParaRPr lang="en-GB" sz="1600" b="1" dirty="0">
              <a:latin typeface="Arial" charset="0"/>
            </a:endParaRPr>
          </a:p>
        </p:txBody>
      </p:sp>
      <p:sp>
        <p:nvSpPr>
          <p:cNvPr id="1268752" name="Rectangle 16"/>
          <p:cNvSpPr>
            <a:spLocks noChangeArrowheads="1"/>
          </p:cNvSpPr>
          <p:nvPr/>
        </p:nvSpPr>
        <p:spPr bwMode="auto">
          <a:xfrm>
            <a:off x="5076825" y="3556000"/>
            <a:ext cx="2736850" cy="720725"/>
          </a:xfrm>
          <a:prstGeom prst="rect">
            <a:avLst/>
          </a:prstGeom>
          <a:solidFill>
            <a:schemeClr val="bg2">
              <a:lumMod val="60000"/>
              <a:lumOff val="40000"/>
            </a:schemeClr>
          </a:solidFill>
          <a:ln w="9398">
            <a:solidFill>
              <a:srgbClr val="000000"/>
            </a:solidFill>
            <a:miter lim="800000"/>
            <a:headEnd/>
            <a:tailEnd/>
          </a:ln>
          <a:effectLst/>
          <a:extLst/>
        </p:spPr>
        <p:txBody>
          <a:bodyPr wrap="none" lIns="90000" tIns="46800" rIns="90000" bIns="46800" anchor="ctr"/>
          <a:lstStyle/>
          <a:p>
            <a:pPr defTabSz="457200" eaLnBrk="1" hangingPunct="1">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a:t> </a:t>
            </a:r>
            <a:r>
              <a:rPr lang="en-GB" sz="1200" b="1" dirty="0" err="1"/>
              <a:t>enfermedad</a:t>
            </a:r>
            <a:r>
              <a:rPr lang="en-GB" sz="1200" b="1" dirty="0"/>
              <a:t> arterial </a:t>
            </a:r>
            <a:r>
              <a:rPr lang="en-GB" sz="1200" b="1" dirty="0" err="1"/>
              <a:t>coronaria</a:t>
            </a:r>
            <a:r>
              <a:rPr lang="en-GB" sz="1600" b="1" dirty="0"/>
              <a:t>*</a:t>
            </a:r>
          </a:p>
          <a:p>
            <a:pPr defTabSz="457200" eaLnBrk="1" hangingPunct="1">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a:t> ACV </a:t>
            </a:r>
            <a:r>
              <a:rPr lang="en-GB" sz="1200" b="1" dirty="0" err="1"/>
              <a:t>isquémico</a:t>
            </a:r>
            <a:endParaRPr lang="en-GB" sz="1200" b="1" dirty="0"/>
          </a:p>
          <a:p>
            <a:pPr defTabSz="457200" eaLnBrk="1" hangingPunct="1">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a:t> </a:t>
            </a:r>
            <a:r>
              <a:rPr lang="en-GB" sz="1200" b="1" dirty="0" err="1"/>
              <a:t>insuficiencia</a:t>
            </a:r>
            <a:r>
              <a:rPr lang="en-GB" sz="1200" b="1" dirty="0"/>
              <a:t> </a:t>
            </a:r>
            <a:r>
              <a:rPr lang="en-GB" sz="1200" b="1" dirty="0" err="1"/>
              <a:t>cardiaca</a:t>
            </a:r>
            <a:r>
              <a:rPr lang="en-GB" sz="1200" b="1" dirty="0"/>
              <a:t> </a:t>
            </a:r>
            <a:r>
              <a:rPr lang="en-GB" sz="1200" b="1" dirty="0" err="1"/>
              <a:t>crónica</a:t>
            </a:r>
            <a:endParaRPr lang="en-GB" sz="1200" b="1" dirty="0"/>
          </a:p>
        </p:txBody>
      </p:sp>
      <p:sp>
        <p:nvSpPr>
          <p:cNvPr id="1268753" name="Rectangle 17"/>
          <p:cNvSpPr>
            <a:spLocks noChangeArrowheads="1"/>
          </p:cNvSpPr>
          <p:nvPr/>
        </p:nvSpPr>
        <p:spPr bwMode="auto">
          <a:xfrm>
            <a:off x="5835650" y="4953000"/>
            <a:ext cx="1219200" cy="609600"/>
          </a:xfrm>
          <a:prstGeom prst="rect">
            <a:avLst/>
          </a:prstGeom>
          <a:solidFill>
            <a:schemeClr val="bg2">
              <a:lumMod val="60000"/>
              <a:lumOff val="40000"/>
            </a:schemeClr>
          </a:solidFill>
          <a:ln w="9398">
            <a:solidFill>
              <a:srgbClr val="000000"/>
            </a:solidFill>
            <a:miter lim="800000"/>
            <a:headEnd/>
            <a:tailEnd/>
          </a:ln>
          <a:effectLst/>
          <a:extLst/>
        </p:spPr>
        <p:txBody>
          <a:bodyPr wrap="none" lIns="90000" tIns="46800" rIns="90000" bIns="46800" anchor="ctr"/>
          <a:lstStyle/>
          <a:p>
            <a:pPr algn="ctr" defTabSz="457200" eaLnBrk="1" hangingPunct="1">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err="1"/>
              <a:t>Amputación</a:t>
            </a:r>
            <a:r>
              <a:rPr lang="en-GB" sz="1400" b="1" dirty="0"/>
              <a:t> </a:t>
            </a:r>
          </a:p>
          <a:p>
            <a:pPr algn="ctr" defTabSz="457200" eaLnBrk="1" hangingPunct="1">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t>de </a:t>
            </a:r>
            <a:r>
              <a:rPr lang="en-GB" sz="1400" b="1" dirty="0" err="1"/>
              <a:t>miembros</a:t>
            </a:r>
            <a:endParaRPr lang="en-GB" sz="1400" b="1" dirty="0"/>
          </a:p>
        </p:txBody>
      </p:sp>
      <p:sp>
        <p:nvSpPr>
          <p:cNvPr id="1268754" name="Line 18"/>
          <p:cNvSpPr>
            <a:spLocks noChangeShapeType="1"/>
          </p:cNvSpPr>
          <p:nvPr/>
        </p:nvSpPr>
        <p:spPr bwMode="auto">
          <a:xfrm>
            <a:off x="5092700" y="5245100"/>
            <a:ext cx="736600" cy="1588"/>
          </a:xfrm>
          <a:prstGeom prst="line">
            <a:avLst/>
          </a:prstGeom>
          <a:noFill/>
          <a:ln w="28440">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s-SV"/>
          </a:p>
        </p:txBody>
      </p:sp>
      <p:sp>
        <p:nvSpPr>
          <p:cNvPr id="1268755" name="Text Box 19"/>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eaLnBrk="1" hangingPunct="1">
              <a:buClr>
                <a:srgbClr val="000000"/>
              </a:buClr>
              <a:buSzPct val="100000"/>
              <a:buFont typeface="Arial" charset="0"/>
              <a:buNone/>
            </a:pPr>
            <a:r>
              <a:rPr lang="en-GB" sz="3200" dirty="0" smtClean="0">
                <a:solidFill>
                  <a:srgbClr val="FFFF00"/>
                </a:solidFill>
                <a:latin typeface="+mj-lt"/>
              </a:rPr>
              <a:t>COMPLICACIONES DE LA DIABETES</a:t>
            </a:r>
            <a:endParaRPr lang="en-GB" sz="3200" dirty="0">
              <a:solidFill>
                <a:srgbClr val="FFFF00"/>
              </a:solidFill>
              <a:latin typeface="+mj-lt"/>
            </a:endParaRPr>
          </a:p>
        </p:txBody>
      </p:sp>
      <p:sp>
        <p:nvSpPr>
          <p:cNvPr id="1268756" name="Line 20"/>
          <p:cNvSpPr>
            <a:spLocks noChangeShapeType="1"/>
          </p:cNvSpPr>
          <p:nvPr/>
        </p:nvSpPr>
        <p:spPr bwMode="auto">
          <a:xfrm>
            <a:off x="6445250" y="4224338"/>
            <a:ext cx="1588" cy="682625"/>
          </a:xfrm>
          <a:prstGeom prst="line">
            <a:avLst/>
          </a:prstGeom>
          <a:noFill/>
          <a:ln w="28440">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s-SV"/>
          </a:p>
        </p:txBody>
      </p:sp>
    </p:spTree>
    <p:extLst>
      <p:ext uri="{BB962C8B-B14F-4D97-AF65-F5344CB8AC3E}">
        <p14:creationId xmlns:p14="http://schemas.microsoft.com/office/powerpoint/2010/main" val="51971404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2800" dirty="0" smtClean="0"/>
              <a:t>ESTRATEGIAS DE NEFROPROTECCIÓN</a:t>
            </a:r>
            <a:endParaRPr lang="es-SV" sz="2800" dirty="0"/>
          </a:p>
        </p:txBody>
      </p:sp>
      <p:sp>
        <p:nvSpPr>
          <p:cNvPr id="3" name="2 Marcador de contenido"/>
          <p:cNvSpPr>
            <a:spLocks noGrp="1"/>
          </p:cNvSpPr>
          <p:nvPr>
            <p:ph idx="1"/>
          </p:nvPr>
        </p:nvSpPr>
        <p:spPr/>
        <p:txBody>
          <a:bodyPr/>
          <a:lstStyle/>
          <a:p>
            <a:pPr marL="0" indent="0" algn="ctr">
              <a:buNone/>
            </a:pPr>
            <a:r>
              <a:rPr lang="es-SV" dirty="0" smtClean="0"/>
              <a:t> </a:t>
            </a:r>
            <a:r>
              <a:rPr lang="es-SV" sz="2400" dirty="0" smtClean="0"/>
              <a:t>FISIOPATOLOGIA </a:t>
            </a:r>
          </a:p>
          <a:p>
            <a:pPr marL="0" indent="0" algn="ctr">
              <a:buNone/>
            </a:pPr>
            <a:r>
              <a:rPr lang="es-SV" sz="2800" dirty="0" smtClean="0"/>
              <a:t>NEFROPATIA DIABETICA</a:t>
            </a:r>
          </a:p>
          <a:p>
            <a:pPr marL="0" indent="0" algn="ctr">
              <a:buNone/>
            </a:pPr>
            <a:endParaRPr lang="es-SV" sz="2800" dirty="0"/>
          </a:p>
          <a:p>
            <a:pPr>
              <a:buFont typeface="Wingdings" pitchFamily="2" charset="2"/>
              <a:buChar char="q"/>
            </a:pPr>
            <a:r>
              <a:rPr lang="es-SV" sz="2400" dirty="0" smtClean="0"/>
              <a:t>ANORMALIDADES HEMODINAMICAS</a:t>
            </a:r>
          </a:p>
          <a:p>
            <a:pPr>
              <a:buFont typeface="Wingdings" pitchFamily="2" charset="2"/>
              <a:buChar char="q"/>
            </a:pPr>
            <a:r>
              <a:rPr lang="es-SV" sz="2400" dirty="0" smtClean="0"/>
              <a:t>ANORMALIDADES METABÓLICAS</a:t>
            </a:r>
            <a:endParaRPr lang="es-SV" sz="2400" dirty="0"/>
          </a:p>
        </p:txBody>
      </p:sp>
    </p:spTree>
    <p:extLst>
      <p:ext uri="{BB962C8B-B14F-4D97-AF65-F5344CB8AC3E}">
        <p14:creationId xmlns:p14="http://schemas.microsoft.com/office/powerpoint/2010/main" val="537831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2800" dirty="0" smtClean="0"/>
              <a:t>FISIOPATOLOGÍA DE LA NEFROPATIA DIABÉTICA</a:t>
            </a:r>
            <a:endParaRPr lang="es-SV" sz="2800" dirty="0"/>
          </a:p>
        </p:txBody>
      </p:sp>
      <p:sp>
        <p:nvSpPr>
          <p:cNvPr id="3" name="2 Marcador de contenido"/>
          <p:cNvSpPr>
            <a:spLocks noGrp="1"/>
          </p:cNvSpPr>
          <p:nvPr>
            <p:ph idx="1"/>
          </p:nvPr>
        </p:nvSpPr>
        <p:spPr/>
        <p:txBody>
          <a:bodyPr/>
          <a:lstStyle/>
          <a:p>
            <a:pPr marL="0" indent="0" algn="ctr">
              <a:buNone/>
            </a:pPr>
            <a:r>
              <a:rPr lang="es-SV" dirty="0" smtClean="0"/>
              <a:t>ANORMALIDADES HEMODINÁMICAS</a:t>
            </a:r>
          </a:p>
          <a:p>
            <a:pPr marL="514350" indent="-514350">
              <a:buFont typeface="+mj-lt"/>
              <a:buAutoNum type="arabicPeriod"/>
            </a:pPr>
            <a:r>
              <a:rPr lang="es-SV" sz="2800" dirty="0" smtClean="0"/>
              <a:t>Hipertensión Sistémica</a:t>
            </a:r>
          </a:p>
          <a:p>
            <a:pPr marL="514350" indent="-514350">
              <a:buFont typeface="+mj-lt"/>
              <a:buAutoNum type="arabicPeriod"/>
            </a:pPr>
            <a:r>
              <a:rPr lang="es-SV" sz="2800" dirty="0" err="1" smtClean="0"/>
              <a:t>Hiperfiltración</a:t>
            </a:r>
            <a:r>
              <a:rPr lang="es-SV" sz="2800" dirty="0" smtClean="0"/>
              <a:t> e Hipertensión </a:t>
            </a:r>
            <a:r>
              <a:rPr lang="es-SV" sz="2800" dirty="0" err="1" smtClean="0"/>
              <a:t>Intraglomerular</a:t>
            </a:r>
            <a:r>
              <a:rPr lang="es-SV" sz="2800" dirty="0" smtClean="0"/>
              <a:t>.</a:t>
            </a:r>
          </a:p>
          <a:p>
            <a:pPr marL="514350" indent="-514350">
              <a:buFont typeface="+mj-lt"/>
              <a:buAutoNum type="arabicPeriod"/>
            </a:pPr>
            <a:r>
              <a:rPr lang="es-SV" sz="2800" dirty="0" smtClean="0">
                <a:solidFill>
                  <a:srgbClr val="FFFF00"/>
                </a:solidFill>
              </a:rPr>
              <a:t>Activación del Sistema Renina Angiotensina Aldosterona.</a:t>
            </a:r>
          </a:p>
          <a:p>
            <a:pPr marL="514350" indent="-514350">
              <a:buFont typeface="+mj-lt"/>
              <a:buAutoNum type="arabicPeriod"/>
            </a:pPr>
            <a:r>
              <a:rPr lang="es-SV" sz="2800" dirty="0" smtClean="0"/>
              <a:t> Activación de </a:t>
            </a:r>
            <a:r>
              <a:rPr lang="es-SV" sz="2800" dirty="0" err="1" smtClean="0"/>
              <a:t>Endotelina</a:t>
            </a:r>
            <a:r>
              <a:rPr lang="es-SV" sz="2800" dirty="0" smtClean="0"/>
              <a:t>.</a:t>
            </a:r>
          </a:p>
          <a:p>
            <a:pPr marL="514350" indent="-514350">
              <a:buFont typeface="+mj-lt"/>
              <a:buAutoNum type="arabicPeriod"/>
            </a:pPr>
            <a:r>
              <a:rPr lang="es-SV" sz="2800" dirty="0" smtClean="0"/>
              <a:t>Isquemia.</a:t>
            </a:r>
          </a:p>
          <a:p>
            <a:pPr marL="514350" indent="-514350">
              <a:buFont typeface="+mj-lt"/>
              <a:buAutoNum type="arabicPeriod"/>
            </a:pPr>
            <a:endParaRPr lang="es-SV" dirty="0" smtClean="0"/>
          </a:p>
          <a:p>
            <a:pPr marL="514350" indent="-514350">
              <a:buFont typeface="+mj-lt"/>
              <a:buAutoNum type="arabicPeriod"/>
            </a:pPr>
            <a:endParaRPr lang="es-SV" dirty="0" smtClean="0"/>
          </a:p>
          <a:p>
            <a:pPr marL="0" indent="0">
              <a:buNone/>
            </a:pPr>
            <a:endParaRPr lang="es-SV" dirty="0"/>
          </a:p>
          <a:p>
            <a:pPr marL="0" indent="0">
              <a:buNone/>
            </a:pPr>
            <a:endParaRPr lang="es-SV" dirty="0"/>
          </a:p>
        </p:txBody>
      </p:sp>
    </p:spTree>
    <p:extLst>
      <p:ext uri="{BB962C8B-B14F-4D97-AF65-F5344CB8AC3E}">
        <p14:creationId xmlns:p14="http://schemas.microsoft.com/office/powerpoint/2010/main" val="1361745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2800" dirty="0"/>
              <a:t>FISIOPATOLOGÍA DE LA NEFROPATIA DIABÉTICA</a:t>
            </a:r>
          </a:p>
        </p:txBody>
      </p:sp>
      <p:sp>
        <p:nvSpPr>
          <p:cNvPr id="3" name="2 Marcador de contenido"/>
          <p:cNvSpPr>
            <a:spLocks noGrp="1"/>
          </p:cNvSpPr>
          <p:nvPr>
            <p:ph idx="1"/>
          </p:nvPr>
        </p:nvSpPr>
        <p:spPr/>
        <p:txBody>
          <a:bodyPr>
            <a:normAutofit lnSpcReduction="10000"/>
          </a:bodyPr>
          <a:lstStyle/>
          <a:p>
            <a:pPr marL="0" indent="0" algn="ctr">
              <a:buNone/>
            </a:pPr>
            <a:r>
              <a:rPr lang="es-SV" sz="2400" dirty="0" smtClean="0"/>
              <a:t>ANORMALIDADES METABÓLICAS</a:t>
            </a:r>
          </a:p>
          <a:p>
            <a:pPr marL="0" indent="0">
              <a:buNone/>
            </a:pPr>
            <a:r>
              <a:rPr lang="es-SV" sz="2000" dirty="0" smtClean="0"/>
              <a:t>EXTRACELULAR:</a:t>
            </a:r>
          </a:p>
          <a:p>
            <a:pPr marL="514350" indent="-514350">
              <a:buFont typeface="+mj-lt"/>
              <a:buAutoNum type="arabicPeriod"/>
            </a:pPr>
            <a:r>
              <a:rPr lang="es-SV" sz="2000" dirty="0" smtClean="0">
                <a:solidFill>
                  <a:srgbClr val="FFFF00"/>
                </a:solidFill>
              </a:rPr>
              <a:t>Productos Finales de </a:t>
            </a:r>
            <a:r>
              <a:rPr lang="es-SV" sz="2000" dirty="0" err="1" smtClean="0">
                <a:solidFill>
                  <a:srgbClr val="FFFF00"/>
                </a:solidFill>
              </a:rPr>
              <a:t>Glicosilación</a:t>
            </a:r>
            <a:r>
              <a:rPr lang="es-SV" sz="2000" dirty="0" smtClean="0">
                <a:solidFill>
                  <a:srgbClr val="FFFF00"/>
                </a:solidFill>
              </a:rPr>
              <a:t> Avanzada ( AGE )</a:t>
            </a:r>
          </a:p>
          <a:p>
            <a:pPr marL="514350" indent="-514350">
              <a:buFont typeface="+mj-lt"/>
              <a:buAutoNum type="arabicPeriod"/>
            </a:pPr>
            <a:r>
              <a:rPr lang="es-SV" sz="2000" dirty="0" smtClean="0">
                <a:solidFill>
                  <a:srgbClr val="FFFF00"/>
                </a:solidFill>
              </a:rPr>
              <a:t>Producción de </a:t>
            </a:r>
            <a:r>
              <a:rPr lang="es-SV" sz="2000" dirty="0" err="1" smtClean="0">
                <a:solidFill>
                  <a:srgbClr val="FFFF00"/>
                </a:solidFill>
              </a:rPr>
              <a:t>Matríz</a:t>
            </a:r>
            <a:r>
              <a:rPr lang="es-SV" sz="2000" dirty="0" smtClean="0">
                <a:solidFill>
                  <a:srgbClr val="FFFF00"/>
                </a:solidFill>
              </a:rPr>
              <a:t> </a:t>
            </a:r>
          </a:p>
          <a:p>
            <a:pPr marL="0" indent="0">
              <a:buNone/>
            </a:pPr>
            <a:r>
              <a:rPr lang="es-SV" sz="2000" dirty="0" smtClean="0"/>
              <a:t>INTRACELULAR</a:t>
            </a:r>
          </a:p>
          <a:p>
            <a:pPr marL="457200" indent="-457200">
              <a:buFont typeface="+mj-lt"/>
              <a:buAutoNum type="arabicPeriod"/>
            </a:pPr>
            <a:r>
              <a:rPr lang="es-SV" sz="2000" dirty="0">
                <a:solidFill>
                  <a:srgbClr val="FFFF00"/>
                </a:solidFill>
              </a:rPr>
              <a:t>Productos Finales de </a:t>
            </a:r>
            <a:r>
              <a:rPr lang="es-SV" sz="2000" dirty="0" err="1">
                <a:solidFill>
                  <a:srgbClr val="FFFF00"/>
                </a:solidFill>
              </a:rPr>
              <a:t>Glicosilación</a:t>
            </a:r>
            <a:r>
              <a:rPr lang="es-SV" sz="2000" dirty="0">
                <a:solidFill>
                  <a:srgbClr val="FFFF00"/>
                </a:solidFill>
              </a:rPr>
              <a:t> Avanzada ( AGE </a:t>
            </a:r>
            <a:r>
              <a:rPr lang="es-SV" sz="2000" dirty="0" smtClean="0">
                <a:solidFill>
                  <a:srgbClr val="FFFF00"/>
                </a:solidFill>
              </a:rPr>
              <a:t>)</a:t>
            </a:r>
          </a:p>
          <a:p>
            <a:pPr marL="457200" indent="-457200">
              <a:buFont typeface="+mj-lt"/>
              <a:buAutoNum type="arabicPeriod"/>
            </a:pPr>
            <a:r>
              <a:rPr lang="es-SV" sz="2000" dirty="0" smtClean="0"/>
              <a:t>Secreción de </a:t>
            </a:r>
            <a:r>
              <a:rPr lang="es-SV" sz="2000" dirty="0" err="1" smtClean="0"/>
              <a:t>Citokinas</a:t>
            </a:r>
            <a:r>
              <a:rPr lang="es-SV" sz="2000" dirty="0" smtClean="0"/>
              <a:t> </a:t>
            </a:r>
            <a:r>
              <a:rPr lang="es-SV" sz="2000" dirty="0" err="1" smtClean="0"/>
              <a:t>Profibróticas</a:t>
            </a:r>
            <a:r>
              <a:rPr lang="es-SV" sz="2000" dirty="0" smtClean="0"/>
              <a:t>  (TGF-</a:t>
            </a:r>
            <a:r>
              <a:rPr lang="el-GR" sz="2000" dirty="0" smtClean="0"/>
              <a:t>β</a:t>
            </a:r>
            <a:r>
              <a:rPr lang="es-SV" sz="2000" dirty="0" smtClean="0"/>
              <a:t>)</a:t>
            </a:r>
          </a:p>
          <a:p>
            <a:pPr marL="457200" indent="-457200">
              <a:buFont typeface="+mj-lt"/>
              <a:buAutoNum type="arabicPeriod"/>
            </a:pPr>
            <a:r>
              <a:rPr lang="es-SV" sz="2000" dirty="0" smtClean="0">
                <a:solidFill>
                  <a:srgbClr val="FFFF00"/>
                </a:solidFill>
              </a:rPr>
              <a:t>Incremento de la </a:t>
            </a:r>
            <a:r>
              <a:rPr lang="es-SV" sz="2000" dirty="0" err="1" smtClean="0">
                <a:solidFill>
                  <a:srgbClr val="FFFF00"/>
                </a:solidFill>
              </a:rPr>
              <a:t>Protein</a:t>
            </a:r>
            <a:r>
              <a:rPr lang="es-SV" sz="2000" dirty="0" smtClean="0">
                <a:solidFill>
                  <a:srgbClr val="FFFF00"/>
                </a:solidFill>
              </a:rPr>
              <a:t> </a:t>
            </a:r>
            <a:r>
              <a:rPr lang="es-SV" sz="2000" dirty="0" err="1" smtClean="0">
                <a:solidFill>
                  <a:srgbClr val="FFFF00"/>
                </a:solidFill>
              </a:rPr>
              <a:t>Kinasa</a:t>
            </a:r>
            <a:r>
              <a:rPr lang="es-SV" sz="2000" dirty="0" smtClean="0">
                <a:solidFill>
                  <a:srgbClr val="FFFF00"/>
                </a:solidFill>
              </a:rPr>
              <a:t>  C</a:t>
            </a:r>
          </a:p>
          <a:p>
            <a:pPr marL="457200" indent="-457200">
              <a:buFont typeface="+mj-lt"/>
              <a:buAutoNum type="arabicPeriod"/>
            </a:pPr>
            <a:r>
              <a:rPr lang="es-SV" sz="2000" dirty="0" smtClean="0"/>
              <a:t>Metabolismo Anormal de </a:t>
            </a:r>
            <a:r>
              <a:rPr lang="es-SV" sz="2000" dirty="0" err="1" smtClean="0"/>
              <a:t>Poliol</a:t>
            </a:r>
            <a:endParaRPr lang="es-SV" sz="2000" dirty="0" smtClean="0"/>
          </a:p>
          <a:p>
            <a:pPr marL="457200" indent="-457200">
              <a:buFont typeface="+mj-lt"/>
              <a:buAutoNum type="arabicPeriod"/>
            </a:pPr>
            <a:r>
              <a:rPr lang="es-SV" sz="2000" dirty="0" smtClean="0">
                <a:solidFill>
                  <a:srgbClr val="FFFF00"/>
                </a:solidFill>
              </a:rPr>
              <a:t>Estrés  Oxidativo Incrementado</a:t>
            </a:r>
          </a:p>
          <a:p>
            <a:pPr marL="457200" indent="-457200">
              <a:buFont typeface="+mj-lt"/>
              <a:buAutoNum type="arabicPeriod"/>
            </a:pPr>
            <a:r>
              <a:rPr lang="es-SV" sz="2000" dirty="0" smtClean="0"/>
              <a:t>Secreción de </a:t>
            </a:r>
            <a:r>
              <a:rPr lang="es-SV" sz="2000" dirty="0" err="1" smtClean="0"/>
              <a:t>Citokinas</a:t>
            </a:r>
            <a:r>
              <a:rPr lang="es-SV" sz="2000" dirty="0" smtClean="0"/>
              <a:t>  Pro-Inflamatorias</a:t>
            </a:r>
          </a:p>
          <a:p>
            <a:pPr marL="457200" indent="-457200">
              <a:buFont typeface="+mj-lt"/>
              <a:buAutoNum type="arabicPeriod"/>
            </a:pPr>
            <a:r>
              <a:rPr lang="es-SV" sz="2000" dirty="0" smtClean="0"/>
              <a:t>Factores de Crecimiento</a:t>
            </a:r>
          </a:p>
          <a:p>
            <a:pPr marL="457200" indent="-457200">
              <a:buFont typeface="+mj-lt"/>
              <a:buAutoNum type="arabicPeriod"/>
            </a:pPr>
            <a:r>
              <a:rPr lang="es-SV" sz="2000" dirty="0" smtClean="0">
                <a:solidFill>
                  <a:srgbClr val="FFFF00"/>
                </a:solidFill>
              </a:rPr>
              <a:t>Anormalidades en las </a:t>
            </a:r>
            <a:r>
              <a:rPr lang="es-SV" sz="2000" dirty="0" err="1" smtClean="0">
                <a:solidFill>
                  <a:srgbClr val="FFFF00"/>
                </a:solidFill>
              </a:rPr>
              <a:t>metaloproteinasas</a:t>
            </a:r>
            <a:endParaRPr lang="es-SV" sz="2000" dirty="0" smtClean="0">
              <a:solidFill>
                <a:srgbClr val="FFFF00"/>
              </a:solidFill>
            </a:endParaRPr>
          </a:p>
          <a:p>
            <a:pPr marL="457200" indent="-457200">
              <a:buFont typeface="+mj-lt"/>
              <a:buAutoNum type="arabicPeriod"/>
            </a:pPr>
            <a:endParaRPr lang="es-SV" sz="2000" dirty="0">
              <a:solidFill>
                <a:srgbClr val="FFFF00"/>
              </a:solidFill>
            </a:endParaRPr>
          </a:p>
          <a:p>
            <a:pPr marL="457200" indent="-457200">
              <a:buFont typeface="+mj-lt"/>
              <a:buAutoNum type="arabicPeriod"/>
            </a:pPr>
            <a:endParaRPr lang="es-SV" sz="2400" dirty="0" smtClean="0"/>
          </a:p>
          <a:p>
            <a:pPr marL="457200" indent="-457200">
              <a:buFont typeface="+mj-lt"/>
              <a:buAutoNum type="arabicPeriod"/>
            </a:pPr>
            <a:endParaRPr lang="es-SV" sz="2400" dirty="0" smtClean="0"/>
          </a:p>
          <a:p>
            <a:pPr marL="0" indent="0">
              <a:buNone/>
            </a:pPr>
            <a:endParaRPr lang="es-SV" sz="2400" dirty="0" smtClean="0"/>
          </a:p>
          <a:p>
            <a:pPr marL="514350" indent="-514350">
              <a:buFont typeface="+mj-lt"/>
              <a:buAutoNum type="arabicPeriod"/>
            </a:pPr>
            <a:endParaRPr lang="es-SV" sz="2400" dirty="0" smtClean="0"/>
          </a:p>
          <a:p>
            <a:pPr marL="514350" indent="-514350">
              <a:buFont typeface="+mj-lt"/>
              <a:buAutoNum type="arabicPeriod"/>
            </a:pPr>
            <a:endParaRPr lang="es-SV" dirty="0" smtClean="0"/>
          </a:p>
        </p:txBody>
      </p:sp>
    </p:spTree>
    <p:extLst>
      <p:ext uri="{BB962C8B-B14F-4D97-AF65-F5344CB8AC3E}">
        <p14:creationId xmlns:p14="http://schemas.microsoft.com/office/powerpoint/2010/main" val="3546497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SV" sz="2800" dirty="0"/>
              <a:t>ESTRATEGIAS DE NEFROPROTECCIÓN</a:t>
            </a:r>
            <a:endParaRPr lang="es-ES" sz="2800" dirty="0"/>
          </a:p>
        </p:txBody>
      </p:sp>
      <p:sp>
        <p:nvSpPr>
          <p:cNvPr id="3" name="Marcador de contenido 2"/>
          <p:cNvSpPr>
            <a:spLocks noGrp="1"/>
          </p:cNvSpPr>
          <p:nvPr>
            <p:ph idx="1"/>
          </p:nvPr>
        </p:nvSpPr>
        <p:spPr>
          <a:xfrm>
            <a:off x="457200" y="1600200"/>
            <a:ext cx="8363272" cy="4525963"/>
          </a:xfrm>
        </p:spPr>
        <p:txBody>
          <a:bodyPr>
            <a:normAutofit fontScale="62500" lnSpcReduction="20000"/>
          </a:bodyPr>
          <a:lstStyle/>
          <a:p>
            <a:pPr marL="0" indent="0">
              <a:buNone/>
            </a:pPr>
            <a:r>
              <a:rPr lang="es-ES" dirty="0" smtClean="0">
                <a:solidFill>
                  <a:srgbClr val="FFFF00"/>
                </a:solidFill>
              </a:rPr>
              <a:t>Metabólica</a:t>
            </a:r>
            <a:r>
              <a:rPr lang="es-ES" dirty="0" smtClean="0"/>
              <a:t>						  </a:t>
            </a:r>
            <a:r>
              <a:rPr lang="es-ES" dirty="0" smtClean="0">
                <a:solidFill>
                  <a:srgbClr val="FFFF00"/>
                </a:solidFill>
              </a:rPr>
              <a:t>Hemodinámica</a:t>
            </a:r>
          </a:p>
          <a:p>
            <a:pPr marL="0" indent="0">
              <a:buNone/>
            </a:pPr>
            <a:r>
              <a:rPr lang="es-ES" sz="2600" dirty="0" smtClean="0"/>
              <a:t>                     </a:t>
            </a:r>
            <a:r>
              <a:rPr lang="es-ES" sz="2600" dirty="0"/>
              <a:t> </a:t>
            </a:r>
            <a:r>
              <a:rPr lang="es-ES" sz="2600" dirty="0" smtClean="0"/>
              <a:t>               </a:t>
            </a:r>
            <a:r>
              <a:rPr lang="es-ES" sz="2600" dirty="0" smtClean="0">
                <a:solidFill>
                  <a:srgbClr val="FFFF00"/>
                </a:solidFill>
              </a:rPr>
              <a:t> Glucosa</a:t>
            </a:r>
            <a:r>
              <a:rPr lang="es-ES" sz="2600" dirty="0" smtClean="0"/>
              <a:t>			</a:t>
            </a:r>
            <a:r>
              <a:rPr lang="es-ES" sz="2600" dirty="0" smtClean="0">
                <a:solidFill>
                  <a:srgbClr val="FFFF00"/>
                </a:solidFill>
              </a:rPr>
              <a:t>Presión de Flujo</a:t>
            </a:r>
          </a:p>
          <a:p>
            <a:pPr marL="0" indent="0">
              <a:buNone/>
            </a:pPr>
            <a:r>
              <a:rPr lang="es-ES" sz="2600" dirty="0">
                <a:solidFill>
                  <a:srgbClr val="FFFF00"/>
                </a:solidFill>
              </a:rPr>
              <a:t>	 </a:t>
            </a:r>
            <a:r>
              <a:rPr lang="es-ES" sz="2600" dirty="0" smtClean="0">
                <a:solidFill>
                  <a:srgbClr val="FFFF00"/>
                </a:solidFill>
              </a:rPr>
              <a:t>   </a:t>
            </a:r>
            <a:r>
              <a:rPr lang="es-ES" sz="2600" dirty="0">
                <a:solidFill>
                  <a:srgbClr val="FFFF00"/>
                </a:solidFill>
              </a:rPr>
              <a:t> </a:t>
            </a:r>
            <a:r>
              <a:rPr lang="es-ES" sz="2600" dirty="0" smtClean="0">
                <a:solidFill>
                  <a:srgbClr val="FFFF00"/>
                </a:solidFill>
              </a:rPr>
              <a:t>             </a:t>
            </a:r>
            <a:r>
              <a:rPr lang="es-ES" sz="2600" dirty="0" err="1" smtClean="0">
                <a:solidFill>
                  <a:srgbClr val="FFFF00"/>
                </a:solidFill>
              </a:rPr>
              <a:t>Glicosilación</a:t>
            </a:r>
            <a:r>
              <a:rPr lang="es-ES" sz="2600" dirty="0" smtClean="0">
                <a:solidFill>
                  <a:srgbClr val="FFFF00"/>
                </a:solidFill>
              </a:rPr>
              <a:t> Avanzada		Renina Angiotensina</a:t>
            </a:r>
          </a:p>
          <a:p>
            <a:pPr marL="0" indent="0">
              <a:buNone/>
            </a:pPr>
            <a:r>
              <a:rPr lang="es-ES" sz="2600" dirty="0" smtClean="0">
                <a:solidFill>
                  <a:srgbClr val="FFFF00"/>
                </a:solidFill>
              </a:rPr>
              <a:t>	     </a:t>
            </a:r>
            <a:r>
              <a:rPr lang="es-ES" sz="2600" dirty="0">
                <a:solidFill>
                  <a:srgbClr val="FFFF00"/>
                </a:solidFill>
              </a:rPr>
              <a:t> </a:t>
            </a:r>
            <a:r>
              <a:rPr lang="es-ES" sz="2600" dirty="0" smtClean="0">
                <a:solidFill>
                  <a:srgbClr val="FFFF00"/>
                </a:solidFill>
              </a:rPr>
              <a:t>            Estrés Oxidativo</a:t>
            </a:r>
          </a:p>
          <a:p>
            <a:pPr marL="0" indent="0">
              <a:buNone/>
            </a:pPr>
            <a:endParaRPr lang="es-ES" dirty="0" smtClean="0"/>
          </a:p>
          <a:p>
            <a:pPr marL="0" indent="0" algn="ctr">
              <a:buNone/>
            </a:pPr>
            <a:r>
              <a:rPr lang="es-ES" dirty="0" smtClean="0"/>
              <a:t>Señales Moleculares  Intracelulares </a:t>
            </a:r>
          </a:p>
          <a:p>
            <a:pPr marL="0" indent="0" algn="ctr">
              <a:buNone/>
            </a:pPr>
            <a:endParaRPr lang="es-ES" dirty="0"/>
          </a:p>
          <a:p>
            <a:pPr marL="0" indent="0" algn="ctr">
              <a:buNone/>
            </a:pPr>
            <a:endParaRPr lang="es-ES" dirty="0" smtClean="0"/>
          </a:p>
          <a:p>
            <a:pPr marL="0" indent="0" algn="ctr">
              <a:buNone/>
            </a:pPr>
            <a:endParaRPr lang="es-ES" dirty="0" smtClean="0"/>
          </a:p>
          <a:p>
            <a:pPr marL="0" indent="0" algn="ctr">
              <a:buNone/>
            </a:pPr>
            <a:r>
              <a:rPr lang="es-ES" dirty="0" smtClean="0"/>
              <a:t>Factores de Crecimiento y </a:t>
            </a:r>
            <a:r>
              <a:rPr lang="es-ES" dirty="0" err="1" smtClean="0"/>
              <a:t>Citokinas</a:t>
            </a:r>
            <a:endParaRPr lang="es-ES" dirty="0" smtClean="0"/>
          </a:p>
          <a:p>
            <a:pPr marL="0" indent="0" algn="ctr">
              <a:buNone/>
            </a:pPr>
            <a:endParaRPr lang="es-ES" dirty="0"/>
          </a:p>
          <a:p>
            <a:pPr marL="0" indent="0" algn="ctr">
              <a:buNone/>
            </a:pPr>
            <a:endParaRPr lang="es-ES" dirty="0" smtClean="0"/>
          </a:p>
          <a:p>
            <a:pPr marL="0" indent="0" algn="ctr">
              <a:buNone/>
            </a:pPr>
            <a:endParaRPr lang="es-ES" dirty="0" smtClean="0"/>
          </a:p>
          <a:p>
            <a:pPr marL="0" indent="0" algn="ctr">
              <a:buNone/>
            </a:pPr>
            <a:r>
              <a:rPr lang="es-ES" dirty="0" smtClean="0">
                <a:solidFill>
                  <a:srgbClr val="FFFF00"/>
                </a:solidFill>
              </a:rPr>
              <a:t>Nefropatía  </a:t>
            </a:r>
          </a:p>
          <a:p>
            <a:pPr marL="0" indent="0" algn="ctr">
              <a:buNone/>
            </a:pPr>
            <a:r>
              <a:rPr lang="es-ES" dirty="0" smtClean="0">
                <a:solidFill>
                  <a:srgbClr val="FFFF00"/>
                </a:solidFill>
              </a:rPr>
              <a:t>Diabética</a:t>
            </a:r>
            <a:endParaRPr lang="es-ES" dirty="0">
              <a:solidFill>
                <a:srgbClr val="FFFF00"/>
              </a:solidFill>
            </a:endParaRPr>
          </a:p>
        </p:txBody>
      </p:sp>
      <p:sp>
        <p:nvSpPr>
          <p:cNvPr id="4" name="Flecha izquierda 3"/>
          <p:cNvSpPr/>
          <p:nvPr/>
        </p:nvSpPr>
        <p:spPr>
          <a:xfrm>
            <a:off x="1907704" y="1628800"/>
            <a:ext cx="2736304" cy="288032"/>
          </a:xfrm>
          <a:prstGeom prst="lef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Flecha izquierda 4"/>
          <p:cNvSpPr/>
          <p:nvPr/>
        </p:nvSpPr>
        <p:spPr>
          <a:xfrm flipH="1">
            <a:off x="4644008" y="1628800"/>
            <a:ext cx="2304256" cy="288032"/>
          </a:xfrm>
          <a:prstGeom prst="lef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Flecha abajo 5"/>
          <p:cNvSpPr/>
          <p:nvPr/>
        </p:nvSpPr>
        <p:spPr>
          <a:xfrm>
            <a:off x="4499992" y="1916832"/>
            <a:ext cx="288032" cy="1008112"/>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Flecha abajo 6"/>
          <p:cNvSpPr/>
          <p:nvPr/>
        </p:nvSpPr>
        <p:spPr>
          <a:xfrm>
            <a:off x="4499992" y="3356992"/>
            <a:ext cx="288032" cy="792088"/>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Flecha abajo 7"/>
          <p:cNvSpPr/>
          <p:nvPr/>
        </p:nvSpPr>
        <p:spPr>
          <a:xfrm>
            <a:off x="4499992" y="4581128"/>
            <a:ext cx="288032" cy="720080"/>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36552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es-ES_tradnl" sz="3200" dirty="0" smtClean="0">
                <a:effectLst>
                  <a:outerShdw blurRad="38100" dist="38100" dir="2700000" algn="tl">
                    <a:srgbClr val="000000"/>
                  </a:outerShdw>
                </a:effectLst>
              </a:rPr>
              <a:t>NEFROPATÍA DIABÉTICA</a:t>
            </a:r>
            <a:endParaRPr lang="es-ES" b="1" dirty="0">
              <a:effectLst>
                <a:outerShdw blurRad="38100" dist="38100" dir="2700000" algn="tl">
                  <a:srgbClr val="000000"/>
                </a:outerShdw>
              </a:effectLst>
            </a:endParaRPr>
          </a:p>
        </p:txBody>
      </p:sp>
      <p:sp>
        <p:nvSpPr>
          <p:cNvPr id="33795" name="Rectangle 3"/>
          <p:cNvSpPr>
            <a:spLocks noGrp="1" noChangeArrowheads="1"/>
          </p:cNvSpPr>
          <p:nvPr>
            <p:ph type="body" idx="1"/>
          </p:nvPr>
        </p:nvSpPr>
        <p:spPr>
          <a:xfrm>
            <a:off x="685800" y="1844824"/>
            <a:ext cx="7772400" cy="4251176"/>
          </a:xfrm>
        </p:spPr>
        <p:txBody>
          <a:bodyPr/>
          <a:lstStyle/>
          <a:p>
            <a:pPr marL="0" indent="0" algn="ctr">
              <a:buClr>
                <a:schemeClr val="tx1"/>
              </a:buClr>
              <a:buNone/>
            </a:pPr>
            <a:r>
              <a:rPr lang="es-ES_tradnl" dirty="0" smtClean="0"/>
              <a:t>TRATAMIENTO</a:t>
            </a:r>
          </a:p>
          <a:p>
            <a:pPr>
              <a:buClr>
                <a:schemeClr val="tx1"/>
              </a:buClr>
              <a:buFont typeface="Wingdings" pitchFamily="2" charset="2"/>
              <a:buChar char="Ø"/>
            </a:pPr>
            <a:endParaRPr lang="es-ES_tradnl" sz="2400" dirty="0" smtClean="0"/>
          </a:p>
          <a:p>
            <a:pPr>
              <a:buClr>
                <a:schemeClr val="tx1"/>
              </a:buClr>
              <a:buFont typeface="Wingdings" pitchFamily="2" charset="2"/>
              <a:buChar char="Ø"/>
            </a:pPr>
            <a:r>
              <a:rPr lang="es-ES_tradnl" sz="2400" dirty="0" smtClean="0"/>
              <a:t>PREVENCIÓN PRIMARIA.</a:t>
            </a:r>
          </a:p>
          <a:p>
            <a:pPr>
              <a:buClr>
                <a:schemeClr val="tx1"/>
              </a:buClr>
              <a:buFont typeface="Wingdings" pitchFamily="2" charset="2"/>
              <a:buChar char="Ø"/>
            </a:pPr>
            <a:endParaRPr lang="es-ES_tradnl" sz="2400" dirty="0" smtClean="0"/>
          </a:p>
          <a:p>
            <a:pPr>
              <a:buClr>
                <a:schemeClr val="tx1"/>
              </a:buClr>
              <a:buFont typeface="Wingdings" pitchFamily="2" charset="2"/>
              <a:buChar char="Ø"/>
            </a:pPr>
            <a:r>
              <a:rPr lang="es-ES_tradnl" sz="2400" dirty="0" smtClean="0"/>
              <a:t>PREVENCIÓN SECUNDARIA.</a:t>
            </a:r>
          </a:p>
          <a:p>
            <a:pPr marL="0" indent="0">
              <a:buClr>
                <a:schemeClr val="tx1"/>
              </a:buClr>
              <a:buNone/>
            </a:pPr>
            <a:endParaRPr lang="es-ES" sz="2400" dirty="0"/>
          </a:p>
        </p:txBody>
      </p:sp>
    </p:spTree>
    <p:extLst>
      <p:ext uri="{BB962C8B-B14F-4D97-AF65-F5344CB8AC3E}">
        <p14:creationId xmlns:p14="http://schemas.microsoft.com/office/powerpoint/2010/main" val="133324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r>
              <a:rPr lang="es-ES_tradnl" sz="2800" dirty="0" smtClean="0">
                <a:effectLst>
                  <a:outerShdw blurRad="38100" dist="38100" dir="2700000" algn="tl">
                    <a:srgbClr val="000000"/>
                  </a:outerShdw>
                </a:effectLst>
              </a:rPr>
              <a:t> ESTRATEGIAS DE  NEFROPROTECCIÓN </a:t>
            </a:r>
            <a:endParaRPr lang="es-ES" sz="2800" b="1" dirty="0">
              <a:effectLst>
                <a:outerShdw blurRad="38100" dist="38100" dir="2700000" algn="tl">
                  <a:srgbClr val="000000"/>
                </a:outerShdw>
              </a:effectLst>
            </a:endParaRPr>
          </a:p>
        </p:txBody>
      </p:sp>
      <p:sp>
        <p:nvSpPr>
          <p:cNvPr id="46083" name="Rectangle 3"/>
          <p:cNvSpPr>
            <a:spLocks noGrp="1" noChangeArrowheads="1"/>
          </p:cNvSpPr>
          <p:nvPr>
            <p:ph type="body" idx="1"/>
          </p:nvPr>
        </p:nvSpPr>
        <p:spPr>
          <a:xfrm>
            <a:off x="685800" y="2060848"/>
            <a:ext cx="7772400" cy="4035152"/>
          </a:xfrm>
        </p:spPr>
        <p:txBody>
          <a:bodyPr>
            <a:normAutofit/>
          </a:bodyPr>
          <a:lstStyle/>
          <a:p>
            <a:pPr marL="0" indent="0" algn="ctr">
              <a:buNone/>
            </a:pPr>
            <a:r>
              <a:rPr lang="es-ES_tradnl" sz="2400" dirty="0">
                <a:solidFill>
                  <a:srgbClr val="FFFF00"/>
                </a:solidFill>
                <a:effectLst>
                  <a:outerShdw blurRad="38100" dist="38100" dir="2700000" algn="tl">
                    <a:srgbClr val="000000"/>
                  </a:outerShdw>
                </a:effectLst>
              </a:rPr>
              <a:t>NEFROPATIA </a:t>
            </a:r>
            <a:r>
              <a:rPr lang="es-ES_tradnl" sz="2400" dirty="0" smtClean="0">
                <a:solidFill>
                  <a:srgbClr val="FFFF00"/>
                </a:solidFill>
                <a:effectLst>
                  <a:outerShdw blurRad="38100" dist="38100" dir="2700000" algn="tl">
                    <a:srgbClr val="000000"/>
                  </a:outerShdw>
                </a:effectLst>
              </a:rPr>
              <a:t>DIABETICA</a:t>
            </a:r>
          </a:p>
          <a:p>
            <a:pPr marL="0" indent="0" algn="ctr">
              <a:buNone/>
            </a:pPr>
            <a:r>
              <a:rPr lang="es-ES_tradnl" sz="2800" dirty="0" smtClean="0">
                <a:effectLst>
                  <a:outerShdw blurRad="38100" dist="38100" dir="2700000" algn="tl">
                    <a:srgbClr val="000000"/>
                  </a:outerShdw>
                </a:effectLst>
              </a:rPr>
              <a:t>PREVENCIÓN </a:t>
            </a:r>
            <a:r>
              <a:rPr lang="es-ES_tradnl" sz="2800" dirty="0">
                <a:effectLst>
                  <a:outerShdw blurRad="38100" dist="38100" dir="2700000" algn="tl">
                    <a:srgbClr val="000000"/>
                  </a:outerShdw>
                </a:effectLst>
              </a:rPr>
              <a:t>PRIMARIA</a:t>
            </a:r>
            <a:endParaRPr lang="es-ES_tradnl" sz="2800" dirty="0"/>
          </a:p>
          <a:p>
            <a:pPr algn="ctr"/>
            <a:endParaRPr lang="es-ES_tradnl" sz="2400" dirty="0" smtClean="0"/>
          </a:p>
          <a:p>
            <a:pPr>
              <a:buFont typeface="Wingdings" pitchFamily="2" charset="2"/>
              <a:buChar char="q"/>
            </a:pPr>
            <a:r>
              <a:rPr lang="es-ES_tradnl" sz="2800" dirty="0" smtClean="0">
                <a:solidFill>
                  <a:srgbClr val="FFFF00"/>
                </a:solidFill>
              </a:rPr>
              <a:t>CONTROL DE LA HIPERGLUCEMIA</a:t>
            </a:r>
          </a:p>
          <a:p>
            <a:pPr marL="0" indent="0">
              <a:buNone/>
            </a:pPr>
            <a:r>
              <a:rPr lang="es-ES_tradnl" sz="2200" dirty="0"/>
              <a:t> </a:t>
            </a:r>
            <a:r>
              <a:rPr lang="es-ES_tradnl" sz="2200" dirty="0" smtClean="0"/>
              <a:t>     DIETA</a:t>
            </a:r>
          </a:p>
          <a:p>
            <a:pPr marL="0" indent="0">
              <a:buNone/>
            </a:pPr>
            <a:r>
              <a:rPr lang="es-ES_tradnl" sz="2200" dirty="0"/>
              <a:t> </a:t>
            </a:r>
            <a:r>
              <a:rPr lang="es-ES_tradnl" sz="2200" dirty="0" smtClean="0"/>
              <a:t>     MEDICAMENTOS</a:t>
            </a:r>
          </a:p>
          <a:p>
            <a:endParaRPr lang="es-ES_tradnl" sz="2800" dirty="0" smtClean="0"/>
          </a:p>
          <a:p>
            <a:pPr marL="0" indent="0">
              <a:buNone/>
            </a:pPr>
            <a:endParaRPr lang="es-ES" sz="2800" dirty="0">
              <a:solidFill>
                <a:srgbClr val="FFFF00"/>
              </a:solidFill>
            </a:endParaRPr>
          </a:p>
        </p:txBody>
      </p:sp>
    </p:spTree>
    <p:extLst>
      <p:ext uri="{BB962C8B-B14F-4D97-AF65-F5344CB8AC3E}">
        <p14:creationId xmlns:p14="http://schemas.microsoft.com/office/powerpoint/2010/main" val="967112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a:bodyPr>
          <a:lstStyle/>
          <a:p>
            <a:r>
              <a:rPr lang="es-ES" sz="2800" dirty="0" smtClean="0">
                <a:latin typeface="Times New Roman" pitchFamily="18" charset="0"/>
              </a:rPr>
              <a:t> </a:t>
            </a:r>
            <a:r>
              <a:rPr lang="es-SV" sz="2800" dirty="0"/>
              <a:t>ESTRATEGIAS DE NEFROPROTECCIÓN </a:t>
            </a:r>
          </a:p>
        </p:txBody>
      </p:sp>
      <p:sp>
        <p:nvSpPr>
          <p:cNvPr id="3" name="2 Marcador de contenido"/>
          <p:cNvSpPr>
            <a:spLocks noGrp="1"/>
          </p:cNvSpPr>
          <p:nvPr>
            <p:ph idx="1"/>
          </p:nvPr>
        </p:nvSpPr>
        <p:spPr>
          <a:xfrm>
            <a:off x="457200" y="980728"/>
            <a:ext cx="8229600" cy="5145435"/>
          </a:xfrm>
        </p:spPr>
        <p:txBody>
          <a:bodyPr>
            <a:normAutofit/>
          </a:bodyPr>
          <a:lstStyle/>
          <a:p>
            <a:pPr marL="0" indent="0" algn="ctr">
              <a:buNone/>
            </a:pPr>
            <a:r>
              <a:rPr lang="es-SV" sz="2000" dirty="0" smtClean="0"/>
              <a:t>Aparecimiento de </a:t>
            </a:r>
            <a:r>
              <a:rPr lang="es-SV" sz="2000" dirty="0" err="1" smtClean="0"/>
              <a:t>Microalbuminuria</a:t>
            </a:r>
            <a:r>
              <a:rPr lang="es-SV" sz="2000" dirty="0" smtClean="0"/>
              <a:t> en HTA tratados con IECA </a:t>
            </a:r>
          </a:p>
          <a:p>
            <a:pPr marL="0" indent="0" algn="ctr">
              <a:buNone/>
            </a:pPr>
            <a:r>
              <a:rPr lang="es-SV" sz="2000" dirty="0" smtClean="0"/>
              <a:t>(Estudio </a:t>
            </a:r>
            <a:r>
              <a:rPr lang="es-SV" sz="2000" dirty="0" err="1" smtClean="0"/>
              <a:t>Benedict</a:t>
            </a:r>
            <a:r>
              <a:rPr lang="es-SV" sz="2000" dirty="0" smtClean="0"/>
              <a:t>)</a:t>
            </a:r>
          </a:p>
          <a:p>
            <a:pPr marL="0" indent="0" algn="ctr">
              <a:buNone/>
            </a:pPr>
            <a:endParaRPr lang="es-SV" sz="20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44824"/>
            <a:ext cx="7416824" cy="4608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88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229600" cy="850106"/>
          </a:xfrm>
        </p:spPr>
        <p:txBody>
          <a:bodyPr>
            <a:normAutofit/>
          </a:bodyPr>
          <a:lstStyle/>
          <a:p>
            <a:r>
              <a:rPr lang="es-ES" sz="2800" dirty="0" smtClean="0">
                <a:effectLst>
                  <a:outerShdw blurRad="38100" dist="38100" dir="2700000" algn="tl">
                    <a:srgbClr val="000000"/>
                  </a:outerShdw>
                </a:effectLst>
              </a:rPr>
              <a:t>ESTRATEGIAS DE NEFROPROTECCION</a:t>
            </a:r>
            <a:endParaRPr lang="es-ES" sz="2800" dirty="0">
              <a:effectLst>
                <a:outerShdw blurRad="38100" dist="38100" dir="2700000" algn="tl">
                  <a:srgbClr val="000000"/>
                </a:outerShdw>
              </a:effectLst>
            </a:endParaRPr>
          </a:p>
        </p:txBody>
      </p:sp>
      <p:sp>
        <p:nvSpPr>
          <p:cNvPr id="50179" name="Rectangle 3"/>
          <p:cNvSpPr>
            <a:spLocks noGrp="1" noChangeArrowheads="1"/>
          </p:cNvSpPr>
          <p:nvPr>
            <p:ph type="body" idx="1"/>
          </p:nvPr>
        </p:nvSpPr>
        <p:spPr>
          <a:xfrm>
            <a:off x="685800" y="1196752"/>
            <a:ext cx="7772400" cy="4899248"/>
          </a:xfrm>
        </p:spPr>
        <p:txBody>
          <a:bodyPr>
            <a:normAutofit/>
          </a:bodyPr>
          <a:lstStyle/>
          <a:p>
            <a:pPr marL="0" indent="0" algn="ctr">
              <a:buNone/>
            </a:pPr>
            <a:r>
              <a:rPr lang="es-ES_tradnl" sz="2400" dirty="0" smtClean="0"/>
              <a:t>NEFROPATIA DIABETICA</a:t>
            </a:r>
          </a:p>
          <a:p>
            <a:pPr marL="0" indent="0" algn="ctr">
              <a:buNone/>
            </a:pPr>
            <a:r>
              <a:rPr lang="es-ES_tradnl" sz="2800" dirty="0" smtClean="0">
                <a:solidFill>
                  <a:srgbClr val="FFFF00"/>
                </a:solidFill>
              </a:rPr>
              <a:t>PREVENCION SECUNDARIA</a:t>
            </a:r>
          </a:p>
          <a:p>
            <a:pPr>
              <a:buFont typeface="Wingdings" pitchFamily="2" charset="2"/>
              <a:buChar char="q"/>
            </a:pPr>
            <a:r>
              <a:rPr lang="es-ES_tradnl" sz="2400" dirty="0" smtClean="0"/>
              <a:t>DIETA.</a:t>
            </a:r>
          </a:p>
          <a:p>
            <a:pPr>
              <a:buFont typeface="Wingdings" pitchFamily="2" charset="2"/>
              <a:buChar char="q"/>
            </a:pPr>
            <a:endParaRPr lang="es-ES_tradnl" sz="2400" dirty="0" smtClean="0">
              <a:solidFill>
                <a:srgbClr val="FFFF00"/>
              </a:solidFill>
            </a:endParaRPr>
          </a:p>
          <a:p>
            <a:pPr>
              <a:buFont typeface="Wingdings" pitchFamily="2" charset="2"/>
              <a:buChar char="q"/>
            </a:pPr>
            <a:r>
              <a:rPr lang="es-ES_tradnl" sz="2400" dirty="0" smtClean="0">
                <a:solidFill>
                  <a:srgbClr val="FFFF00"/>
                </a:solidFill>
              </a:rPr>
              <a:t>CONTROL FACTORES HEMODINAMICOS</a:t>
            </a:r>
          </a:p>
          <a:p>
            <a:pPr>
              <a:buFont typeface="Wingdings" pitchFamily="2" charset="2"/>
              <a:buChar char="q"/>
            </a:pPr>
            <a:endParaRPr lang="es-ES_tradnl" sz="2400" dirty="0" smtClean="0">
              <a:solidFill>
                <a:srgbClr val="FFFF00"/>
              </a:solidFill>
            </a:endParaRPr>
          </a:p>
          <a:p>
            <a:pPr>
              <a:buFont typeface="Wingdings" pitchFamily="2" charset="2"/>
              <a:buChar char="q"/>
            </a:pPr>
            <a:r>
              <a:rPr lang="es-ES_tradnl" sz="2400" dirty="0" smtClean="0">
                <a:solidFill>
                  <a:srgbClr val="FFFF00"/>
                </a:solidFill>
              </a:rPr>
              <a:t> CONTROL FACTORES METABÓLICOS</a:t>
            </a:r>
          </a:p>
          <a:p>
            <a:pPr>
              <a:buFont typeface="Wingdings" pitchFamily="2" charset="2"/>
              <a:buChar char="q"/>
            </a:pPr>
            <a:endParaRPr lang="es-ES_tradnl" sz="2400" dirty="0" smtClean="0"/>
          </a:p>
          <a:p>
            <a:pPr>
              <a:buFont typeface="Wingdings" pitchFamily="2" charset="2"/>
              <a:buChar char="q"/>
            </a:pPr>
            <a:r>
              <a:rPr lang="es-ES_tradnl" sz="2400" dirty="0" smtClean="0"/>
              <a:t>CONTROL DE OTROS FACTORES DE RIESGO Y DE POTENCIALES COMPLICACIONES. </a:t>
            </a:r>
            <a:endParaRPr lang="es-ES" sz="2400" dirty="0"/>
          </a:p>
        </p:txBody>
      </p:sp>
    </p:spTree>
    <p:extLst>
      <p:ext uri="{BB962C8B-B14F-4D97-AF65-F5344CB8AC3E}">
        <p14:creationId xmlns:p14="http://schemas.microsoft.com/office/powerpoint/2010/main" val="4284242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2800" dirty="0" smtClean="0"/>
              <a:t>ESTRATEGIAS DE NEFROPRPTECCIÓN</a:t>
            </a:r>
            <a:endParaRPr lang="es-SV" sz="2800" dirty="0"/>
          </a:p>
        </p:txBody>
      </p:sp>
      <p:sp>
        <p:nvSpPr>
          <p:cNvPr id="3" name="2 Marcador de contenido"/>
          <p:cNvSpPr>
            <a:spLocks noGrp="1"/>
          </p:cNvSpPr>
          <p:nvPr>
            <p:ph idx="1"/>
          </p:nvPr>
        </p:nvSpPr>
        <p:spPr/>
        <p:txBody>
          <a:bodyPr/>
          <a:lstStyle/>
          <a:p>
            <a:pPr marL="0" indent="0">
              <a:buNone/>
            </a:pPr>
            <a:r>
              <a:rPr lang="es-SV" sz="2800" dirty="0" smtClean="0"/>
              <a:t>QUE ES NEFROPROTECCIÓN </a:t>
            </a:r>
            <a:r>
              <a:rPr lang="es-SV" dirty="0" smtClean="0"/>
              <a:t>?</a:t>
            </a:r>
          </a:p>
          <a:p>
            <a:pPr marL="0" indent="0">
              <a:buNone/>
            </a:pPr>
            <a:r>
              <a:rPr lang="es-SV" dirty="0"/>
              <a:t> </a:t>
            </a:r>
            <a:r>
              <a:rPr lang="es-SV" dirty="0" smtClean="0"/>
              <a:t>                                             </a:t>
            </a:r>
            <a:r>
              <a:rPr lang="es-SV" sz="2800" dirty="0" smtClean="0"/>
              <a:t>Es </a:t>
            </a:r>
            <a:r>
              <a:rPr lang="es-SV" sz="2800" dirty="0" smtClean="0">
                <a:solidFill>
                  <a:srgbClr val="FFFF00"/>
                </a:solidFill>
              </a:rPr>
              <a:t>prevenir</a:t>
            </a:r>
            <a:r>
              <a:rPr lang="es-SV" sz="2800" dirty="0" smtClean="0"/>
              <a:t> el desarrollo de la Enfermedad del  Parénquima Renal, </a:t>
            </a:r>
            <a:r>
              <a:rPr lang="es-SV" sz="2800" dirty="0" smtClean="0">
                <a:solidFill>
                  <a:srgbClr val="FFFF00"/>
                </a:solidFill>
              </a:rPr>
              <a:t>enlentecer</a:t>
            </a:r>
            <a:r>
              <a:rPr lang="es-SV" sz="2800" dirty="0" smtClean="0"/>
              <a:t>  el deterioro de  los riñones </a:t>
            </a:r>
            <a:r>
              <a:rPr lang="es-SV" sz="2800" dirty="0" smtClean="0">
                <a:solidFill>
                  <a:srgbClr val="FFFF00"/>
                </a:solidFill>
              </a:rPr>
              <a:t>ya dañados </a:t>
            </a:r>
            <a:r>
              <a:rPr lang="es-SV" sz="2800" dirty="0" smtClean="0"/>
              <a:t>y </a:t>
            </a:r>
            <a:r>
              <a:rPr lang="es-SV" sz="2800" dirty="0" smtClean="0">
                <a:solidFill>
                  <a:srgbClr val="FFFF00"/>
                </a:solidFill>
              </a:rPr>
              <a:t>evitar o atenuar </a:t>
            </a:r>
            <a:r>
              <a:rPr lang="es-SV" sz="2800" dirty="0" smtClean="0"/>
              <a:t>las complicaciones</a:t>
            </a:r>
            <a:r>
              <a:rPr lang="es-SV" sz="2800" dirty="0" smtClean="0">
                <a:solidFill>
                  <a:srgbClr val="FFFF00"/>
                </a:solidFill>
              </a:rPr>
              <a:t> cardiovasculares existentes. </a:t>
            </a:r>
          </a:p>
          <a:p>
            <a:pPr marL="0" indent="0">
              <a:buNone/>
            </a:pPr>
            <a:endParaRPr lang="es-SV" sz="2400" dirty="0"/>
          </a:p>
          <a:p>
            <a:pPr marL="0" indent="0">
              <a:buNone/>
            </a:pPr>
            <a:r>
              <a:rPr lang="es-SV" sz="2400" dirty="0" smtClean="0">
                <a:solidFill>
                  <a:srgbClr val="FFFF00"/>
                </a:solidFill>
              </a:rPr>
              <a:t> </a:t>
            </a:r>
            <a:endParaRPr lang="es-SV" sz="2400" dirty="0">
              <a:solidFill>
                <a:srgbClr val="FFFF00"/>
              </a:solidFill>
            </a:endParaRPr>
          </a:p>
        </p:txBody>
      </p:sp>
    </p:spTree>
    <p:extLst>
      <p:ext uri="{BB962C8B-B14F-4D97-AF65-F5344CB8AC3E}">
        <p14:creationId xmlns:p14="http://schemas.microsoft.com/office/powerpoint/2010/main" val="25748554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a:effectLst>
                  <a:outerShdw blurRad="38100" dist="38100" dir="2700000" algn="tl">
                    <a:srgbClr val="000000"/>
                  </a:outerShdw>
                </a:effectLst>
              </a:rPr>
              <a:t>ESTRATEGIAS DE NEFROPROTECCION</a:t>
            </a:r>
            <a:endParaRPr lang="es-SV" sz="2800" dirty="0"/>
          </a:p>
        </p:txBody>
      </p:sp>
      <p:sp>
        <p:nvSpPr>
          <p:cNvPr id="3" name="2 Marcador de contenido"/>
          <p:cNvSpPr>
            <a:spLocks noGrp="1"/>
          </p:cNvSpPr>
          <p:nvPr>
            <p:ph idx="1"/>
          </p:nvPr>
        </p:nvSpPr>
        <p:spPr/>
        <p:txBody>
          <a:bodyPr>
            <a:normAutofit/>
          </a:bodyPr>
          <a:lstStyle/>
          <a:p>
            <a:pPr marL="0" indent="0" algn="ctr">
              <a:buNone/>
            </a:pPr>
            <a:r>
              <a:rPr lang="es-ES_tradnl" sz="2400" dirty="0"/>
              <a:t>NEFROPATIA DIABETICA</a:t>
            </a:r>
          </a:p>
          <a:p>
            <a:pPr marL="0" indent="0" algn="ctr">
              <a:buNone/>
            </a:pPr>
            <a:r>
              <a:rPr lang="es-ES_tradnl" sz="2800" dirty="0">
                <a:solidFill>
                  <a:srgbClr val="FFFF00"/>
                </a:solidFill>
              </a:rPr>
              <a:t>PREVENCION </a:t>
            </a:r>
            <a:r>
              <a:rPr lang="es-ES_tradnl" sz="2800" dirty="0" smtClean="0">
                <a:solidFill>
                  <a:srgbClr val="FFFF00"/>
                </a:solidFill>
              </a:rPr>
              <a:t>SECUNDARIA</a:t>
            </a:r>
          </a:p>
          <a:p>
            <a:pPr marL="0" indent="0" algn="ctr">
              <a:buNone/>
            </a:pPr>
            <a:endParaRPr lang="es-ES_tradnl" sz="2800" dirty="0">
              <a:solidFill>
                <a:srgbClr val="FFFF00"/>
              </a:solidFill>
            </a:endParaRPr>
          </a:p>
          <a:p>
            <a:pPr marL="0" indent="0" algn="ctr">
              <a:buNone/>
            </a:pPr>
            <a:r>
              <a:rPr lang="es-ES_tradnl" sz="2800" dirty="0" smtClean="0"/>
              <a:t>CONTROL DE FACTORES HEMODINAMICOS</a:t>
            </a:r>
          </a:p>
          <a:p>
            <a:pPr marL="0" indent="0" algn="ctr">
              <a:buNone/>
            </a:pPr>
            <a:endParaRPr lang="es-ES_tradnl" sz="2800" dirty="0"/>
          </a:p>
          <a:p>
            <a:pPr marL="0" indent="0" algn="ctr">
              <a:buNone/>
            </a:pPr>
            <a:endParaRPr lang="es-SV" sz="2800" dirty="0"/>
          </a:p>
        </p:txBody>
      </p:sp>
    </p:spTree>
    <p:extLst>
      <p:ext uri="{BB962C8B-B14F-4D97-AF65-F5344CB8AC3E}">
        <p14:creationId xmlns:p14="http://schemas.microsoft.com/office/powerpoint/2010/main" val="2561697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2800" dirty="0" smtClean="0"/>
              <a:t>NEFROPATIA DIABETICA: TRATAMIENTO</a:t>
            </a:r>
            <a:endParaRPr lang="es-SV" sz="2800" dirty="0"/>
          </a:p>
        </p:txBody>
      </p:sp>
      <p:sp>
        <p:nvSpPr>
          <p:cNvPr id="3" name="2 Marcador de contenido"/>
          <p:cNvSpPr>
            <a:spLocks noGrp="1"/>
          </p:cNvSpPr>
          <p:nvPr>
            <p:ph idx="1"/>
          </p:nvPr>
        </p:nvSpPr>
        <p:spPr/>
        <p:txBody>
          <a:bodyPr/>
          <a:lstStyle/>
          <a:p>
            <a:pPr marL="0" indent="0" algn="ctr">
              <a:buNone/>
            </a:pPr>
            <a:r>
              <a:rPr lang="es-SV" dirty="0" smtClean="0"/>
              <a:t>ANORMALIDADES HEMODINÁMICAS</a:t>
            </a:r>
          </a:p>
          <a:p>
            <a:pPr marL="514350" indent="-514350">
              <a:buFont typeface="+mj-lt"/>
              <a:buAutoNum type="arabicPeriod"/>
            </a:pPr>
            <a:r>
              <a:rPr lang="es-SV" sz="2800" dirty="0" smtClean="0"/>
              <a:t>Hipertensión Sistémica</a:t>
            </a:r>
          </a:p>
          <a:p>
            <a:pPr marL="514350" indent="-514350">
              <a:buFont typeface="+mj-lt"/>
              <a:buAutoNum type="arabicPeriod"/>
            </a:pPr>
            <a:r>
              <a:rPr lang="es-SV" sz="2800" dirty="0" err="1" smtClean="0"/>
              <a:t>Hiperfiltración</a:t>
            </a:r>
            <a:r>
              <a:rPr lang="es-SV" sz="2800" dirty="0" smtClean="0"/>
              <a:t> e Hipertensión </a:t>
            </a:r>
            <a:r>
              <a:rPr lang="es-SV" sz="2800" dirty="0" err="1" smtClean="0"/>
              <a:t>Intraglomerular</a:t>
            </a:r>
            <a:r>
              <a:rPr lang="es-SV" sz="2800" dirty="0" smtClean="0">
                <a:solidFill>
                  <a:srgbClr val="FFFF00"/>
                </a:solidFill>
              </a:rPr>
              <a:t>.</a:t>
            </a:r>
          </a:p>
          <a:p>
            <a:pPr marL="514350" indent="-514350">
              <a:buFont typeface="+mj-lt"/>
              <a:buAutoNum type="arabicPeriod"/>
            </a:pPr>
            <a:r>
              <a:rPr lang="es-SV" sz="2800" dirty="0" smtClean="0">
                <a:solidFill>
                  <a:srgbClr val="FFFF00"/>
                </a:solidFill>
              </a:rPr>
              <a:t>Activación del Sistema Renina Angiotensina Aldosterona</a:t>
            </a:r>
          </a:p>
          <a:p>
            <a:pPr marL="514350" indent="-514350">
              <a:buFont typeface="+mj-lt"/>
              <a:buAutoNum type="arabicPeriod"/>
            </a:pPr>
            <a:r>
              <a:rPr lang="es-SV" sz="2800" dirty="0" smtClean="0"/>
              <a:t> Activación de </a:t>
            </a:r>
            <a:r>
              <a:rPr lang="es-SV" sz="2800" dirty="0" err="1" smtClean="0"/>
              <a:t>Endotelina</a:t>
            </a:r>
            <a:r>
              <a:rPr lang="es-SV" sz="2800" dirty="0" smtClean="0"/>
              <a:t>.</a:t>
            </a:r>
          </a:p>
          <a:p>
            <a:pPr marL="514350" indent="-514350">
              <a:buFont typeface="+mj-lt"/>
              <a:buAutoNum type="arabicPeriod"/>
            </a:pPr>
            <a:r>
              <a:rPr lang="es-SV" sz="2800" dirty="0" smtClean="0"/>
              <a:t>Isquemia</a:t>
            </a:r>
          </a:p>
          <a:p>
            <a:pPr marL="514350" indent="-514350">
              <a:buFont typeface="+mj-lt"/>
              <a:buAutoNum type="arabicPeriod"/>
            </a:pPr>
            <a:endParaRPr lang="es-SV" dirty="0" smtClean="0"/>
          </a:p>
          <a:p>
            <a:pPr marL="514350" indent="-514350">
              <a:buFont typeface="+mj-lt"/>
              <a:buAutoNum type="arabicPeriod"/>
            </a:pPr>
            <a:endParaRPr lang="es-SV" dirty="0" smtClean="0"/>
          </a:p>
          <a:p>
            <a:pPr marL="0" indent="0">
              <a:buNone/>
            </a:pPr>
            <a:endParaRPr lang="es-SV" dirty="0"/>
          </a:p>
          <a:p>
            <a:pPr marL="0" indent="0">
              <a:buNone/>
            </a:pPr>
            <a:endParaRPr lang="es-SV" dirty="0"/>
          </a:p>
        </p:txBody>
      </p:sp>
    </p:spTree>
    <p:extLst>
      <p:ext uri="{BB962C8B-B14F-4D97-AF65-F5344CB8AC3E}">
        <p14:creationId xmlns:p14="http://schemas.microsoft.com/office/powerpoint/2010/main" val="2732635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6751638" y="2368550"/>
            <a:ext cx="915987" cy="409575"/>
          </a:xfrm>
          <a:prstGeom prst="rect">
            <a:avLst/>
          </a:prstGeom>
          <a:solidFill>
            <a:srgbClr val="FEBB0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7312" tIns="44450" rIns="87312" bIns="44450">
            <a:spAutoFit/>
          </a:bodyPr>
          <a:lstStyle/>
          <a:p>
            <a:pPr algn="ctr" defTabSz="825500" eaLnBrk="0" hangingPunct="0"/>
            <a:r>
              <a:rPr lang="en-GB" sz="2100" b="1">
                <a:solidFill>
                  <a:schemeClr val="tx2"/>
                </a:solidFill>
                <a:latin typeface="Arial" charset="0"/>
              </a:rPr>
              <a:t>Renin</a:t>
            </a:r>
          </a:p>
        </p:txBody>
      </p:sp>
      <p:sp>
        <p:nvSpPr>
          <p:cNvPr id="52227" name="Rectangle 3"/>
          <p:cNvSpPr>
            <a:spLocks noChangeArrowheads="1"/>
          </p:cNvSpPr>
          <p:nvPr/>
        </p:nvSpPr>
        <p:spPr bwMode="auto">
          <a:xfrm>
            <a:off x="6269038" y="4379913"/>
            <a:ext cx="1881187" cy="409575"/>
          </a:xfrm>
          <a:prstGeom prst="rect">
            <a:avLst/>
          </a:prstGeom>
          <a:solidFill>
            <a:srgbClr val="FEBB0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7312" tIns="44450" rIns="87312" bIns="44450">
            <a:spAutoFit/>
          </a:bodyPr>
          <a:lstStyle/>
          <a:p>
            <a:pPr algn="ctr" defTabSz="825500" eaLnBrk="0" hangingPunct="0"/>
            <a:r>
              <a:rPr lang="en-GB" sz="2100" b="1">
                <a:solidFill>
                  <a:schemeClr val="tx2"/>
                </a:solidFill>
                <a:latin typeface="Arial" charset="0"/>
              </a:rPr>
              <a:t>ACE inhibitor</a:t>
            </a:r>
          </a:p>
        </p:txBody>
      </p:sp>
      <p:sp>
        <p:nvSpPr>
          <p:cNvPr id="52228" name="Rectangle 4"/>
          <p:cNvSpPr>
            <a:spLocks noChangeArrowheads="1"/>
          </p:cNvSpPr>
          <p:nvPr/>
        </p:nvSpPr>
        <p:spPr bwMode="auto">
          <a:xfrm>
            <a:off x="6840538" y="3379788"/>
            <a:ext cx="736600" cy="409575"/>
          </a:xfrm>
          <a:prstGeom prst="rect">
            <a:avLst/>
          </a:prstGeom>
          <a:solidFill>
            <a:srgbClr val="FEBB0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7312" tIns="44450" rIns="87312" bIns="44450">
            <a:spAutoFit/>
          </a:bodyPr>
          <a:lstStyle/>
          <a:p>
            <a:pPr algn="ctr" defTabSz="825500" eaLnBrk="0" hangingPunct="0"/>
            <a:r>
              <a:rPr lang="en-GB" sz="2100" b="1">
                <a:solidFill>
                  <a:schemeClr val="tx2"/>
                </a:solidFill>
                <a:latin typeface="Arial" charset="0"/>
              </a:rPr>
              <a:t>ACE</a:t>
            </a:r>
          </a:p>
        </p:txBody>
      </p:sp>
      <p:sp>
        <p:nvSpPr>
          <p:cNvPr id="52229" name="Rectangle 5"/>
          <p:cNvSpPr>
            <a:spLocks noGrp="1" noChangeArrowheads="1"/>
          </p:cNvSpPr>
          <p:nvPr>
            <p:ph type="title"/>
          </p:nvPr>
        </p:nvSpPr>
        <p:spPr>
          <a:xfrm>
            <a:off x="593725" y="98425"/>
            <a:ext cx="8537575" cy="1143000"/>
          </a:xfrm>
        </p:spPr>
        <p:txBody>
          <a:bodyPr lIns="92075" tIns="46038" rIns="92075" bIns="46038" anchor="t"/>
          <a:lstStyle/>
          <a:p>
            <a:pPr eaLnBrk="1" hangingPunct="1"/>
            <a:r>
              <a:rPr lang="en-GB" sz="3600">
                <a:latin typeface="Calibri" charset="0"/>
              </a:rPr>
              <a:t> </a:t>
            </a:r>
            <a:r>
              <a:rPr lang="en-GB" sz="2800">
                <a:latin typeface="Calibri" charset="0"/>
              </a:rPr>
              <a:t>Ag II ES PRODUCIDA POR VIAS ECA y NO ECA</a:t>
            </a:r>
            <a:endParaRPr lang="en-GB" sz="3600">
              <a:latin typeface="Calibri" charset="0"/>
            </a:endParaRPr>
          </a:p>
        </p:txBody>
      </p:sp>
      <p:sp>
        <p:nvSpPr>
          <p:cNvPr id="52230" name="Rectangle 6"/>
          <p:cNvSpPr>
            <a:spLocks noChangeArrowheads="1"/>
          </p:cNvSpPr>
          <p:nvPr/>
        </p:nvSpPr>
        <p:spPr bwMode="auto">
          <a:xfrm>
            <a:off x="3709988" y="1878013"/>
            <a:ext cx="2630487" cy="4270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pPr>
            <a:r>
              <a:rPr lang="en-GB" sz="2200">
                <a:solidFill>
                  <a:srgbClr val="FFFFFF"/>
                </a:solidFill>
                <a:latin typeface="Arial" charset="0"/>
              </a:rPr>
              <a:t>Angiotensinogen </a:t>
            </a:r>
          </a:p>
        </p:txBody>
      </p:sp>
      <p:sp>
        <p:nvSpPr>
          <p:cNvPr id="52231" name="Rectangle 7"/>
          <p:cNvSpPr>
            <a:spLocks noChangeArrowheads="1"/>
          </p:cNvSpPr>
          <p:nvPr/>
        </p:nvSpPr>
        <p:spPr bwMode="auto">
          <a:xfrm>
            <a:off x="4019550" y="2874963"/>
            <a:ext cx="2011363" cy="4270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pPr>
            <a:r>
              <a:rPr lang="en-GB" sz="2200">
                <a:solidFill>
                  <a:srgbClr val="FFFFFF"/>
                </a:solidFill>
                <a:latin typeface="Arial" charset="0"/>
              </a:rPr>
              <a:t>Angiotensin I</a:t>
            </a:r>
          </a:p>
        </p:txBody>
      </p:sp>
      <p:sp>
        <p:nvSpPr>
          <p:cNvPr id="52232" name="Rectangle 8"/>
          <p:cNvSpPr>
            <a:spLocks noChangeArrowheads="1"/>
          </p:cNvSpPr>
          <p:nvPr/>
        </p:nvSpPr>
        <p:spPr bwMode="auto">
          <a:xfrm>
            <a:off x="4032250" y="3856038"/>
            <a:ext cx="1985963" cy="4270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pPr>
            <a:r>
              <a:rPr lang="en-GB" sz="2200">
                <a:solidFill>
                  <a:srgbClr val="FFFFFF"/>
                </a:solidFill>
                <a:latin typeface="Arial" charset="0"/>
              </a:rPr>
              <a:t>Angiotensin II</a:t>
            </a:r>
          </a:p>
        </p:txBody>
      </p:sp>
      <p:sp>
        <p:nvSpPr>
          <p:cNvPr id="52233" name="Rectangle 9"/>
          <p:cNvSpPr>
            <a:spLocks noChangeArrowheads="1"/>
          </p:cNvSpPr>
          <p:nvPr/>
        </p:nvSpPr>
        <p:spPr bwMode="auto">
          <a:xfrm>
            <a:off x="4760913" y="5568950"/>
            <a:ext cx="2136775" cy="727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lnSpc>
                <a:spcPct val="95000"/>
              </a:lnSpc>
              <a:spcBef>
                <a:spcPct val="50000"/>
              </a:spcBef>
            </a:pPr>
            <a:r>
              <a:rPr lang="en-GB" sz="2200">
                <a:solidFill>
                  <a:srgbClr val="FFFFFF"/>
                </a:solidFill>
                <a:latin typeface="Arial" charset="0"/>
              </a:rPr>
              <a:t>Sodium and fluid retention</a:t>
            </a:r>
          </a:p>
        </p:txBody>
      </p:sp>
      <p:sp>
        <p:nvSpPr>
          <p:cNvPr id="52234" name="Rectangle 10"/>
          <p:cNvSpPr>
            <a:spLocks noChangeArrowheads="1"/>
          </p:cNvSpPr>
          <p:nvPr/>
        </p:nvSpPr>
        <p:spPr bwMode="auto">
          <a:xfrm>
            <a:off x="1524000" y="5568950"/>
            <a:ext cx="1733550" cy="727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lnSpc>
                <a:spcPct val="95000"/>
              </a:lnSpc>
              <a:spcBef>
                <a:spcPct val="50000"/>
              </a:spcBef>
            </a:pPr>
            <a:r>
              <a:rPr lang="en-GB" sz="2200">
                <a:solidFill>
                  <a:srgbClr val="FFFFFF"/>
                </a:solidFill>
                <a:latin typeface="Arial" charset="0"/>
              </a:rPr>
              <a:t>Vaso- constriction</a:t>
            </a:r>
          </a:p>
        </p:txBody>
      </p:sp>
      <p:sp>
        <p:nvSpPr>
          <p:cNvPr id="52235" name="Rectangle 11"/>
          <p:cNvSpPr>
            <a:spLocks noChangeArrowheads="1"/>
          </p:cNvSpPr>
          <p:nvPr/>
        </p:nvSpPr>
        <p:spPr bwMode="auto">
          <a:xfrm>
            <a:off x="6650038" y="5568950"/>
            <a:ext cx="2033587" cy="727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lnSpc>
                <a:spcPct val="95000"/>
              </a:lnSpc>
              <a:spcBef>
                <a:spcPct val="50000"/>
              </a:spcBef>
            </a:pPr>
            <a:r>
              <a:rPr lang="en-GB" sz="2200">
                <a:solidFill>
                  <a:srgbClr val="FFFFFF"/>
                </a:solidFill>
                <a:latin typeface="Arial" charset="0"/>
              </a:rPr>
              <a:t>Sympathetic activation</a:t>
            </a:r>
          </a:p>
        </p:txBody>
      </p:sp>
      <p:sp>
        <p:nvSpPr>
          <p:cNvPr id="52236" name="Rectangle 12"/>
          <p:cNvSpPr>
            <a:spLocks noChangeArrowheads="1"/>
          </p:cNvSpPr>
          <p:nvPr/>
        </p:nvSpPr>
        <p:spPr bwMode="auto">
          <a:xfrm>
            <a:off x="3521075" y="5568950"/>
            <a:ext cx="1158875" cy="727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lnSpc>
                <a:spcPct val="95000"/>
              </a:lnSpc>
              <a:spcBef>
                <a:spcPct val="50000"/>
              </a:spcBef>
            </a:pPr>
            <a:r>
              <a:rPr lang="en-GB" sz="2200">
                <a:solidFill>
                  <a:srgbClr val="FFFFFF"/>
                </a:solidFill>
                <a:latin typeface="Arial" charset="0"/>
              </a:rPr>
              <a:t>Cell growth</a:t>
            </a:r>
          </a:p>
        </p:txBody>
      </p:sp>
      <p:sp>
        <p:nvSpPr>
          <p:cNvPr id="52237" name="Rectangle 13"/>
          <p:cNvSpPr>
            <a:spLocks noChangeArrowheads="1"/>
          </p:cNvSpPr>
          <p:nvPr/>
        </p:nvSpPr>
        <p:spPr bwMode="auto">
          <a:xfrm>
            <a:off x="3486150" y="4741863"/>
            <a:ext cx="3076575" cy="4270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spcBef>
                <a:spcPct val="50000"/>
              </a:spcBef>
            </a:pPr>
            <a:r>
              <a:rPr lang="en-GB" sz="2200">
                <a:solidFill>
                  <a:srgbClr val="FFFFFF"/>
                </a:solidFill>
                <a:latin typeface="Arial" charset="0"/>
              </a:rPr>
              <a:t>AT</a:t>
            </a:r>
            <a:r>
              <a:rPr lang="en-GB" sz="2200" baseline="-25000">
                <a:solidFill>
                  <a:srgbClr val="FFFFFF"/>
                </a:solidFill>
                <a:latin typeface="Arial" charset="0"/>
              </a:rPr>
              <a:t>1</a:t>
            </a:r>
            <a:r>
              <a:rPr lang="en-GB" sz="2200">
                <a:solidFill>
                  <a:srgbClr val="FFFFFF"/>
                </a:solidFill>
                <a:latin typeface="Arial" charset="0"/>
              </a:rPr>
              <a:t>-receptor</a:t>
            </a:r>
          </a:p>
        </p:txBody>
      </p:sp>
      <p:grpSp>
        <p:nvGrpSpPr>
          <p:cNvPr id="52238" name="Group 14"/>
          <p:cNvGrpSpPr>
            <a:grpSpLocks/>
          </p:cNvGrpSpPr>
          <p:nvPr/>
        </p:nvGrpSpPr>
        <p:grpSpPr bwMode="auto">
          <a:xfrm>
            <a:off x="2381250" y="5305425"/>
            <a:ext cx="5299075" cy="211138"/>
            <a:chOff x="1688" y="3342"/>
            <a:chExt cx="3755" cy="133"/>
          </a:xfrm>
        </p:grpSpPr>
        <p:sp>
          <p:nvSpPr>
            <p:cNvPr id="52254" name="Line 15"/>
            <p:cNvSpPr>
              <a:spLocks noChangeShapeType="1"/>
            </p:cNvSpPr>
            <p:nvPr/>
          </p:nvSpPr>
          <p:spPr bwMode="auto">
            <a:xfrm>
              <a:off x="1688" y="3345"/>
              <a:ext cx="3755" cy="0"/>
            </a:xfrm>
            <a:prstGeom prst="line">
              <a:avLst/>
            </a:prstGeom>
            <a:noFill/>
            <a:ln w="50800">
              <a:solidFill>
                <a:srgbClr val="DA0048"/>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52255" name="Line 16"/>
            <p:cNvSpPr>
              <a:spLocks noChangeShapeType="1"/>
            </p:cNvSpPr>
            <p:nvPr/>
          </p:nvSpPr>
          <p:spPr bwMode="auto">
            <a:xfrm>
              <a:off x="2918" y="3342"/>
              <a:ext cx="0" cy="128"/>
            </a:xfrm>
            <a:prstGeom prst="line">
              <a:avLst/>
            </a:prstGeom>
            <a:noFill/>
            <a:ln w="50800">
              <a:solidFill>
                <a:srgbClr val="DA0048"/>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52256" name="Line 17"/>
            <p:cNvSpPr>
              <a:spLocks noChangeShapeType="1"/>
            </p:cNvSpPr>
            <p:nvPr/>
          </p:nvSpPr>
          <p:spPr bwMode="auto">
            <a:xfrm>
              <a:off x="4146" y="3342"/>
              <a:ext cx="0" cy="128"/>
            </a:xfrm>
            <a:prstGeom prst="line">
              <a:avLst/>
            </a:prstGeom>
            <a:noFill/>
            <a:ln w="50800">
              <a:solidFill>
                <a:srgbClr val="DA0048"/>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52257" name="Line 18"/>
            <p:cNvSpPr>
              <a:spLocks noChangeShapeType="1"/>
            </p:cNvSpPr>
            <p:nvPr/>
          </p:nvSpPr>
          <p:spPr bwMode="auto">
            <a:xfrm>
              <a:off x="5439" y="3342"/>
              <a:ext cx="0" cy="133"/>
            </a:xfrm>
            <a:prstGeom prst="line">
              <a:avLst/>
            </a:prstGeom>
            <a:noFill/>
            <a:ln w="50800">
              <a:solidFill>
                <a:srgbClr val="DA0048"/>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52258" name="Line 19"/>
            <p:cNvSpPr>
              <a:spLocks noChangeShapeType="1"/>
            </p:cNvSpPr>
            <p:nvPr/>
          </p:nvSpPr>
          <p:spPr bwMode="auto">
            <a:xfrm>
              <a:off x="1701" y="3342"/>
              <a:ext cx="0" cy="128"/>
            </a:xfrm>
            <a:prstGeom prst="line">
              <a:avLst/>
            </a:prstGeom>
            <a:noFill/>
            <a:ln w="50800">
              <a:solidFill>
                <a:srgbClr val="DA0048"/>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grpSp>
      <p:sp>
        <p:nvSpPr>
          <p:cNvPr id="52239" name="Rectangle 20"/>
          <p:cNvSpPr>
            <a:spLocks noChangeArrowheads="1"/>
          </p:cNvSpPr>
          <p:nvPr/>
        </p:nvSpPr>
        <p:spPr bwMode="auto">
          <a:xfrm>
            <a:off x="727075" y="1611313"/>
            <a:ext cx="240188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GB">
                <a:solidFill>
                  <a:srgbClr val="FFFFFF"/>
                </a:solidFill>
                <a:latin typeface="Arial" charset="0"/>
              </a:rPr>
              <a:t>Non-ACE pathways</a:t>
            </a:r>
          </a:p>
        </p:txBody>
      </p:sp>
      <p:sp>
        <p:nvSpPr>
          <p:cNvPr id="52240" name="Arc 21"/>
          <p:cNvSpPr>
            <a:spLocks/>
          </p:cNvSpPr>
          <p:nvPr/>
        </p:nvSpPr>
        <p:spPr bwMode="auto">
          <a:xfrm>
            <a:off x="3394075" y="3106738"/>
            <a:ext cx="500063" cy="239712"/>
          </a:xfrm>
          <a:custGeom>
            <a:avLst/>
            <a:gdLst>
              <a:gd name="T0" fmla="*/ 0 w 21588"/>
              <a:gd name="T1" fmla="*/ 2147483647 h 21600"/>
              <a:gd name="T2" fmla="*/ 2147483647 w 21588"/>
              <a:gd name="T3" fmla="*/ 0 h 21600"/>
              <a:gd name="T4" fmla="*/ 2147483647 w 21588"/>
              <a:gd name="T5" fmla="*/ 2147483647 h 21600"/>
              <a:gd name="T6" fmla="*/ 0 60000 65536"/>
              <a:gd name="T7" fmla="*/ 0 60000 65536"/>
              <a:gd name="T8" fmla="*/ 0 60000 65536"/>
            </a:gdLst>
            <a:ahLst/>
            <a:cxnLst>
              <a:cxn ang="T6">
                <a:pos x="T0" y="T1"/>
              </a:cxn>
              <a:cxn ang="T7">
                <a:pos x="T2" y="T3"/>
              </a:cxn>
              <a:cxn ang="T8">
                <a:pos x="T4" y="T5"/>
              </a:cxn>
            </a:cxnLst>
            <a:rect l="0" t="0" r="r" b="b"/>
            <a:pathLst>
              <a:path w="21588" h="21600" fill="none" extrusionOk="0">
                <a:moveTo>
                  <a:pt x="-1" y="20884"/>
                </a:moveTo>
                <a:cubicBezTo>
                  <a:pt x="384" y="9264"/>
                  <a:pt x="9899" y="32"/>
                  <a:pt x="21527" y="0"/>
                </a:cubicBezTo>
              </a:path>
              <a:path w="21588" h="21600" stroke="0" extrusionOk="0">
                <a:moveTo>
                  <a:pt x="-1" y="20884"/>
                </a:moveTo>
                <a:cubicBezTo>
                  <a:pt x="384" y="9264"/>
                  <a:pt x="9899" y="32"/>
                  <a:pt x="21527" y="0"/>
                </a:cubicBezTo>
                <a:lnTo>
                  <a:pt x="21588" y="21600"/>
                </a:lnTo>
                <a:lnTo>
                  <a:pt x="-1" y="20884"/>
                </a:lnTo>
                <a:close/>
              </a:path>
            </a:pathLst>
          </a:custGeom>
          <a:noFill/>
          <a:ln w="25400" cap="rnd">
            <a:solidFill>
              <a:srgbClr val="40FF40"/>
            </a:solidFill>
            <a:round/>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2241" name="Rectangle 22"/>
          <p:cNvSpPr>
            <a:spLocks noChangeArrowheads="1"/>
          </p:cNvSpPr>
          <p:nvPr/>
        </p:nvSpPr>
        <p:spPr bwMode="auto">
          <a:xfrm>
            <a:off x="933450" y="2724150"/>
            <a:ext cx="1654175"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r" eaLnBrk="0" hangingPunct="0">
              <a:lnSpc>
                <a:spcPct val="90000"/>
              </a:lnSpc>
              <a:spcBef>
                <a:spcPct val="50000"/>
              </a:spcBef>
            </a:pPr>
            <a:r>
              <a:rPr lang="en-GB">
                <a:solidFill>
                  <a:srgbClr val="FFFFFF"/>
                </a:solidFill>
                <a:latin typeface="Arial" charset="0"/>
              </a:rPr>
              <a:t>t-PA Cathepsin G</a:t>
            </a:r>
          </a:p>
        </p:txBody>
      </p:sp>
      <p:sp>
        <p:nvSpPr>
          <p:cNvPr id="52242" name="Rectangle 23"/>
          <p:cNvSpPr>
            <a:spLocks noChangeArrowheads="1"/>
          </p:cNvSpPr>
          <p:nvPr/>
        </p:nvSpPr>
        <p:spPr bwMode="auto">
          <a:xfrm>
            <a:off x="2765425" y="3276600"/>
            <a:ext cx="1287463"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spcBef>
                <a:spcPct val="50000"/>
              </a:spcBef>
            </a:pPr>
            <a:r>
              <a:rPr lang="en-GB">
                <a:solidFill>
                  <a:srgbClr val="FFFFFF"/>
                </a:solidFill>
                <a:latin typeface="Arial" charset="0"/>
              </a:rPr>
              <a:t>Chymase CAGE</a:t>
            </a:r>
          </a:p>
        </p:txBody>
      </p:sp>
      <p:sp>
        <p:nvSpPr>
          <p:cNvPr id="52243" name="Arc 24"/>
          <p:cNvSpPr>
            <a:spLocks/>
          </p:cNvSpPr>
          <p:nvPr/>
        </p:nvSpPr>
        <p:spPr bwMode="auto">
          <a:xfrm>
            <a:off x="3422650" y="3895725"/>
            <a:ext cx="500063" cy="255588"/>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rgbClr val="40FF40"/>
            </a:solidFill>
            <a:round/>
            <a:headEnd type="stealth" w="med" len="lg"/>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52244" name="Group 25"/>
          <p:cNvGrpSpPr>
            <a:grpSpLocks/>
          </p:cNvGrpSpPr>
          <p:nvPr/>
        </p:nvGrpSpPr>
        <p:grpSpPr bwMode="auto">
          <a:xfrm>
            <a:off x="2622550" y="2078038"/>
            <a:ext cx="1165225" cy="2054225"/>
            <a:chOff x="1858" y="1309"/>
            <a:chExt cx="826" cy="1294"/>
          </a:xfrm>
        </p:grpSpPr>
        <p:sp>
          <p:nvSpPr>
            <p:cNvPr id="52252" name="Arc 26"/>
            <p:cNvSpPr>
              <a:spLocks/>
            </p:cNvSpPr>
            <p:nvPr/>
          </p:nvSpPr>
          <p:spPr bwMode="auto">
            <a:xfrm>
              <a:off x="1858" y="1309"/>
              <a:ext cx="826" cy="650"/>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Lst>
              <a:ahLst/>
              <a:cxnLst>
                <a:cxn ang="T6">
                  <a:pos x="T0" y="T1"/>
                </a:cxn>
                <a:cxn ang="T7">
                  <a:pos x="T2" y="T3"/>
                </a:cxn>
                <a:cxn ang="T8">
                  <a:pos x="T4" y="T5"/>
                </a:cxn>
              </a:cxnLst>
              <a:rect l="0" t="0" r="r" b="b"/>
              <a:pathLst>
                <a:path w="21599" h="21600" fill="none" extrusionOk="0">
                  <a:moveTo>
                    <a:pt x="-1" y="21400"/>
                  </a:moveTo>
                  <a:cubicBezTo>
                    <a:pt x="109" y="9559"/>
                    <a:pt x="9731" y="14"/>
                    <a:pt x="21573" y="0"/>
                  </a:cubicBezTo>
                </a:path>
                <a:path w="21599" h="21600" stroke="0" extrusionOk="0">
                  <a:moveTo>
                    <a:pt x="-1" y="21400"/>
                  </a:moveTo>
                  <a:cubicBezTo>
                    <a:pt x="109" y="9559"/>
                    <a:pt x="9731" y="14"/>
                    <a:pt x="21573" y="0"/>
                  </a:cubicBezTo>
                  <a:lnTo>
                    <a:pt x="21599" y="21600"/>
                  </a:lnTo>
                  <a:lnTo>
                    <a:pt x="-1" y="21400"/>
                  </a:lnTo>
                  <a:close/>
                </a:path>
              </a:pathLst>
            </a:custGeom>
            <a:noFill/>
            <a:ln w="25400" cap="rnd">
              <a:solidFill>
                <a:srgbClr val="40FF40"/>
              </a:solidFill>
              <a:round/>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2253" name="Arc 27"/>
            <p:cNvSpPr>
              <a:spLocks/>
            </p:cNvSpPr>
            <p:nvPr/>
          </p:nvSpPr>
          <p:spPr bwMode="auto">
            <a:xfrm>
              <a:off x="1858" y="1948"/>
              <a:ext cx="654" cy="655"/>
            </a:xfrm>
            <a:custGeom>
              <a:avLst/>
              <a:gdLst>
                <a:gd name="T0" fmla="*/ 0 w 21600"/>
                <a:gd name="T1" fmla="*/ 0 h 21799"/>
                <a:gd name="T2" fmla="*/ 0 w 21600"/>
                <a:gd name="T3" fmla="*/ 0 h 21799"/>
                <a:gd name="T4" fmla="*/ 0 w 21600"/>
                <a:gd name="T5" fmla="*/ 0 h 21799"/>
                <a:gd name="T6" fmla="*/ 0 60000 65536"/>
                <a:gd name="T7" fmla="*/ 0 60000 65536"/>
                <a:gd name="T8" fmla="*/ 0 60000 65536"/>
              </a:gdLst>
              <a:ahLst/>
              <a:cxnLst>
                <a:cxn ang="T6">
                  <a:pos x="T0" y="T1"/>
                </a:cxn>
                <a:cxn ang="T7">
                  <a:pos x="T2" y="T3"/>
                </a:cxn>
                <a:cxn ang="T8">
                  <a:pos x="T4" y="T5"/>
                </a:cxn>
              </a:cxnLst>
              <a:rect l="0" t="0" r="r" b="b"/>
              <a:pathLst>
                <a:path w="21600" h="21799" fill="none" extrusionOk="0">
                  <a:moveTo>
                    <a:pt x="21434" y="21799"/>
                  </a:moveTo>
                  <a:cubicBezTo>
                    <a:pt x="9570" y="21708"/>
                    <a:pt x="0" y="12064"/>
                    <a:pt x="0" y="200"/>
                  </a:cubicBezTo>
                  <a:cubicBezTo>
                    <a:pt x="-1" y="133"/>
                    <a:pt x="0" y="66"/>
                    <a:pt x="0" y="-1"/>
                  </a:cubicBezTo>
                </a:path>
                <a:path w="21600" h="21799" stroke="0" extrusionOk="0">
                  <a:moveTo>
                    <a:pt x="21434" y="21799"/>
                  </a:moveTo>
                  <a:cubicBezTo>
                    <a:pt x="9570" y="21708"/>
                    <a:pt x="0" y="12064"/>
                    <a:pt x="0" y="200"/>
                  </a:cubicBezTo>
                  <a:cubicBezTo>
                    <a:pt x="-1" y="133"/>
                    <a:pt x="0" y="66"/>
                    <a:pt x="0" y="-1"/>
                  </a:cubicBezTo>
                  <a:lnTo>
                    <a:pt x="21600" y="200"/>
                  </a:lnTo>
                  <a:lnTo>
                    <a:pt x="21434" y="21799"/>
                  </a:lnTo>
                  <a:close/>
                </a:path>
              </a:pathLst>
            </a:custGeom>
            <a:noFill/>
            <a:ln w="25400" cap="rnd">
              <a:solidFill>
                <a:srgbClr val="40FF40"/>
              </a:solidFill>
              <a:round/>
              <a:headEnd type="stealth" w="med" len="lg"/>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52245" name="Line 28"/>
          <p:cNvSpPr>
            <a:spLocks noChangeShapeType="1"/>
          </p:cNvSpPr>
          <p:nvPr/>
        </p:nvSpPr>
        <p:spPr bwMode="auto">
          <a:xfrm>
            <a:off x="5024438" y="4338638"/>
            <a:ext cx="0" cy="449262"/>
          </a:xfrm>
          <a:prstGeom prst="line">
            <a:avLst/>
          </a:prstGeom>
          <a:noFill/>
          <a:ln w="50800">
            <a:solidFill>
              <a:srgbClr val="DA0048"/>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52246" name="Line 29"/>
          <p:cNvSpPr>
            <a:spLocks noChangeShapeType="1"/>
          </p:cNvSpPr>
          <p:nvPr/>
        </p:nvSpPr>
        <p:spPr bwMode="auto">
          <a:xfrm>
            <a:off x="5024438" y="2397125"/>
            <a:ext cx="0" cy="473075"/>
          </a:xfrm>
          <a:prstGeom prst="line">
            <a:avLst/>
          </a:prstGeom>
          <a:noFill/>
          <a:ln w="50800">
            <a:solidFill>
              <a:srgbClr val="DA0048"/>
            </a:solidFill>
            <a:round/>
            <a:headEnd type="none" w="sm" len="sm"/>
            <a:tailEnd type="stealth"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52247" name="Line 30"/>
          <p:cNvSpPr>
            <a:spLocks noChangeShapeType="1"/>
          </p:cNvSpPr>
          <p:nvPr/>
        </p:nvSpPr>
        <p:spPr bwMode="auto">
          <a:xfrm>
            <a:off x="5024438" y="3390900"/>
            <a:ext cx="0" cy="473075"/>
          </a:xfrm>
          <a:prstGeom prst="line">
            <a:avLst/>
          </a:prstGeom>
          <a:noFill/>
          <a:ln w="50800">
            <a:solidFill>
              <a:srgbClr val="DA0048"/>
            </a:solidFill>
            <a:round/>
            <a:headEnd type="none" w="sm" len="sm"/>
            <a:tailEnd type="stealth"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52248" name="Line 31"/>
          <p:cNvSpPr>
            <a:spLocks noChangeShapeType="1"/>
          </p:cNvSpPr>
          <p:nvPr/>
        </p:nvSpPr>
        <p:spPr bwMode="auto">
          <a:xfrm flipH="1">
            <a:off x="5602288" y="3575050"/>
            <a:ext cx="1084262" cy="0"/>
          </a:xfrm>
          <a:prstGeom prst="line">
            <a:avLst/>
          </a:prstGeom>
          <a:noFill/>
          <a:ln w="25400">
            <a:solidFill>
              <a:srgbClr val="FEBB01"/>
            </a:solidFill>
            <a:round/>
            <a:headEnd type="none" w="sm" len="sm"/>
            <a:tailEnd type="stealth"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52249" name="Line 32"/>
          <p:cNvSpPr>
            <a:spLocks noChangeShapeType="1"/>
          </p:cNvSpPr>
          <p:nvPr/>
        </p:nvSpPr>
        <p:spPr bwMode="auto">
          <a:xfrm flipH="1">
            <a:off x="5602288" y="2535238"/>
            <a:ext cx="1084262" cy="0"/>
          </a:xfrm>
          <a:prstGeom prst="line">
            <a:avLst/>
          </a:prstGeom>
          <a:noFill/>
          <a:ln w="25400">
            <a:solidFill>
              <a:srgbClr val="FEBB01"/>
            </a:solidFill>
            <a:round/>
            <a:headEnd type="none" w="sm" len="sm"/>
            <a:tailEnd type="stealth"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52250" name="Line 33"/>
          <p:cNvSpPr>
            <a:spLocks noChangeShapeType="1"/>
          </p:cNvSpPr>
          <p:nvPr/>
        </p:nvSpPr>
        <p:spPr bwMode="auto">
          <a:xfrm flipH="1" flipV="1">
            <a:off x="6199188" y="3652838"/>
            <a:ext cx="341312" cy="622300"/>
          </a:xfrm>
          <a:prstGeom prst="line">
            <a:avLst/>
          </a:prstGeom>
          <a:noFill/>
          <a:ln w="25400">
            <a:solidFill>
              <a:srgbClr val="FEBB01"/>
            </a:solidFill>
            <a:round/>
            <a:headEnd type="none" w="sm" len="sm"/>
            <a:tailEnd type="stealth"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52251" name="Rectangle 34"/>
          <p:cNvSpPr>
            <a:spLocks noChangeArrowheads="1"/>
          </p:cNvSpPr>
          <p:nvPr/>
        </p:nvSpPr>
        <p:spPr bwMode="auto">
          <a:xfrm>
            <a:off x="6732588" y="1611313"/>
            <a:ext cx="18510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GB">
                <a:solidFill>
                  <a:srgbClr val="FFFFFF"/>
                </a:solidFill>
                <a:latin typeface="Arial" charset="0"/>
              </a:rPr>
              <a:t>ACE pathways</a:t>
            </a:r>
          </a:p>
        </p:txBody>
      </p:sp>
    </p:spTree>
    <p:extLst>
      <p:ext uri="{BB962C8B-B14F-4D97-AF65-F5344CB8AC3E}">
        <p14:creationId xmlns:p14="http://schemas.microsoft.com/office/powerpoint/2010/main" val="318938693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a:bodyPr>
          <a:lstStyle/>
          <a:p>
            <a:r>
              <a:rPr lang="es-ES" sz="2800" dirty="0" smtClean="0">
                <a:latin typeface="Times New Roman" pitchFamily="18" charset="0"/>
              </a:rPr>
              <a:t> ESTRATEGIAS DE NEFROPROTECCIÓN</a:t>
            </a:r>
            <a:endParaRPr lang="es-ES" sz="2800" dirty="0">
              <a:latin typeface="Times New Roman" pitchFamily="18" charset="0"/>
            </a:endParaRPr>
          </a:p>
        </p:txBody>
      </p:sp>
      <p:sp>
        <p:nvSpPr>
          <p:cNvPr id="74755" name="Rectangle 3"/>
          <p:cNvSpPr>
            <a:spLocks noGrp="1" noChangeArrowheads="1"/>
          </p:cNvSpPr>
          <p:nvPr>
            <p:ph type="body" idx="1"/>
          </p:nvPr>
        </p:nvSpPr>
        <p:spPr>
          <a:xfrm>
            <a:off x="457200" y="1600200"/>
            <a:ext cx="5237163" cy="4525963"/>
          </a:xfrm>
        </p:spPr>
        <p:txBody>
          <a:bodyPr>
            <a:normAutofit lnSpcReduction="10000"/>
          </a:bodyPr>
          <a:lstStyle/>
          <a:p>
            <a:pPr algn="ctr">
              <a:buFont typeface="Wingdings" pitchFamily="2" charset="2"/>
              <a:buNone/>
            </a:pPr>
            <a:r>
              <a:rPr lang="es-ES" sz="2400" dirty="0" smtClean="0"/>
              <a:t>AUMENTO DE LA  PRESION </a:t>
            </a:r>
            <a:r>
              <a:rPr lang="es-ES" sz="2400" dirty="0"/>
              <a:t>INTRAGLOMERULAR</a:t>
            </a:r>
          </a:p>
          <a:p>
            <a:pPr algn="ctr">
              <a:buFont typeface="Wingdings" pitchFamily="2" charset="2"/>
              <a:buNone/>
            </a:pPr>
            <a:endParaRPr lang="es-ES" sz="2000" dirty="0">
              <a:solidFill>
                <a:schemeClr val="hlink"/>
              </a:solidFill>
            </a:endParaRPr>
          </a:p>
          <a:p>
            <a:pPr>
              <a:buFont typeface="Wingdings" pitchFamily="2" charset="2"/>
              <a:buNone/>
            </a:pPr>
            <a:r>
              <a:rPr lang="es-ES" sz="2800" dirty="0">
                <a:solidFill>
                  <a:srgbClr val="FFFF00"/>
                </a:solidFill>
              </a:rPr>
              <a:t>La Angiotensina II: </a:t>
            </a:r>
          </a:p>
          <a:p>
            <a:endParaRPr lang="es-ES" sz="2800" dirty="0" smtClean="0"/>
          </a:p>
          <a:p>
            <a:r>
              <a:rPr lang="es-ES" sz="2400" dirty="0" smtClean="0"/>
              <a:t>HEMODINAMICA</a:t>
            </a:r>
            <a:r>
              <a:rPr lang="es-ES" sz="2400" dirty="0">
                <a:solidFill>
                  <a:schemeClr val="hlink"/>
                </a:solidFill>
              </a:rPr>
              <a:t>:</a:t>
            </a:r>
            <a:r>
              <a:rPr lang="es-ES" sz="2400" dirty="0"/>
              <a:t> Vasoconstricción de la Arteriola Eferente </a:t>
            </a:r>
            <a:r>
              <a:rPr lang="es-ES" sz="2400" dirty="0">
                <a:solidFill>
                  <a:srgbClr val="FFFF00"/>
                </a:solidFill>
                <a:latin typeface="Times New Roman" pitchFamily="18" charset="0"/>
                <a:cs typeface="Times New Roman" pitchFamily="18" charset="0"/>
              </a:rPr>
              <a:t>→</a:t>
            </a:r>
            <a:r>
              <a:rPr lang="es-ES" sz="2400" dirty="0">
                <a:latin typeface="Times New Roman" pitchFamily="18" charset="0"/>
                <a:cs typeface="Times New Roman" pitchFamily="18" charset="0"/>
              </a:rPr>
              <a:t> </a:t>
            </a:r>
            <a:r>
              <a:rPr lang="es-ES" sz="2400" dirty="0">
                <a:cs typeface="Times New Roman" pitchFamily="18" charset="0"/>
              </a:rPr>
              <a:t>Hipertensión </a:t>
            </a:r>
            <a:r>
              <a:rPr lang="es-ES" sz="2400" dirty="0" err="1">
                <a:cs typeface="Times New Roman" pitchFamily="18" charset="0"/>
              </a:rPr>
              <a:t>Intraglomerular</a:t>
            </a:r>
            <a:r>
              <a:rPr lang="es-ES" sz="2400" dirty="0">
                <a:solidFill>
                  <a:srgbClr val="FFCC00"/>
                </a:solidFill>
                <a:cs typeface="Times New Roman" pitchFamily="18" charset="0"/>
              </a:rPr>
              <a:t> </a:t>
            </a:r>
            <a:r>
              <a:rPr lang="es-ES" sz="2400" dirty="0">
                <a:solidFill>
                  <a:srgbClr val="FFCC00"/>
                </a:solidFill>
                <a:latin typeface="Times New Roman" pitchFamily="18" charset="0"/>
                <a:cs typeface="Times New Roman" pitchFamily="18" charset="0"/>
              </a:rPr>
              <a:t>→ </a:t>
            </a:r>
            <a:r>
              <a:rPr lang="es-ES" sz="2400" dirty="0">
                <a:cs typeface="Times New Roman" pitchFamily="18" charset="0"/>
              </a:rPr>
              <a:t>Esclerosis      </a:t>
            </a:r>
            <a:r>
              <a:rPr lang="es-ES" sz="2400" dirty="0">
                <a:solidFill>
                  <a:srgbClr val="FFCC00"/>
                </a:solidFill>
                <a:latin typeface="Times New Roman" pitchFamily="18" charset="0"/>
                <a:cs typeface="Times New Roman" pitchFamily="18" charset="0"/>
              </a:rPr>
              <a:t>→ </a:t>
            </a:r>
            <a:r>
              <a:rPr lang="es-ES" sz="2400" dirty="0">
                <a:cs typeface="Times New Roman" pitchFamily="18" charset="0"/>
              </a:rPr>
              <a:t>Fibrosis</a:t>
            </a:r>
            <a:r>
              <a:rPr lang="es-ES" sz="2400" dirty="0"/>
              <a:t> </a:t>
            </a:r>
            <a:r>
              <a:rPr lang="es-ES" sz="2400" dirty="0">
                <a:solidFill>
                  <a:srgbClr val="FFCC00"/>
                </a:solidFill>
                <a:latin typeface="Times New Roman" pitchFamily="18" charset="0"/>
                <a:cs typeface="Times New Roman" pitchFamily="18" charset="0"/>
              </a:rPr>
              <a:t>→</a:t>
            </a:r>
            <a:r>
              <a:rPr lang="es-ES" sz="2400" dirty="0">
                <a:cs typeface="Times New Roman" pitchFamily="18" charset="0"/>
              </a:rPr>
              <a:t> </a:t>
            </a:r>
            <a:r>
              <a:rPr lang="es-ES" sz="2800" dirty="0">
                <a:cs typeface="Times New Roman" pitchFamily="18" charset="0"/>
              </a:rPr>
              <a:t>Pérdida de Nefronas</a:t>
            </a:r>
            <a:r>
              <a:rPr lang="es-ES" sz="2800" dirty="0"/>
              <a:t> </a:t>
            </a:r>
          </a:p>
          <a:p>
            <a:pPr marL="0" indent="0">
              <a:buNone/>
            </a:pPr>
            <a:r>
              <a:rPr lang="es-ES" sz="2400" dirty="0" smtClean="0"/>
              <a:t>                </a:t>
            </a:r>
            <a:endParaRPr lang="es-ES" sz="2400" dirty="0">
              <a:cs typeface="Times New Roman" pitchFamily="18" charset="0"/>
            </a:endParaRPr>
          </a:p>
        </p:txBody>
      </p:sp>
      <p:graphicFrame>
        <p:nvGraphicFramePr>
          <p:cNvPr id="74756" name="Object 4"/>
          <p:cNvGraphicFramePr>
            <a:graphicFrameLocks noChangeAspect="1"/>
          </p:cNvGraphicFramePr>
          <p:nvPr/>
        </p:nvGraphicFramePr>
        <p:xfrm>
          <a:off x="6084888" y="2027238"/>
          <a:ext cx="2519362" cy="4281487"/>
        </p:xfrm>
        <a:graphic>
          <a:graphicData uri="http://schemas.openxmlformats.org/presentationml/2006/ole">
            <mc:AlternateContent xmlns:mc="http://schemas.openxmlformats.org/markup-compatibility/2006">
              <mc:Choice xmlns:v="urn:schemas-microsoft-com:vml" Requires="v">
                <p:oleObj spid="_x0000_s3164" name="PaperPort Document" r:id="rId3" imgW="5760720" imgH="8138160" progId="Paper.Document">
                  <p:embed/>
                </p:oleObj>
              </mc:Choice>
              <mc:Fallback>
                <p:oleObj name="PaperPort Document" r:id="rId3" imgW="5760720" imgH="8138160" progId="Paper.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2027238"/>
                        <a:ext cx="2519362" cy="4281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44430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pPr>
              <a:defRPr/>
            </a:pPr>
            <a:r>
              <a:rPr lang="es-ES" sz="2800" dirty="0" smtClean="0">
                <a:latin typeface="Times New Roman" pitchFamily="18" charset="0"/>
              </a:rPr>
              <a:t> </a:t>
            </a:r>
            <a:r>
              <a:rPr lang="es-SV" sz="2800" dirty="0" smtClean="0"/>
              <a:t> </a:t>
            </a:r>
            <a:r>
              <a:rPr lang="es-ES" sz="2800" dirty="0"/>
              <a:t> </a:t>
            </a:r>
            <a:r>
              <a:rPr lang="es-SV" sz="2800" dirty="0"/>
              <a:t>ESTRATEGIAS DE NEFROPROTECCIÓN </a:t>
            </a:r>
            <a:endParaRPr lang="es-ES" sz="2800" dirty="0" smtClean="0">
              <a:latin typeface="Times New Roman" pitchFamily="18" charset="0"/>
            </a:endParaRPr>
          </a:p>
        </p:txBody>
      </p:sp>
      <p:pic>
        <p:nvPicPr>
          <p:cNvPr id="44035" name="Picture 4"/>
          <p:cNvPicPr>
            <a:picLocks noGrp="1" noChangeAspect="1" noChangeArrowheads="1"/>
          </p:cNvPicPr>
          <p:nvPr>
            <p:ph type="body" idx="1"/>
          </p:nvPr>
        </p:nvPicPr>
        <p:blipFill rotWithShape="1">
          <a:blip r:embed="rId2">
            <a:extLst>
              <a:ext uri="{28A0092B-C50C-407E-A947-70E740481C1C}">
                <a14:useLocalDpi xmlns:a14="http://schemas.microsoft.com/office/drawing/2010/main" val="0"/>
              </a:ext>
            </a:extLst>
          </a:blip>
          <a:srcRect t="10108" b="10108"/>
          <a:stretch/>
        </p:blipFill>
        <p:spPr>
          <a:xfrm>
            <a:off x="395536" y="1772816"/>
            <a:ext cx="8064500" cy="4824412"/>
          </a:xfr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02773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066800" y="341313"/>
            <a:ext cx="7543800" cy="855439"/>
          </a:xfrm>
        </p:spPr>
        <p:txBody>
          <a:bodyPr>
            <a:normAutofit/>
          </a:bodyPr>
          <a:lstStyle/>
          <a:p>
            <a:pPr>
              <a:defRPr/>
            </a:pPr>
            <a:r>
              <a:rPr lang="es-ES" sz="2800" dirty="0" smtClean="0"/>
              <a:t> </a:t>
            </a:r>
            <a:r>
              <a:rPr lang="es-SV" sz="2800" dirty="0"/>
              <a:t>ESTRATEGIAS DE NEFROPROTECCIÓN </a:t>
            </a:r>
            <a:endParaRPr lang="es-ES" sz="2800" dirty="0" smtClean="0"/>
          </a:p>
        </p:txBody>
      </p:sp>
      <p:sp>
        <p:nvSpPr>
          <p:cNvPr id="143365" name="Rectangle 5"/>
          <p:cNvSpPr>
            <a:spLocks noGrp="1" noChangeArrowheads="1"/>
          </p:cNvSpPr>
          <p:nvPr>
            <p:ph type="body" idx="1"/>
          </p:nvPr>
        </p:nvSpPr>
        <p:spPr>
          <a:xfrm>
            <a:off x="251520" y="1196752"/>
            <a:ext cx="8568952" cy="5256584"/>
          </a:xfrm>
        </p:spPr>
        <p:txBody>
          <a:bodyPr>
            <a:normAutofit/>
          </a:bodyPr>
          <a:lstStyle/>
          <a:p>
            <a:pPr algn="ctr" eaLnBrk="1" hangingPunct="1">
              <a:buFont typeface="Wingdings" pitchFamily="2" charset="2"/>
              <a:buNone/>
              <a:defRPr/>
            </a:pPr>
            <a:r>
              <a:rPr lang="es-ES" sz="2800" dirty="0" smtClean="0">
                <a:solidFill>
                  <a:srgbClr val="CCECFF"/>
                </a:solidFill>
              </a:rPr>
              <a:t> </a:t>
            </a:r>
          </a:p>
          <a:p>
            <a:pPr algn="ctr" eaLnBrk="1" hangingPunct="1">
              <a:buFont typeface="Wingdings" pitchFamily="2" charset="2"/>
              <a:buNone/>
              <a:defRPr/>
            </a:pPr>
            <a:r>
              <a:rPr lang="es-ES" sz="2600" dirty="0" smtClean="0"/>
              <a:t>AUMENTO DE LA PRESION INTRAGLOMERULAR</a:t>
            </a:r>
          </a:p>
          <a:p>
            <a:pPr algn="ctr" eaLnBrk="1" hangingPunct="1">
              <a:buFont typeface="Wingdings" pitchFamily="2" charset="2"/>
              <a:buNone/>
              <a:defRPr/>
            </a:pPr>
            <a:r>
              <a:rPr lang="es-ES" sz="2800" dirty="0" smtClean="0">
                <a:solidFill>
                  <a:srgbClr val="FFFF00"/>
                </a:solidFill>
              </a:rPr>
              <a:t>MECANISMO DE PROTEINURIA:</a:t>
            </a:r>
          </a:p>
          <a:p>
            <a:pPr eaLnBrk="1" hangingPunct="1">
              <a:buFont typeface="Wingdings" pitchFamily="2" charset="2"/>
              <a:buNone/>
              <a:defRPr/>
            </a:pPr>
            <a:endParaRPr lang="es-ES" sz="2800" dirty="0" smtClean="0">
              <a:solidFill>
                <a:srgbClr val="CCECFF"/>
              </a:solidFill>
            </a:endParaRPr>
          </a:p>
          <a:p>
            <a:pPr eaLnBrk="1" hangingPunct="1">
              <a:buFont typeface="Wingdings" pitchFamily="2" charset="2"/>
              <a:buNone/>
              <a:defRPr/>
            </a:pPr>
            <a:r>
              <a:rPr lang="es-ES" sz="2800" dirty="0" smtClean="0">
                <a:solidFill>
                  <a:srgbClr val="CCECFF"/>
                </a:solidFill>
              </a:rPr>
              <a:t>Ag II </a:t>
            </a:r>
            <a:r>
              <a:rPr lang="es-ES" sz="2800" dirty="0" smtClean="0">
                <a:solidFill>
                  <a:srgbClr val="CCECFF"/>
                </a:solidFill>
                <a:latin typeface="Times New Roman" pitchFamily="18" charset="0"/>
                <a:cs typeface="Times New Roman" pitchFamily="18" charset="0"/>
              </a:rPr>
              <a:t>→ </a:t>
            </a:r>
            <a:r>
              <a:rPr lang="es-ES" sz="2800" dirty="0" smtClean="0">
                <a:solidFill>
                  <a:srgbClr val="CCECFF"/>
                </a:solidFill>
                <a:cs typeface="Times New Roman" pitchFamily="18" charset="0"/>
              </a:rPr>
              <a:t>Vasoconstricción AE</a:t>
            </a:r>
          </a:p>
          <a:p>
            <a:pPr eaLnBrk="1" hangingPunct="1">
              <a:buFont typeface="Wingdings" pitchFamily="2" charset="2"/>
              <a:buNone/>
              <a:defRPr/>
            </a:pPr>
            <a:r>
              <a:rPr lang="es-ES" sz="2800" dirty="0">
                <a:solidFill>
                  <a:srgbClr val="CCECFF"/>
                </a:solidFill>
                <a:latin typeface="Times New Roman" pitchFamily="18" charset="0"/>
                <a:cs typeface="Times New Roman" pitchFamily="18" charset="0"/>
              </a:rPr>
              <a:t> </a:t>
            </a:r>
            <a:r>
              <a:rPr lang="es-ES" sz="2800" dirty="0" smtClean="0">
                <a:solidFill>
                  <a:srgbClr val="CCECFF"/>
                </a:solidFill>
                <a:latin typeface="Times New Roman" pitchFamily="18" charset="0"/>
                <a:cs typeface="Times New Roman" pitchFamily="18" charset="0"/>
              </a:rPr>
              <a:t>       →</a:t>
            </a:r>
            <a:r>
              <a:rPr lang="es-ES" sz="2800" dirty="0" smtClean="0">
                <a:solidFill>
                  <a:srgbClr val="CCECFF"/>
                </a:solidFill>
                <a:cs typeface="Times New Roman" pitchFamily="18" charset="0"/>
              </a:rPr>
              <a:t> Hipertensión </a:t>
            </a:r>
            <a:r>
              <a:rPr lang="es-ES" sz="2800" dirty="0" err="1" smtClean="0">
                <a:solidFill>
                  <a:srgbClr val="CCECFF"/>
                </a:solidFill>
                <a:cs typeface="Times New Roman" pitchFamily="18" charset="0"/>
              </a:rPr>
              <a:t>Intraglomerular</a:t>
            </a:r>
            <a:r>
              <a:rPr lang="es-ES" sz="2800" dirty="0" smtClean="0">
                <a:solidFill>
                  <a:srgbClr val="CCECFF"/>
                </a:solidFill>
                <a:cs typeface="Times New Roman" pitchFamily="18" charset="0"/>
              </a:rPr>
              <a:t> </a:t>
            </a:r>
          </a:p>
          <a:p>
            <a:pPr>
              <a:buNone/>
              <a:defRPr/>
            </a:pPr>
            <a:r>
              <a:rPr lang="es-ES" sz="2800" dirty="0">
                <a:solidFill>
                  <a:srgbClr val="CCECFF"/>
                </a:solidFill>
                <a:cs typeface="Times New Roman" pitchFamily="18" charset="0"/>
              </a:rPr>
              <a:t> </a:t>
            </a:r>
            <a:r>
              <a:rPr lang="es-ES" sz="2800" dirty="0" smtClean="0">
                <a:solidFill>
                  <a:srgbClr val="CCECFF"/>
                </a:solidFill>
                <a:cs typeface="Times New Roman" pitchFamily="18" charset="0"/>
              </a:rPr>
              <a:t>       </a:t>
            </a:r>
            <a:r>
              <a:rPr lang="es-ES" sz="2800" dirty="0" smtClean="0">
                <a:solidFill>
                  <a:srgbClr val="CCECFF"/>
                </a:solidFill>
                <a:latin typeface="Times New Roman" pitchFamily="18" charset="0"/>
                <a:cs typeface="Times New Roman" pitchFamily="18" charset="0"/>
              </a:rPr>
              <a:t> →</a:t>
            </a:r>
            <a:r>
              <a:rPr lang="es-ES" sz="2800" dirty="0" smtClean="0">
                <a:solidFill>
                  <a:srgbClr val="CCECFF"/>
                </a:solidFill>
                <a:cs typeface="Times New Roman" pitchFamily="18" charset="0"/>
              </a:rPr>
              <a:t> Hipertensión Hidrostática </a:t>
            </a:r>
            <a:r>
              <a:rPr lang="es-ES" sz="2800" dirty="0" err="1" smtClean="0">
                <a:solidFill>
                  <a:srgbClr val="CCECFF"/>
                </a:solidFill>
                <a:cs typeface="Times New Roman" pitchFamily="18" charset="0"/>
              </a:rPr>
              <a:t>Intracapilar</a:t>
            </a:r>
            <a:endParaRPr lang="es-ES" sz="2800" dirty="0" smtClean="0">
              <a:solidFill>
                <a:srgbClr val="CCECFF"/>
              </a:solidFill>
              <a:cs typeface="Times New Roman" pitchFamily="18" charset="0"/>
            </a:endParaRPr>
          </a:p>
          <a:p>
            <a:pPr eaLnBrk="1" hangingPunct="1">
              <a:buFont typeface="Wingdings" pitchFamily="2" charset="2"/>
              <a:buNone/>
              <a:defRPr/>
            </a:pPr>
            <a:r>
              <a:rPr lang="es-ES" sz="2800" dirty="0">
                <a:solidFill>
                  <a:srgbClr val="CCECFF"/>
                </a:solidFill>
                <a:cs typeface="Times New Roman" pitchFamily="18" charset="0"/>
              </a:rPr>
              <a:t> </a:t>
            </a:r>
            <a:r>
              <a:rPr lang="es-ES" sz="2800" dirty="0" smtClean="0">
                <a:solidFill>
                  <a:srgbClr val="CCECFF"/>
                </a:solidFill>
                <a:cs typeface="Times New Roman" pitchFamily="18" charset="0"/>
              </a:rPr>
              <a:t>        </a:t>
            </a:r>
            <a:r>
              <a:rPr lang="es-ES" sz="2800" dirty="0" smtClean="0">
                <a:solidFill>
                  <a:srgbClr val="CCECFF"/>
                </a:solidFill>
                <a:latin typeface="Times New Roman" pitchFamily="18" charset="0"/>
                <a:cs typeface="Times New Roman" pitchFamily="18" charset="0"/>
              </a:rPr>
              <a:t>→ </a:t>
            </a:r>
            <a:r>
              <a:rPr lang="es-ES" sz="2800" dirty="0" err="1" smtClean="0">
                <a:solidFill>
                  <a:srgbClr val="CCECFF"/>
                </a:solidFill>
                <a:cs typeface="Times New Roman" pitchFamily="18" charset="0"/>
              </a:rPr>
              <a:t>Hiperfiltración</a:t>
            </a:r>
            <a:r>
              <a:rPr lang="es-ES" sz="2800" dirty="0" smtClean="0">
                <a:solidFill>
                  <a:srgbClr val="CCECFF"/>
                </a:solidFill>
                <a:cs typeface="Times New Roman" pitchFamily="18" charset="0"/>
              </a:rPr>
              <a:t>  Glomerular</a:t>
            </a:r>
          </a:p>
          <a:p>
            <a:pPr eaLnBrk="1" hangingPunct="1">
              <a:buFont typeface="Wingdings" pitchFamily="2" charset="2"/>
              <a:buNone/>
              <a:defRPr/>
            </a:pPr>
            <a:r>
              <a:rPr lang="es-ES" sz="2800" dirty="0" smtClean="0">
                <a:solidFill>
                  <a:srgbClr val="CCECFF"/>
                </a:solidFill>
                <a:latin typeface="Times New Roman" pitchFamily="18" charset="0"/>
                <a:cs typeface="Times New Roman" pitchFamily="18" charset="0"/>
              </a:rPr>
              <a:t>        →</a:t>
            </a:r>
            <a:r>
              <a:rPr lang="es-ES" sz="2800" dirty="0" smtClean="0">
                <a:solidFill>
                  <a:srgbClr val="CCECFF"/>
                </a:solidFill>
                <a:cs typeface="Times New Roman" pitchFamily="18" charset="0"/>
              </a:rPr>
              <a:t> </a:t>
            </a:r>
            <a:r>
              <a:rPr lang="es-ES" sz="2800" dirty="0" smtClean="0">
                <a:solidFill>
                  <a:srgbClr val="FFFF00"/>
                </a:solidFill>
                <a:cs typeface="Times New Roman" pitchFamily="18" charset="0"/>
              </a:rPr>
              <a:t>FUGA DE PROTEINAS.</a:t>
            </a:r>
          </a:p>
          <a:p>
            <a:pPr eaLnBrk="1" hangingPunct="1">
              <a:buFont typeface="Wingdings" pitchFamily="2" charset="2"/>
              <a:buNone/>
              <a:defRPr/>
            </a:pPr>
            <a:endParaRPr lang="es-ES" sz="1800" dirty="0" smtClean="0">
              <a:solidFill>
                <a:srgbClr val="CCECFF"/>
              </a:solidFill>
              <a:cs typeface="Times New Roman" pitchFamily="18" charset="0"/>
            </a:endParaRPr>
          </a:p>
          <a:p>
            <a:pPr eaLnBrk="1" hangingPunct="1">
              <a:buFont typeface="Wingdings" pitchFamily="2" charset="2"/>
              <a:buNone/>
              <a:defRPr/>
            </a:pPr>
            <a:r>
              <a:rPr lang="es-ES" sz="1800" dirty="0" smtClean="0">
                <a:cs typeface="Times New Roman" pitchFamily="18" charset="0"/>
              </a:rPr>
              <a:t> </a:t>
            </a:r>
            <a:endParaRPr lang="es-ES" sz="2400" dirty="0" smtClean="0"/>
          </a:p>
        </p:txBody>
      </p:sp>
    </p:spTree>
    <p:extLst>
      <p:ext uri="{BB962C8B-B14F-4D97-AF65-F5344CB8AC3E}">
        <p14:creationId xmlns:p14="http://schemas.microsoft.com/office/powerpoint/2010/main" val="11457643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3 Marcador de fecha"/>
          <p:cNvSpPr>
            <a:spLocks noGrp="1"/>
          </p:cNvSpPr>
          <p:nvPr>
            <p:ph type="dt" sz="half" idx="10"/>
          </p:nvPr>
        </p:nvSpPr>
        <p:spPr/>
        <p:txBody>
          <a:bodyPr/>
          <a:lstStyle/>
          <a:p>
            <a:fld id="{677B2988-F676-4C38-94E1-75BBDAEC446E}" type="datetime9">
              <a:rPr lang="es-ES_tradnl"/>
              <a:pPr/>
              <a:t>04/02/2017 7:03:29</a:t>
            </a:fld>
            <a:endParaRPr lang="es-ES"/>
          </a:p>
        </p:txBody>
      </p:sp>
      <p:sp>
        <p:nvSpPr>
          <p:cNvPr id="51" name="5 Marcador de número de diapositiva"/>
          <p:cNvSpPr>
            <a:spLocks noGrp="1"/>
          </p:cNvSpPr>
          <p:nvPr>
            <p:ph type="sldNum" sz="quarter" idx="12"/>
          </p:nvPr>
        </p:nvSpPr>
        <p:spPr/>
        <p:txBody>
          <a:bodyPr/>
          <a:lstStyle/>
          <a:p>
            <a:fld id="{38229F31-6555-4AC3-AFCE-03132B2D8273}" type="slidenum">
              <a:rPr lang="es-ES"/>
              <a:pPr/>
              <a:t>26</a:t>
            </a:fld>
            <a:endParaRPr lang="es-ES"/>
          </a:p>
        </p:txBody>
      </p:sp>
      <p:sp>
        <p:nvSpPr>
          <p:cNvPr id="88066" name="Freeform 2"/>
          <p:cNvSpPr>
            <a:spLocks/>
          </p:cNvSpPr>
          <p:nvPr/>
        </p:nvSpPr>
        <p:spPr bwMode="auto">
          <a:xfrm>
            <a:off x="2497138" y="2492375"/>
            <a:ext cx="5334000" cy="2486025"/>
          </a:xfrm>
          <a:custGeom>
            <a:avLst/>
            <a:gdLst>
              <a:gd name="T0" fmla="*/ 0 w 3780"/>
              <a:gd name="T1" fmla="*/ 1566 h 1566"/>
              <a:gd name="T2" fmla="*/ 84 w 3780"/>
              <a:gd name="T3" fmla="*/ 1566 h 1566"/>
              <a:gd name="T4" fmla="*/ 84 w 3780"/>
              <a:gd name="T5" fmla="*/ 1530 h 1566"/>
              <a:gd name="T6" fmla="*/ 126 w 3780"/>
              <a:gd name="T7" fmla="*/ 1530 h 1566"/>
              <a:gd name="T8" fmla="*/ 129 w 3780"/>
              <a:gd name="T9" fmla="*/ 1488 h 1566"/>
              <a:gd name="T10" fmla="*/ 159 w 3780"/>
              <a:gd name="T11" fmla="*/ 1488 h 1566"/>
              <a:gd name="T12" fmla="*/ 162 w 3780"/>
              <a:gd name="T13" fmla="*/ 1452 h 1566"/>
              <a:gd name="T14" fmla="*/ 660 w 3780"/>
              <a:gd name="T15" fmla="*/ 1446 h 1566"/>
              <a:gd name="T16" fmla="*/ 660 w 3780"/>
              <a:gd name="T17" fmla="*/ 1406 h 1566"/>
              <a:gd name="T18" fmla="*/ 792 w 3780"/>
              <a:gd name="T19" fmla="*/ 1406 h 1566"/>
              <a:gd name="T20" fmla="*/ 792 w 3780"/>
              <a:gd name="T21" fmla="*/ 1344 h 1566"/>
              <a:gd name="T22" fmla="*/ 858 w 3780"/>
              <a:gd name="T23" fmla="*/ 1344 h 1566"/>
              <a:gd name="T24" fmla="*/ 858 w 3780"/>
              <a:gd name="T25" fmla="*/ 1284 h 1566"/>
              <a:gd name="T26" fmla="*/ 1116 w 3780"/>
              <a:gd name="T27" fmla="*/ 1284 h 1566"/>
              <a:gd name="T28" fmla="*/ 1116 w 3780"/>
              <a:gd name="T29" fmla="*/ 1206 h 1566"/>
              <a:gd name="T30" fmla="*/ 1434 w 3780"/>
              <a:gd name="T31" fmla="*/ 1206 h 1566"/>
              <a:gd name="T32" fmla="*/ 1434 w 3780"/>
              <a:gd name="T33" fmla="*/ 1116 h 1566"/>
              <a:gd name="T34" fmla="*/ 1596 w 3780"/>
              <a:gd name="T35" fmla="*/ 1116 h 1566"/>
              <a:gd name="T36" fmla="*/ 1596 w 3780"/>
              <a:gd name="T37" fmla="*/ 984 h 1566"/>
              <a:gd name="T38" fmla="*/ 1806 w 3780"/>
              <a:gd name="T39" fmla="*/ 984 h 1566"/>
              <a:gd name="T40" fmla="*/ 1806 w 3780"/>
              <a:gd name="T41" fmla="*/ 840 h 1566"/>
              <a:gd name="T42" fmla="*/ 2628 w 3780"/>
              <a:gd name="T43" fmla="*/ 840 h 1566"/>
              <a:gd name="T44" fmla="*/ 2628 w 3780"/>
              <a:gd name="T45" fmla="*/ 636 h 1566"/>
              <a:gd name="T46" fmla="*/ 2700 w 3780"/>
              <a:gd name="T47" fmla="*/ 636 h 1566"/>
              <a:gd name="T48" fmla="*/ 2700 w 3780"/>
              <a:gd name="T49" fmla="*/ 426 h 1566"/>
              <a:gd name="T50" fmla="*/ 3612 w 3780"/>
              <a:gd name="T51" fmla="*/ 426 h 1566"/>
              <a:gd name="T52" fmla="*/ 3612 w 3780"/>
              <a:gd name="T53" fmla="*/ 0 h 1566"/>
              <a:gd name="T54" fmla="*/ 3780 w 3780"/>
              <a:gd name="T55" fmla="*/ 0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80" h="1566">
                <a:moveTo>
                  <a:pt x="0" y="1566"/>
                </a:moveTo>
                <a:lnTo>
                  <a:pt x="84" y="1566"/>
                </a:lnTo>
                <a:lnTo>
                  <a:pt x="84" y="1530"/>
                </a:lnTo>
                <a:lnTo>
                  <a:pt x="126" y="1530"/>
                </a:lnTo>
                <a:lnTo>
                  <a:pt x="129" y="1488"/>
                </a:lnTo>
                <a:lnTo>
                  <a:pt x="159" y="1488"/>
                </a:lnTo>
                <a:lnTo>
                  <a:pt x="162" y="1452"/>
                </a:lnTo>
                <a:lnTo>
                  <a:pt x="660" y="1446"/>
                </a:lnTo>
                <a:lnTo>
                  <a:pt x="660" y="1406"/>
                </a:lnTo>
                <a:lnTo>
                  <a:pt x="792" y="1406"/>
                </a:lnTo>
                <a:lnTo>
                  <a:pt x="792" y="1344"/>
                </a:lnTo>
                <a:lnTo>
                  <a:pt x="858" y="1344"/>
                </a:lnTo>
                <a:lnTo>
                  <a:pt x="858" y="1284"/>
                </a:lnTo>
                <a:lnTo>
                  <a:pt x="1116" y="1284"/>
                </a:lnTo>
                <a:lnTo>
                  <a:pt x="1116" y="1206"/>
                </a:lnTo>
                <a:lnTo>
                  <a:pt x="1434" y="1206"/>
                </a:lnTo>
                <a:lnTo>
                  <a:pt x="1434" y="1116"/>
                </a:lnTo>
                <a:lnTo>
                  <a:pt x="1596" y="1116"/>
                </a:lnTo>
                <a:lnTo>
                  <a:pt x="1596" y="984"/>
                </a:lnTo>
                <a:lnTo>
                  <a:pt x="1806" y="984"/>
                </a:lnTo>
                <a:lnTo>
                  <a:pt x="1806" y="840"/>
                </a:lnTo>
                <a:lnTo>
                  <a:pt x="2628" y="840"/>
                </a:lnTo>
                <a:lnTo>
                  <a:pt x="2628" y="636"/>
                </a:lnTo>
                <a:lnTo>
                  <a:pt x="2700" y="636"/>
                </a:lnTo>
                <a:lnTo>
                  <a:pt x="2700" y="426"/>
                </a:lnTo>
                <a:lnTo>
                  <a:pt x="3612" y="426"/>
                </a:lnTo>
                <a:lnTo>
                  <a:pt x="3612" y="0"/>
                </a:lnTo>
                <a:lnTo>
                  <a:pt x="3780" y="0"/>
                </a:lnTo>
              </a:path>
            </a:pathLst>
          </a:custGeom>
          <a:noFill/>
          <a:ln w="38100" cap="flat" cmpd="sng">
            <a:solidFill>
              <a:schemeClr val="accent2"/>
            </a:solidFill>
            <a:prstDash val="solid"/>
            <a:round/>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SV">
              <a:solidFill>
                <a:srgbClr val="FFFF00"/>
              </a:solidFill>
            </a:endParaRPr>
          </a:p>
        </p:txBody>
      </p:sp>
      <p:sp>
        <p:nvSpPr>
          <p:cNvPr id="88067" name="Rectangle 3"/>
          <p:cNvSpPr>
            <a:spLocks noChangeArrowheads="1"/>
          </p:cNvSpPr>
          <p:nvPr/>
        </p:nvSpPr>
        <p:spPr bwMode="auto">
          <a:xfrm>
            <a:off x="2566988" y="5330825"/>
            <a:ext cx="4762" cy="158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SV"/>
          </a:p>
        </p:txBody>
      </p:sp>
      <p:sp>
        <p:nvSpPr>
          <p:cNvPr id="88068" name="Text Box 4"/>
          <p:cNvSpPr txBox="1">
            <a:spLocks noChangeArrowheads="1"/>
          </p:cNvSpPr>
          <p:nvPr/>
        </p:nvSpPr>
        <p:spPr bwMode="auto">
          <a:xfrm>
            <a:off x="407988" y="2705100"/>
            <a:ext cx="1301750" cy="1190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FF33CC"/>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t>Incidencia acumulativa  de IRCt</a:t>
            </a:r>
            <a:br>
              <a:rPr lang="fr-FR"/>
            </a:br>
            <a:r>
              <a:rPr lang="fr-FR"/>
              <a:t>(%)</a:t>
            </a:r>
          </a:p>
        </p:txBody>
      </p:sp>
      <p:grpSp>
        <p:nvGrpSpPr>
          <p:cNvPr id="88069" name="Group 5"/>
          <p:cNvGrpSpPr>
            <a:grpSpLocks/>
          </p:cNvGrpSpPr>
          <p:nvPr/>
        </p:nvGrpSpPr>
        <p:grpSpPr bwMode="auto">
          <a:xfrm>
            <a:off x="2093913" y="1789113"/>
            <a:ext cx="88900" cy="3251200"/>
            <a:chOff x="1484" y="1127"/>
            <a:chExt cx="63" cy="2048"/>
          </a:xfrm>
        </p:grpSpPr>
        <p:sp>
          <p:nvSpPr>
            <p:cNvPr id="88070" name="Line 6"/>
            <p:cNvSpPr>
              <a:spLocks noChangeShapeType="1"/>
            </p:cNvSpPr>
            <p:nvPr/>
          </p:nvSpPr>
          <p:spPr bwMode="auto">
            <a:xfrm>
              <a:off x="1545" y="1128"/>
              <a:ext cx="0" cy="2047"/>
            </a:xfrm>
            <a:prstGeom prst="line">
              <a:avLst/>
            </a:prstGeom>
            <a:noFill/>
            <a:ln w="1905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SV"/>
            </a:p>
          </p:txBody>
        </p:sp>
        <p:sp>
          <p:nvSpPr>
            <p:cNvPr id="88071" name="Line 7"/>
            <p:cNvSpPr>
              <a:spLocks noChangeShapeType="1"/>
            </p:cNvSpPr>
            <p:nvPr/>
          </p:nvSpPr>
          <p:spPr bwMode="auto">
            <a:xfrm>
              <a:off x="1484" y="3165"/>
              <a:ext cx="63" cy="0"/>
            </a:xfrm>
            <a:prstGeom prst="line">
              <a:avLst/>
            </a:prstGeom>
            <a:noFill/>
            <a:ln w="1905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SV"/>
            </a:p>
          </p:txBody>
        </p:sp>
        <p:sp>
          <p:nvSpPr>
            <p:cNvPr id="88072" name="Line 8"/>
            <p:cNvSpPr>
              <a:spLocks noChangeShapeType="1"/>
            </p:cNvSpPr>
            <p:nvPr/>
          </p:nvSpPr>
          <p:spPr bwMode="auto">
            <a:xfrm>
              <a:off x="1484" y="2825"/>
              <a:ext cx="63" cy="0"/>
            </a:xfrm>
            <a:prstGeom prst="line">
              <a:avLst/>
            </a:prstGeom>
            <a:noFill/>
            <a:ln w="1905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SV"/>
            </a:p>
          </p:txBody>
        </p:sp>
        <p:sp>
          <p:nvSpPr>
            <p:cNvPr id="88073" name="Line 9"/>
            <p:cNvSpPr>
              <a:spLocks noChangeShapeType="1"/>
            </p:cNvSpPr>
            <p:nvPr/>
          </p:nvSpPr>
          <p:spPr bwMode="auto">
            <a:xfrm>
              <a:off x="1484" y="2486"/>
              <a:ext cx="63" cy="0"/>
            </a:xfrm>
            <a:prstGeom prst="line">
              <a:avLst/>
            </a:prstGeom>
            <a:noFill/>
            <a:ln w="1905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SV"/>
            </a:p>
          </p:txBody>
        </p:sp>
        <p:sp>
          <p:nvSpPr>
            <p:cNvPr id="88074" name="Line 10"/>
            <p:cNvSpPr>
              <a:spLocks noChangeShapeType="1"/>
            </p:cNvSpPr>
            <p:nvPr/>
          </p:nvSpPr>
          <p:spPr bwMode="auto">
            <a:xfrm>
              <a:off x="1484" y="2146"/>
              <a:ext cx="63" cy="0"/>
            </a:xfrm>
            <a:prstGeom prst="line">
              <a:avLst/>
            </a:prstGeom>
            <a:noFill/>
            <a:ln w="1905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SV"/>
            </a:p>
          </p:txBody>
        </p:sp>
        <p:sp>
          <p:nvSpPr>
            <p:cNvPr id="88075" name="Line 11"/>
            <p:cNvSpPr>
              <a:spLocks noChangeShapeType="1"/>
            </p:cNvSpPr>
            <p:nvPr/>
          </p:nvSpPr>
          <p:spPr bwMode="auto">
            <a:xfrm>
              <a:off x="1484" y="1807"/>
              <a:ext cx="63" cy="0"/>
            </a:xfrm>
            <a:prstGeom prst="line">
              <a:avLst/>
            </a:prstGeom>
            <a:noFill/>
            <a:ln w="1905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SV"/>
            </a:p>
          </p:txBody>
        </p:sp>
        <p:sp>
          <p:nvSpPr>
            <p:cNvPr id="88076" name="Line 12"/>
            <p:cNvSpPr>
              <a:spLocks noChangeShapeType="1"/>
            </p:cNvSpPr>
            <p:nvPr/>
          </p:nvSpPr>
          <p:spPr bwMode="auto">
            <a:xfrm>
              <a:off x="1484" y="1467"/>
              <a:ext cx="63" cy="0"/>
            </a:xfrm>
            <a:prstGeom prst="line">
              <a:avLst/>
            </a:prstGeom>
            <a:noFill/>
            <a:ln w="1905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SV"/>
            </a:p>
          </p:txBody>
        </p:sp>
        <p:sp>
          <p:nvSpPr>
            <p:cNvPr id="88077" name="Line 13"/>
            <p:cNvSpPr>
              <a:spLocks noChangeShapeType="1"/>
            </p:cNvSpPr>
            <p:nvPr/>
          </p:nvSpPr>
          <p:spPr bwMode="auto">
            <a:xfrm>
              <a:off x="1484" y="1127"/>
              <a:ext cx="63" cy="0"/>
            </a:xfrm>
            <a:prstGeom prst="line">
              <a:avLst/>
            </a:prstGeom>
            <a:noFill/>
            <a:ln w="1905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SV"/>
            </a:p>
          </p:txBody>
        </p:sp>
      </p:grpSp>
      <p:grpSp>
        <p:nvGrpSpPr>
          <p:cNvPr id="88078" name="Group 14"/>
          <p:cNvGrpSpPr>
            <a:grpSpLocks/>
          </p:cNvGrpSpPr>
          <p:nvPr/>
        </p:nvGrpSpPr>
        <p:grpSpPr bwMode="auto">
          <a:xfrm>
            <a:off x="1657350" y="1601788"/>
            <a:ext cx="457200" cy="3602037"/>
            <a:chOff x="1175" y="1009"/>
            <a:chExt cx="323" cy="2269"/>
          </a:xfrm>
        </p:grpSpPr>
        <p:sp>
          <p:nvSpPr>
            <p:cNvPr id="88079" name="Text Box 15"/>
            <p:cNvSpPr txBox="1">
              <a:spLocks noChangeArrowheads="1"/>
            </p:cNvSpPr>
            <p:nvPr/>
          </p:nvSpPr>
          <p:spPr bwMode="auto">
            <a:xfrm>
              <a:off x="1175" y="3047"/>
              <a:ext cx="323"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FF33CC"/>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fr-FR"/>
                <a:t>0</a:t>
              </a:r>
            </a:p>
          </p:txBody>
        </p:sp>
        <p:sp>
          <p:nvSpPr>
            <p:cNvPr id="88080" name="Text Box 16"/>
            <p:cNvSpPr txBox="1">
              <a:spLocks noChangeArrowheads="1"/>
            </p:cNvSpPr>
            <p:nvPr/>
          </p:nvSpPr>
          <p:spPr bwMode="auto">
            <a:xfrm>
              <a:off x="1175" y="2707"/>
              <a:ext cx="323"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FF33CC"/>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fr-FR"/>
                <a:t>5</a:t>
              </a:r>
            </a:p>
          </p:txBody>
        </p:sp>
        <p:sp>
          <p:nvSpPr>
            <p:cNvPr id="88081" name="Text Box 17"/>
            <p:cNvSpPr txBox="1">
              <a:spLocks noChangeArrowheads="1"/>
            </p:cNvSpPr>
            <p:nvPr/>
          </p:nvSpPr>
          <p:spPr bwMode="auto">
            <a:xfrm>
              <a:off x="1175" y="2368"/>
              <a:ext cx="323"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FF33CC"/>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fr-FR"/>
                <a:t>10</a:t>
              </a:r>
            </a:p>
          </p:txBody>
        </p:sp>
        <p:sp>
          <p:nvSpPr>
            <p:cNvPr id="88082" name="Text Box 18"/>
            <p:cNvSpPr txBox="1">
              <a:spLocks noChangeArrowheads="1"/>
            </p:cNvSpPr>
            <p:nvPr/>
          </p:nvSpPr>
          <p:spPr bwMode="auto">
            <a:xfrm>
              <a:off x="1175" y="2028"/>
              <a:ext cx="323"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FF33CC"/>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fr-FR"/>
                <a:t>15</a:t>
              </a:r>
            </a:p>
          </p:txBody>
        </p:sp>
        <p:sp>
          <p:nvSpPr>
            <p:cNvPr id="88083" name="Text Box 19"/>
            <p:cNvSpPr txBox="1">
              <a:spLocks noChangeArrowheads="1"/>
            </p:cNvSpPr>
            <p:nvPr/>
          </p:nvSpPr>
          <p:spPr bwMode="auto">
            <a:xfrm>
              <a:off x="1175" y="1689"/>
              <a:ext cx="323"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FF33CC"/>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fr-FR"/>
                <a:t>20</a:t>
              </a:r>
            </a:p>
          </p:txBody>
        </p:sp>
        <p:sp>
          <p:nvSpPr>
            <p:cNvPr id="88084" name="Text Box 20"/>
            <p:cNvSpPr txBox="1">
              <a:spLocks noChangeArrowheads="1"/>
            </p:cNvSpPr>
            <p:nvPr/>
          </p:nvSpPr>
          <p:spPr bwMode="auto">
            <a:xfrm>
              <a:off x="1175" y="1349"/>
              <a:ext cx="323"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FF33CC"/>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fr-FR"/>
                <a:t>25</a:t>
              </a:r>
            </a:p>
          </p:txBody>
        </p:sp>
        <p:sp>
          <p:nvSpPr>
            <p:cNvPr id="88085" name="Text Box 21"/>
            <p:cNvSpPr txBox="1">
              <a:spLocks noChangeArrowheads="1"/>
            </p:cNvSpPr>
            <p:nvPr/>
          </p:nvSpPr>
          <p:spPr bwMode="auto">
            <a:xfrm>
              <a:off x="1175" y="1009"/>
              <a:ext cx="323"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FF33CC"/>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fr-FR"/>
                <a:t>30</a:t>
              </a:r>
            </a:p>
          </p:txBody>
        </p:sp>
      </p:grpSp>
      <p:grpSp>
        <p:nvGrpSpPr>
          <p:cNvPr id="88086" name="Group 22"/>
          <p:cNvGrpSpPr>
            <a:grpSpLocks/>
          </p:cNvGrpSpPr>
          <p:nvPr/>
        </p:nvGrpSpPr>
        <p:grpSpPr bwMode="auto">
          <a:xfrm>
            <a:off x="2516188" y="5299075"/>
            <a:ext cx="5910262" cy="112713"/>
            <a:chOff x="1823" y="3338"/>
            <a:chExt cx="4189" cy="71"/>
          </a:xfrm>
        </p:grpSpPr>
        <p:sp>
          <p:nvSpPr>
            <p:cNvPr id="88087" name="Line 23"/>
            <p:cNvSpPr>
              <a:spLocks noChangeShapeType="1"/>
            </p:cNvSpPr>
            <p:nvPr/>
          </p:nvSpPr>
          <p:spPr bwMode="auto">
            <a:xfrm>
              <a:off x="1823" y="3345"/>
              <a:ext cx="4189" cy="0"/>
            </a:xfrm>
            <a:prstGeom prst="line">
              <a:avLst/>
            </a:prstGeom>
            <a:noFill/>
            <a:ln w="1905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SV"/>
            </a:p>
          </p:txBody>
        </p:sp>
        <p:sp>
          <p:nvSpPr>
            <p:cNvPr id="88088" name="Line 24"/>
            <p:cNvSpPr>
              <a:spLocks noChangeShapeType="1"/>
            </p:cNvSpPr>
            <p:nvPr/>
          </p:nvSpPr>
          <p:spPr bwMode="auto">
            <a:xfrm>
              <a:off x="1823" y="3338"/>
              <a:ext cx="0" cy="71"/>
            </a:xfrm>
            <a:prstGeom prst="line">
              <a:avLst/>
            </a:prstGeom>
            <a:noFill/>
            <a:ln w="1905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SV"/>
            </a:p>
          </p:txBody>
        </p:sp>
        <p:sp>
          <p:nvSpPr>
            <p:cNvPr id="88089" name="Line 25"/>
            <p:cNvSpPr>
              <a:spLocks noChangeShapeType="1"/>
            </p:cNvSpPr>
            <p:nvPr/>
          </p:nvSpPr>
          <p:spPr bwMode="auto">
            <a:xfrm>
              <a:off x="2241" y="3338"/>
              <a:ext cx="0" cy="71"/>
            </a:xfrm>
            <a:prstGeom prst="line">
              <a:avLst/>
            </a:prstGeom>
            <a:noFill/>
            <a:ln w="1905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SV"/>
            </a:p>
          </p:txBody>
        </p:sp>
        <p:sp>
          <p:nvSpPr>
            <p:cNvPr id="88090" name="Line 26"/>
            <p:cNvSpPr>
              <a:spLocks noChangeShapeType="1"/>
            </p:cNvSpPr>
            <p:nvPr/>
          </p:nvSpPr>
          <p:spPr bwMode="auto">
            <a:xfrm>
              <a:off x="2659" y="3338"/>
              <a:ext cx="0" cy="71"/>
            </a:xfrm>
            <a:prstGeom prst="line">
              <a:avLst/>
            </a:prstGeom>
            <a:noFill/>
            <a:ln w="1905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SV"/>
            </a:p>
          </p:txBody>
        </p:sp>
        <p:sp>
          <p:nvSpPr>
            <p:cNvPr id="88091" name="Line 27"/>
            <p:cNvSpPr>
              <a:spLocks noChangeShapeType="1"/>
            </p:cNvSpPr>
            <p:nvPr/>
          </p:nvSpPr>
          <p:spPr bwMode="auto">
            <a:xfrm>
              <a:off x="3078" y="3338"/>
              <a:ext cx="0" cy="71"/>
            </a:xfrm>
            <a:prstGeom prst="line">
              <a:avLst/>
            </a:prstGeom>
            <a:noFill/>
            <a:ln w="1905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SV"/>
            </a:p>
          </p:txBody>
        </p:sp>
        <p:sp>
          <p:nvSpPr>
            <p:cNvPr id="88092" name="Line 28"/>
            <p:cNvSpPr>
              <a:spLocks noChangeShapeType="1"/>
            </p:cNvSpPr>
            <p:nvPr/>
          </p:nvSpPr>
          <p:spPr bwMode="auto">
            <a:xfrm>
              <a:off x="3496" y="3338"/>
              <a:ext cx="0" cy="71"/>
            </a:xfrm>
            <a:prstGeom prst="line">
              <a:avLst/>
            </a:prstGeom>
            <a:noFill/>
            <a:ln w="1905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SV"/>
            </a:p>
          </p:txBody>
        </p:sp>
        <p:sp>
          <p:nvSpPr>
            <p:cNvPr id="88093" name="Line 29"/>
            <p:cNvSpPr>
              <a:spLocks noChangeShapeType="1"/>
            </p:cNvSpPr>
            <p:nvPr/>
          </p:nvSpPr>
          <p:spPr bwMode="auto">
            <a:xfrm>
              <a:off x="3914" y="3338"/>
              <a:ext cx="0" cy="71"/>
            </a:xfrm>
            <a:prstGeom prst="line">
              <a:avLst/>
            </a:prstGeom>
            <a:noFill/>
            <a:ln w="1905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SV"/>
            </a:p>
          </p:txBody>
        </p:sp>
        <p:sp>
          <p:nvSpPr>
            <p:cNvPr id="88094" name="Line 30"/>
            <p:cNvSpPr>
              <a:spLocks noChangeShapeType="1"/>
            </p:cNvSpPr>
            <p:nvPr/>
          </p:nvSpPr>
          <p:spPr bwMode="auto">
            <a:xfrm>
              <a:off x="4332" y="3338"/>
              <a:ext cx="0" cy="71"/>
            </a:xfrm>
            <a:prstGeom prst="line">
              <a:avLst/>
            </a:prstGeom>
            <a:noFill/>
            <a:ln w="1905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SV"/>
            </a:p>
          </p:txBody>
        </p:sp>
        <p:sp>
          <p:nvSpPr>
            <p:cNvPr id="88095" name="Line 31"/>
            <p:cNvSpPr>
              <a:spLocks noChangeShapeType="1"/>
            </p:cNvSpPr>
            <p:nvPr/>
          </p:nvSpPr>
          <p:spPr bwMode="auto">
            <a:xfrm>
              <a:off x="4751" y="3338"/>
              <a:ext cx="0" cy="71"/>
            </a:xfrm>
            <a:prstGeom prst="line">
              <a:avLst/>
            </a:prstGeom>
            <a:noFill/>
            <a:ln w="1905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SV"/>
            </a:p>
          </p:txBody>
        </p:sp>
        <p:sp>
          <p:nvSpPr>
            <p:cNvPr id="88096" name="Line 32"/>
            <p:cNvSpPr>
              <a:spLocks noChangeShapeType="1"/>
            </p:cNvSpPr>
            <p:nvPr/>
          </p:nvSpPr>
          <p:spPr bwMode="auto">
            <a:xfrm>
              <a:off x="5170" y="3338"/>
              <a:ext cx="0" cy="71"/>
            </a:xfrm>
            <a:prstGeom prst="line">
              <a:avLst/>
            </a:prstGeom>
            <a:noFill/>
            <a:ln w="1905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SV"/>
            </a:p>
          </p:txBody>
        </p:sp>
        <p:sp>
          <p:nvSpPr>
            <p:cNvPr id="88097" name="Line 33"/>
            <p:cNvSpPr>
              <a:spLocks noChangeShapeType="1"/>
            </p:cNvSpPr>
            <p:nvPr/>
          </p:nvSpPr>
          <p:spPr bwMode="auto">
            <a:xfrm>
              <a:off x="5588" y="3338"/>
              <a:ext cx="0" cy="71"/>
            </a:xfrm>
            <a:prstGeom prst="line">
              <a:avLst/>
            </a:prstGeom>
            <a:noFill/>
            <a:ln w="1905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SV"/>
            </a:p>
          </p:txBody>
        </p:sp>
        <p:sp>
          <p:nvSpPr>
            <p:cNvPr id="88098" name="Line 34"/>
            <p:cNvSpPr>
              <a:spLocks noChangeShapeType="1"/>
            </p:cNvSpPr>
            <p:nvPr/>
          </p:nvSpPr>
          <p:spPr bwMode="auto">
            <a:xfrm>
              <a:off x="6006" y="3338"/>
              <a:ext cx="0" cy="71"/>
            </a:xfrm>
            <a:prstGeom prst="line">
              <a:avLst/>
            </a:prstGeom>
            <a:noFill/>
            <a:ln w="1905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SV"/>
            </a:p>
          </p:txBody>
        </p:sp>
      </p:grpSp>
      <p:grpSp>
        <p:nvGrpSpPr>
          <p:cNvPr id="88099" name="Group 35"/>
          <p:cNvGrpSpPr>
            <a:grpSpLocks/>
          </p:cNvGrpSpPr>
          <p:nvPr/>
        </p:nvGrpSpPr>
        <p:grpSpPr bwMode="auto">
          <a:xfrm>
            <a:off x="2381250" y="5403850"/>
            <a:ext cx="6235700" cy="336550"/>
            <a:chOff x="1727" y="3404"/>
            <a:chExt cx="4419" cy="212"/>
          </a:xfrm>
        </p:grpSpPr>
        <p:sp>
          <p:nvSpPr>
            <p:cNvPr id="88100" name="Text Box 36"/>
            <p:cNvSpPr txBox="1">
              <a:spLocks noChangeArrowheads="1"/>
            </p:cNvSpPr>
            <p:nvPr/>
          </p:nvSpPr>
          <p:spPr bwMode="auto">
            <a:xfrm>
              <a:off x="1727" y="3404"/>
              <a:ext cx="19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FF33CC"/>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lnSpc>
                  <a:spcPct val="89000"/>
                </a:lnSpc>
              </a:pPr>
              <a:r>
                <a:rPr lang="en-US"/>
                <a:t>0</a:t>
              </a:r>
            </a:p>
          </p:txBody>
        </p:sp>
        <p:sp>
          <p:nvSpPr>
            <p:cNvPr id="88101" name="Text Box 37"/>
            <p:cNvSpPr txBox="1">
              <a:spLocks noChangeArrowheads="1"/>
            </p:cNvSpPr>
            <p:nvPr/>
          </p:nvSpPr>
          <p:spPr bwMode="auto">
            <a:xfrm>
              <a:off x="2145" y="3404"/>
              <a:ext cx="19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FF33CC"/>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lnSpc>
                  <a:spcPct val="89000"/>
                </a:lnSpc>
              </a:pPr>
              <a:r>
                <a:rPr lang="en-US"/>
                <a:t>2</a:t>
              </a:r>
            </a:p>
          </p:txBody>
        </p:sp>
        <p:sp>
          <p:nvSpPr>
            <p:cNvPr id="88102" name="Text Box 38"/>
            <p:cNvSpPr txBox="1">
              <a:spLocks noChangeArrowheads="1"/>
            </p:cNvSpPr>
            <p:nvPr/>
          </p:nvSpPr>
          <p:spPr bwMode="auto">
            <a:xfrm>
              <a:off x="2563" y="3404"/>
              <a:ext cx="19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FF33CC"/>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lnSpc>
                  <a:spcPct val="89000"/>
                </a:lnSpc>
              </a:pPr>
              <a:r>
                <a:rPr lang="en-US"/>
                <a:t>4</a:t>
              </a:r>
            </a:p>
          </p:txBody>
        </p:sp>
        <p:sp>
          <p:nvSpPr>
            <p:cNvPr id="88103" name="Text Box 39"/>
            <p:cNvSpPr txBox="1">
              <a:spLocks noChangeArrowheads="1"/>
            </p:cNvSpPr>
            <p:nvPr/>
          </p:nvSpPr>
          <p:spPr bwMode="auto">
            <a:xfrm>
              <a:off x="2982" y="3404"/>
              <a:ext cx="19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FF33CC"/>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lnSpc>
                  <a:spcPct val="89000"/>
                </a:lnSpc>
              </a:pPr>
              <a:r>
                <a:rPr lang="en-US"/>
                <a:t>6</a:t>
              </a:r>
            </a:p>
          </p:txBody>
        </p:sp>
        <p:sp>
          <p:nvSpPr>
            <p:cNvPr id="88104" name="Text Box 40"/>
            <p:cNvSpPr txBox="1">
              <a:spLocks noChangeArrowheads="1"/>
            </p:cNvSpPr>
            <p:nvPr/>
          </p:nvSpPr>
          <p:spPr bwMode="auto">
            <a:xfrm>
              <a:off x="3400" y="3404"/>
              <a:ext cx="19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FF33CC"/>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lnSpc>
                  <a:spcPct val="89000"/>
                </a:lnSpc>
              </a:pPr>
              <a:r>
                <a:rPr lang="en-US"/>
                <a:t>8</a:t>
              </a:r>
            </a:p>
          </p:txBody>
        </p:sp>
        <p:sp>
          <p:nvSpPr>
            <p:cNvPr id="88105" name="Text Box 41"/>
            <p:cNvSpPr txBox="1">
              <a:spLocks noChangeArrowheads="1"/>
            </p:cNvSpPr>
            <p:nvPr/>
          </p:nvSpPr>
          <p:spPr bwMode="auto">
            <a:xfrm>
              <a:off x="3778" y="3404"/>
              <a:ext cx="27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FF33CC"/>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lnSpc>
                  <a:spcPct val="89000"/>
                </a:lnSpc>
              </a:pPr>
              <a:r>
                <a:rPr lang="en-US"/>
                <a:t>10</a:t>
              </a:r>
            </a:p>
          </p:txBody>
        </p:sp>
        <p:sp>
          <p:nvSpPr>
            <p:cNvPr id="88106" name="Text Box 42"/>
            <p:cNvSpPr txBox="1">
              <a:spLocks noChangeArrowheads="1"/>
            </p:cNvSpPr>
            <p:nvPr/>
          </p:nvSpPr>
          <p:spPr bwMode="auto">
            <a:xfrm>
              <a:off x="4196" y="3404"/>
              <a:ext cx="27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FF33CC"/>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lnSpc>
                  <a:spcPct val="89000"/>
                </a:lnSpc>
              </a:pPr>
              <a:r>
                <a:rPr lang="en-US"/>
                <a:t>12</a:t>
              </a:r>
            </a:p>
          </p:txBody>
        </p:sp>
        <p:sp>
          <p:nvSpPr>
            <p:cNvPr id="88107" name="Text Box 43"/>
            <p:cNvSpPr txBox="1">
              <a:spLocks noChangeArrowheads="1"/>
            </p:cNvSpPr>
            <p:nvPr/>
          </p:nvSpPr>
          <p:spPr bwMode="auto">
            <a:xfrm>
              <a:off x="4615" y="3404"/>
              <a:ext cx="27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FF33CC"/>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lnSpc>
                  <a:spcPct val="89000"/>
                </a:lnSpc>
              </a:pPr>
              <a:r>
                <a:rPr lang="en-US"/>
                <a:t>14</a:t>
              </a:r>
            </a:p>
          </p:txBody>
        </p:sp>
        <p:sp>
          <p:nvSpPr>
            <p:cNvPr id="88108" name="Text Box 44"/>
            <p:cNvSpPr txBox="1">
              <a:spLocks noChangeArrowheads="1"/>
            </p:cNvSpPr>
            <p:nvPr/>
          </p:nvSpPr>
          <p:spPr bwMode="auto">
            <a:xfrm>
              <a:off x="5034" y="3404"/>
              <a:ext cx="27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FF33CC"/>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lnSpc>
                  <a:spcPct val="89000"/>
                </a:lnSpc>
              </a:pPr>
              <a:r>
                <a:rPr lang="en-US"/>
                <a:t>16</a:t>
              </a:r>
            </a:p>
          </p:txBody>
        </p:sp>
        <p:sp>
          <p:nvSpPr>
            <p:cNvPr id="88109" name="Text Box 45"/>
            <p:cNvSpPr txBox="1">
              <a:spLocks noChangeArrowheads="1"/>
            </p:cNvSpPr>
            <p:nvPr/>
          </p:nvSpPr>
          <p:spPr bwMode="auto">
            <a:xfrm>
              <a:off x="5452" y="3404"/>
              <a:ext cx="27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FF33CC"/>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lnSpc>
                  <a:spcPct val="89000"/>
                </a:lnSpc>
              </a:pPr>
              <a:r>
                <a:rPr lang="en-US"/>
                <a:t>18</a:t>
              </a:r>
            </a:p>
          </p:txBody>
        </p:sp>
        <p:sp>
          <p:nvSpPr>
            <p:cNvPr id="88110" name="Text Box 46"/>
            <p:cNvSpPr txBox="1">
              <a:spLocks noChangeArrowheads="1"/>
            </p:cNvSpPr>
            <p:nvPr/>
          </p:nvSpPr>
          <p:spPr bwMode="auto">
            <a:xfrm>
              <a:off x="5870" y="3404"/>
              <a:ext cx="27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FF33CC"/>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lnSpc>
                  <a:spcPct val="89000"/>
                </a:lnSpc>
              </a:pPr>
              <a:r>
                <a:rPr lang="en-US"/>
                <a:t>20</a:t>
              </a:r>
            </a:p>
          </p:txBody>
        </p:sp>
      </p:grpSp>
      <p:sp>
        <p:nvSpPr>
          <p:cNvPr id="88111" name="Text Box 47"/>
          <p:cNvSpPr txBox="1">
            <a:spLocks noChangeArrowheads="1"/>
          </p:cNvSpPr>
          <p:nvPr/>
        </p:nvSpPr>
        <p:spPr bwMode="auto">
          <a:xfrm>
            <a:off x="2435225" y="5775325"/>
            <a:ext cx="604361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FF33CC"/>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SV" noProof="1"/>
              <a:t>Años desde el diagnóstico de proteinuria persistente</a:t>
            </a:r>
          </a:p>
        </p:txBody>
      </p:sp>
      <p:sp>
        <p:nvSpPr>
          <p:cNvPr id="88112" name="Rectangle 48"/>
          <p:cNvSpPr>
            <a:spLocks noGrp="1" noChangeArrowheads="1"/>
          </p:cNvSpPr>
          <p:nvPr>
            <p:ph type="title"/>
          </p:nvPr>
        </p:nvSpPr>
        <p:spPr>
          <a:noFill/>
          <a:ln/>
        </p:spPr>
        <p:txBody>
          <a:bodyPr lIns="92075" tIns="46038" rIns="92075" bIns="46038" anchor="b" anchorCtr="0"/>
          <a:lstStyle/>
          <a:p>
            <a:r>
              <a:rPr lang="en-US" sz="2800"/>
              <a:t>Desarrollo de IRCt en Diabetes Tipo 2 </a:t>
            </a:r>
            <a:br>
              <a:rPr lang="en-US" sz="2800"/>
            </a:br>
            <a:r>
              <a:rPr lang="en-US" sz="2800"/>
              <a:t>Después de</a:t>
            </a:r>
            <a:r>
              <a:rPr lang="es-GT" sz="2800"/>
              <a:t>l</a:t>
            </a:r>
            <a:r>
              <a:rPr lang="en-US" sz="2800"/>
              <a:t> Diagnóstico de Proteinuria</a:t>
            </a:r>
          </a:p>
        </p:txBody>
      </p:sp>
      <p:sp>
        <p:nvSpPr>
          <p:cNvPr id="88113" name="Rectangle 49"/>
          <p:cNvSpPr>
            <a:spLocks noChangeArrowheads="1"/>
          </p:cNvSpPr>
          <p:nvPr/>
        </p:nvSpPr>
        <p:spPr bwMode="auto">
          <a:xfrm>
            <a:off x="541338" y="6361113"/>
            <a:ext cx="40195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20000"/>
              </a:spcBef>
            </a:pPr>
            <a:r>
              <a:rPr lang="en-US" sz="1400" dirty="0" smtClean="0"/>
              <a:t>Humphrey et al.  </a:t>
            </a:r>
            <a:r>
              <a:rPr lang="en-US" sz="1400" i="1" dirty="0" smtClean="0"/>
              <a:t>Ann </a:t>
            </a:r>
            <a:r>
              <a:rPr lang="en-US" sz="1400" i="1" dirty="0" err="1"/>
              <a:t>Int</a:t>
            </a:r>
            <a:r>
              <a:rPr lang="en-US" sz="1400" i="1" dirty="0"/>
              <a:t> Med</a:t>
            </a:r>
            <a:r>
              <a:rPr lang="en-US" sz="1400" dirty="0"/>
              <a:t> 1989;111:788-796.</a:t>
            </a:r>
          </a:p>
        </p:txBody>
      </p:sp>
    </p:spTree>
    <p:extLst>
      <p:ext uri="{BB962C8B-B14F-4D97-AF65-F5344CB8AC3E}">
        <p14:creationId xmlns:p14="http://schemas.microsoft.com/office/powerpoint/2010/main" val="161077313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rrowheads="1"/>
          </p:cNvSpPr>
          <p:nvPr>
            <p:ph type="title"/>
          </p:nvPr>
        </p:nvSpPr>
        <p:spPr/>
        <p:txBody>
          <a:bodyPr/>
          <a:lstStyle/>
          <a:p>
            <a:r>
              <a:rPr lang="es-ES" sz="4000" dirty="0" smtClean="0"/>
              <a:t> </a:t>
            </a:r>
            <a:r>
              <a:rPr lang="es-SV" sz="2800" dirty="0"/>
              <a:t>ESTRATEGIAS DE NEFROPROTECCIÓN </a:t>
            </a:r>
            <a:endParaRPr lang="es-ES" sz="2800" dirty="0"/>
          </a:p>
        </p:txBody>
      </p:sp>
      <p:sp>
        <p:nvSpPr>
          <p:cNvPr id="138243" name="Rectangle 3"/>
          <p:cNvSpPr>
            <a:spLocks noGrp="1" noChangeArrowheads="1"/>
          </p:cNvSpPr>
          <p:nvPr>
            <p:ph type="body" idx="1"/>
          </p:nvPr>
        </p:nvSpPr>
        <p:spPr/>
        <p:txBody>
          <a:bodyPr/>
          <a:lstStyle/>
          <a:p>
            <a:endParaRPr lang="es-ES"/>
          </a:p>
        </p:txBody>
      </p:sp>
      <p:pic>
        <p:nvPicPr>
          <p:cNvPr id="138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76830"/>
            <a:ext cx="8136706" cy="4415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5406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2879725" y="5165725"/>
            <a:ext cx="76200" cy="104775"/>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371" name="Rectangle 3"/>
          <p:cNvSpPr>
            <a:spLocks noChangeArrowheads="1"/>
          </p:cNvSpPr>
          <p:nvPr/>
        </p:nvSpPr>
        <p:spPr bwMode="auto">
          <a:xfrm>
            <a:off x="2392363" y="6296025"/>
            <a:ext cx="6324600" cy="26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9050" tIns="26988" rIns="19050" bIns="26988"/>
          <a:lstStyle/>
          <a:p>
            <a:pPr algn="r" eaLnBrk="0" hangingPunct="0">
              <a:tabLst>
                <a:tab pos="457200" algn="l"/>
                <a:tab pos="914400" algn="l"/>
                <a:tab pos="1371600" algn="l"/>
              </a:tabLst>
            </a:pPr>
            <a:r>
              <a:rPr lang="es-SV" sz="1400" noProof="1">
                <a:solidFill>
                  <a:srgbClr val="FFFFFF"/>
                </a:solidFill>
                <a:latin typeface="Arial" charset="0"/>
              </a:rPr>
              <a:t>Lewis EJ et al.  </a:t>
            </a:r>
            <a:r>
              <a:rPr lang="es-SV" sz="1400" i="1" noProof="1">
                <a:solidFill>
                  <a:srgbClr val="FFFFFF"/>
                </a:solidFill>
                <a:latin typeface="Arial" charset="0"/>
              </a:rPr>
              <a:t>N Engl J Med</a:t>
            </a:r>
            <a:r>
              <a:rPr lang="es-SV" sz="1400" noProof="1">
                <a:solidFill>
                  <a:srgbClr val="FFFFFF"/>
                </a:solidFill>
                <a:latin typeface="Arial" charset="0"/>
              </a:rPr>
              <a:t> 1993;329:1456-1462.</a:t>
            </a:r>
          </a:p>
        </p:txBody>
      </p:sp>
      <p:sp>
        <p:nvSpPr>
          <p:cNvPr id="58372" name="Rectangle 4"/>
          <p:cNvSpPr>
            <a:spLocks noChangeArrowheads="1"/>
          </p:cNvSpPr>
          <p:nvPr/>
        </p:nvSpPr>
        <p:spPr bwMode="auto">
          <a:xfrm>
            <a:off x="908050" y="2682875"/>
            <a:ext cx="1428750" cy="127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9050" tIns="26988" rIns="19050" bIns="26988"/>
          <a:lstStyle/>
          <a:p>
            <a:pPr algn="ctr" eaLnBrk="0" hangingPunct="0">
              <a:lnSpc>
                <a:spcPts val="2000"/>
              </a:lnSpc>
              <a:tabLst>
                <a:tab pos="457200" algn="l"/>
                <a:tab pos="914400" algn="l"/>
                <a:tab pos="1371600" algn="l"/>
              </a:tabLst>
            </a:pPr>
            <a:r>
              <a:rPr lang="es-SV" sz="1600" noProof="1">
                <a:solidFill>
                  <a:srgbClr val="FFFFFF"/>
                </a:solidFill>
                <a:latin typeface="Arial" charset="0"/>
              </a:rPr>
              <a:t>Progresión </a:t>
            </a:r>
            <a:br>
              <a:rPr lang="es-SV" sz="1600" noProof="1">
                <a:solidFill>
                  <a:srgbClr val="FFFFFF"/>
                </a:solidFill>
                <a:latin typeface="Arial" charset="0"/>
              </a:rPr>
            </a:br>
            <a:r>
              <a:rPr lang="es-SV" sz="1600" noProof="1">
                <a:solidFill>
                  <a:srgbClr val="FFFFFF"/>
                </a:solidFill>
                <a:latin typeface="Arial" charset="0"/>
              </a:rPr>
              <a:t>a muerte, </a:t>
            </a:r>
            <a:br>
              <a:rPr lang="es-SV" sz="1600" noProof="1">
                <a:solidFill>
                  <a:srgbClr val="FFFFFF"/>
                </a:solidFill>
                <a:latin typeface="Arial" charset="0"/>
              </a:rPr>
            </a:br>
            <a:r>
              <a:rPr lang="es-SV" sz="1600" noProof="1">
                <a:solidFill>
                  <a:srgbClr val="FFFFFF"/>
                </a:solidFill>
                <a:latin typeface="Arial" charset="0"/>
              </a:rPr>
              <a:t>diálisis o </a:t>
            </a:r>
            <a:br>
              <a:rPr lang="es-SV" sz="1600" noProof="1">
                <a:solidFill>
                  <a:srgbClr val="FFFFFF"/>
                </a:solidFill>
                <a:latin typeface="Arial" charset="0"/>
              </a:rPr>
            </a:br>
            <a:r>
              <a:rPr lang="es-SV" sz="1600" noProof="1">
                <a:solidFill>
                  <a:srgbClr val="FFFFFF"/>
                </a:solidFill>
                <a:latin typeface="Arial" charset="0"/>
              </a:rPr>
              <a:t>transplante</a:t>
            </a:r>
          </a:p>
          <a:p>
            <a:pPr algn="ctr" eaLnBrk="0" hangingPunct="0">
              <a:lnSpc>
                <a:spcPts val="2000"/>
              </a:lnSpc>
              <a:tabLst>
                <a:tab pos="457200" algn="l"/>
                <a:tab pos="914400" algn="l"/>
                <a:tab pos="1371600" algn="l"/>
              </a:tabLst>
            </a:pPr>
            <a:r>
              <a:rPr lang="es-SV" sz="1600" noProof="1">
                <a:solidFill>
                  <a:srgbClr val="FFFFFF"/>
                </a:solidFill>
                <a:latin typeface="Arial" charset="0"/>
              </a:rPr>
              <a:t>(%)</a:t>
            </a:r>
          </a:p>
        </p:txBody>
      </p:sp>
      <p:sp>
        <p:nvSpPr>
          <p:cNvPr id="58373" name="Rectangle 5"/>
          <p:cNvSpPr>
            <a:spLocks noChangeArrowheads="1"/>
          </p:cNvSpPr>
          <p:nvPr/>
        </p:nvSpPr>
        <p:spPr bwMode="auto">
          <a:xfrm>
            <a:off x="3587750" y="1803400"/>
            <a:ext cx="989013"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9050" tIns="26988" rIns="19050" bIns="26988"/>
          <a:lstStyle/>
          <a:p>
            <a:pPr eaLnBrk="0" hangingPunct="0">
              <a:lnSpc>
                <a:spcPts val="1900"/>
              </a:lnSpc>
              <a:tabLst>
                <a:tab pos="457200" algn="l"/>
                <a:tab pos="914400" algn="l"/>
                <a:tab pos="1371600" algn="l"/>
              </a:tabLst>
            </a:pPr>
            <a:r>
              <a:rPr lang="es-SV" sz="1600" noProof="1">
                <a:solidFill>
                  <a:srgbClr val="FFFFFF"/>
                </a:solidFill>
                <a:latin typeface="Arial" charset="0"/>
              </a:rPr>
              <a:t>Captopril</a:t>
            </a:r>
          </a:p>
        </p:txBody>
      </p:sp>
      <p:sp>
        <p:nvSpPr>
          <p:cNvPr id="58374" name="Rectangle 6"/>
          <p:cNvSpPr>
            <a:spLocks noChangeArrowheads="1"/>
          </p:cNvSpPr>
          <p:nvPr/>
        </p:nvSpPr>
        <p:spPr bwMode="auto">
          <a:xfrm>
            <a:off x="3587750" y="2198688"/>
            <a:ext cx="914400"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9050" tIns="26988" rIns="19050" bIns="26988"/>
          <a:lstStyle/>
          <a:p>
            <a:pPr eaLnBrk="0" hangingPunct="0">
              <a:lnSpc>
                <a:spcPts val="1900"/>
              </a:lnSpc>
              <a:tabLst>
                <a:tab pos="457200" algn="l"/>
                <a:tab pos="914400" algn="l"/>
                <a:tab pos="1371600" algn="l"/>
              </a:tabLst>
            </a:pPr>
            <a:r>
              <a:rPr lang="es-SV" sz="1600" noProof="1">
                <a:solidFill>
                  <a:srgbClr val="FFFFFF"/>
                </a:solidFill>
                <a:latin typeface="Arial" charset="0"/>
              </a:rPr>
              <a:t>Placebo</a:t>
            </a:r>
          </a:p>
        </p:txBody>
      </p:sp>
      <p:sp>
        <p:nvSpPr>
          <p:cNvPr id="58375" name="Rectangle 7"/>
          <p:cNvSpPr>
            <a:spLocks noChangeArrowheads="1"/>
          </p:cNvSpPr>
          <p:nvPr/>
        </p:nvSpPr>
        <p:spPr bwMode="auto">
          <a:xfrm>
            <a:off x="4294188" y="5734050"/>
            <a:ext cx="1966912" cy="40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9050" tIns="26988" rIns="19050" bIns="26988"/>
          <a:lstStyle/>
          <a:p>
            <a:pPr algn="ctr" eaLnBrk="0" hangingPunct="0">
              <a:lnSpc>
                <a:spcPts val="1900"/>
              </a:lnSpc>
              <a:tabLst>
                <a:tab pos="457200" algn="l"/>
                <a:tab pos="914400" algn="l"/>
                <a:tab pos="1371600" algn="l"/>
              </a:tabLst>
            </a:pPr>
            <a:r>
              <a:rPr lang="es-SV" sz="1600" noProof="1">
                <a:solidFill>
                  <a:srgbClr val="FFFFFF"/>
                </a:solidFill>
                <a:latin typeface="Arial" charset="0"/>
              </a:rPr>
              <a:t>Seguimiento (a)</a:t>
            </a:r>
          </a:p>
        </p:txBody>
      </p:sp>
      <p:sp>
        <p:nvSpPr>
          <p:cNvPr id="58376" name="Line 8"/>
          <p:cNvSpPr>
            <a:spLocks noChangeShapeType="1"/>
          </p:cNvSpPr>
          <p:nvPr/>
        </p:nvSpPr>
        <p:spPr bwMode="auto">
          <a:xfrm>
            <a:off x="3178175" y="2338388"/>
            <a:ext cx="246063" cy="0"/>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grpSp>
        <p:nvGrpSpPr>
          <p:cNvPr id="58377" name="Group 9"/>
          <p:cNvGrpSpPr>
            <a:grpSpLocks/>
          </p:cNvGrpSpPr>
          <p:nvPr/>
        </p:nvGrpSpPr>
        <p:grpSpPr bwMode="auto">
          <a:xfrm>
            <a:off x="2816225" y="5481638"/>
            <a:ext cx="4987925" cy="512762"/>
            <a:chOff x="2006" y="3310"/>
            <a:chExt cx="3534" cy="258"/>
          </a:xfrm>
        </p:grpSpPr>
        <p:sp>
          <p:nvSpPr>
            <p:cNvPr id="58501" name="Rectangle 10"/>
            <p:cNvSpPr>
              <a:spLocks noChangeArrowheads="1"/>
            </p:cNvSpPr>
            <p:nvPr/>
          </p:nvSpPr>
          <p:spPr bwMode="auto">
            <a:xfrm>
              <a:off x="2006" y="3310"/>
              <a:ext cx="178" cy="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9050" tIns="26988" rIns="19050" bIns="26988"/>
            <a:lstStyle/>
            <a:p>
              <a:pPr eaLnBrk="0" hangingPunct="0">
                <a:lnSpc>
                  <a:spcPts val="1900"/>
                </a:lnSpc>
                <a:tabLst>
                  <a:tab pos="457200" algn="l"/>
                  <a:tab pos="914400" algn="l"/>
                  <a:tab pos="1371600" algn="l"/>
                </a:tabLst>
              </a:pPr>
              <a:r>
                <a:rPr lang="es-SV" sz="1600" noProof="1">
                  <a:solidFill>
                    <a:srgbClr val="FFFFFF"/>
                  </a:solidFill>
                  <a:latin typeface="Arial" charset="0"/>
                </a:rPr>
                <a:t>0</a:t>
              </a:r>
            </a:p>
          </p:txBody>
        </p:sp>
        <p:sp>
          <p:nvSpPr>
            <p:cNvPr id="58502" name="Rectangle 11"/>
            <p:cNvSpPr>
              <a:spLocks noChangeArrowheads="1"/>
            </p:cNvSpPr>
            <p:nvPr/>
          </p:nvSpPr>
          <p:spPr bwMode="auto">
            <a:xfrm>
              <a:off x="2850" y="3310"/>
              <a:ext cx="177" cy="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9050" tIns="26988" rIns="19050" bIns="26988"/>
            <a:lstStyle/>
            <a:p>
              <a:pPr eaLnBrk="0" hangingPunct="0">
                <a:lnSpc>
                  <a:spcPts val="1900"/>
                </a:lnSpc>
                <a:tabLst>
                  <a:tab pos="457200" algn="l"/>
                  <a:tab pos="914400" algn="l"/>
                  <a:tab pos="1371600" algn="l"/>
                </a:tabLst>
              </a:pPr>
              <a:r>
                <a:rPr lang="es-SV" sz="1600" noProof="1">
                  <a:solidFill>
                    <a:srgbClr val="FFFFFF"/>
                  </a:solidFill>
                  <a:latin typeface="Arial" charset="0"/>
                </a:rPr>
                <a:t>1</a:t>
              </a:r>
            </a:p>
          </p:txBody>
        </p:sp>
        <p:sp>
          <p:nvSpPr>
            <p:cNvPr id="58503" name="Rectangle 12"/>
            <p:cNvSpPr>
              <a:spLocks noChangeArrowheads="1"/>
            </p:cNvSpPr>
            <p:nvPr/>
          </p:nvSpPr>
          <p:spPr bwMode="auto">
            <a:xfrm>
              <a:off x="3684" y="3310"/>
              <a:ext cx="177" cy="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9050" tIns="26988" rIns="19050" bIns="26988"/>
            <a:lstStyle/>
            <a:p>
              <a:pPr eaLnBrk="0" hangingPunct="0">
                <a:lnSpc>
                  <a:spcPts val="1900"/>
                </a:lnSpc>
                <a:tabLst>
                  <a:tab pos="457200" algn="l"/>
                  <a:tab pos="914400" algn="l"/>
                  <a:tab pos="1371600" algn="l"/>
                </a:tabLst>
              </a:pPr>
              <a:r>
                <a:rPr lang="es-SV" sz="1600" noProof="1">
                  <a:solidFill>
                    <a:srgbClr val="FFFFFF"/>
                  </a:solidFill>
                  <a:latin typeface="Arial" charset="0"/>
                </a:rPr>
                <a:t>2</a:t>
              </a:r>
            </a:p>
          </p:txBody>
        </p:sp>
        <p:sp>
          <p:nvSpPr>
            <p:cNvPr id="58504" name="Rectangle 13"/>
            <p:cNvSpPr>
              <a:spLocks noChangeArrowheads="1"/>
            </p:cNvSpPr>
            <p:nvPr/>
          </p:nvSpPr>
          <p:spPr bwMode="auto">
            <a:xfrm>
              <a:off x="4518" y="3310"/>
              <a:ext cx="178" cy="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9050" tIns="26988" rIns="19050" bIns="26988"/>
            <a:lstStyle/>
            <a:p>
              <a:pPr eaLnBrk="0" hangingPunct="0">
                <a:lnSpc>
                  <a:spcPts val="1900"/>
                </a:lnSpc>
                <a:tabLst>
                  <a:tab pos="457200" algn="l"/>
                  <a:tab pos="914400" algn="l"/>
                  <a:tab pos="1371600" algn="l"/>
                </a:tabLst>
              </a:pPr>
              <a:r>
                <a:rPr lang="es-SV" sz="1600" noProof="1">
                  <a:solidFill>
                    <a:srgbClr val="FFFFFF"/>
                  </a:solidFill>
                  <a:latin typeface="Arial" charset="0"/>
                </a:rPr>
                <a:t>3</a:t>
              </a:r>
            </a:p>
          </p:txBody>
        </p:sp>
        <p:sp>
          <p:nvSpPr>
            <p:cNvPr id="58505" name="Rectangle 14"/>
            <p:cNvSpPr>
              <a:spLocks noChangeArrowheads="1"/>
            </p:cNvSpPr>
            <p:nvPr/>
          </p:nvSpPr>
          <p:spPr bwMode="auto">
            <a:xfrm>
              <a:off x="5362" y="3310"/>
              <a:ext cx="178" cy="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9050" tIns="26988" rIns="19050" bIns="26988"/>
            <a:lstStyle/>
            <a:p>
              <a:pPr eaLnBrk="0" hangingPunct="0">
                <a:lnSpc>
                  <a:spcPts val="1900"/>
                </a:lnSpc>
                <a:tabLst>
                  <a:tab pos="457200" algn="l"/>
                  <a:tab pos="914400" algn="l"/>
                  <a:tab pos="1371600" algn="l"/>
                </a:tabLst>
              </a:pPr>
              <a:r>
                <a:rPr lang="es-SV" sz="1600" noProof="1">
                  <a:solidFill>
                    <a:srgbClr val="FFFFFF"/>
                  </a:solidFill>
                  <a:latin typeface="Arial" charset="0"/>
                </a:rPr>
                <a:t>4</a:t>
              </a:r>
            </a:p>
          </p:txBody>
        </p:sp>
      </p:grpSp>
      <p:sp>
        <p:nvSpPr>
          <p:cNvPr id="58378" name="Rectangle 15"/>
          <p:cNvSpPr>
            <a:spLocks noChangeArrowheads="1"/>
          </p:cNvSpPr>
          <p:nvPr/>
        </p:nvSpPr>
        <p:spPr bwMode="auto">
          <a:xfrm>
            <a:off x="2565400" y="5076825"/>
            <a:ext cx="250825" cy="51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9050" tIns="26988" rIns="19050" bIns="26988"/>
          <a:lstStyle/>
          <a:p>
            <a:pPr eaLnBrk="0" hangingPunct="0">
              <a:lnSpc>
                <a:spcPts val="1900"/>
              </a:lnSpc>
              <a:tabLst>
                <a:tab pos="457200" algn="l"/>
                <a:tab pos="914400" algn="l"/>
                <a:tab pos="1371600" algn="l"/>
              </a:tabLst>
            </a:pPr>
            <a:r>
              <a:rPr lang="es-SV" sz="1600" noProof="1">
                <a:solidFill>
                  <a:srgbClr val="FFFFFF"/>
                </a:solidFill>
                <a:latin typeface="Arial" charset="0"/>
              </a:rPr>
              <a:t>0</a:t>
            </a:r>
          </a:p>
        </p:txBody>
      </p:sp>
      <p:sp>
        <p:nvSpPr>
          <p:cNvPr id="58379" name="Rectangle 16"/>
          <p:cNvSpPr>
            <a:spLocks noChangeArrowheads="1"/>
          </p:cNvSpPr>
          <p:nvPr/>
        </p:nvSpPr>
        <p:spPr bwMode="auto">
          <a:xfrm>
            <a:off x="2452688" y="4230688"/>
            <a:ext cx="37623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9050" tIns="26988" rIns="19050" bIns="26988"/>
          <a:lstStyle/>
          <a:p>
            <a:pPr eaLnBrk="0" hangingPunct="0">
              <a:lnSpc>
                <a:spcPts val="1900"/>
              </a:lnSpc>
              <a:tabLst>
                <a:tab pos="457200" algn="l"/>
                <a:tab pos="914400" algn="l"/>
                <a:tab pos="1371600" algn="l"/>
              </a:tabLst>
            </a:pPr>
            <a:r>
              <a:rPr lang="es-SV" sz="1600" noProof="1">
                <a:solidFill>
                  <a:srgbClr val="FFFFFF"/>
                </a:solidFill>
                <a:latin typeface="Arial" charset="0"/>
              </a:rPr>
              <a:t>10</a:t>
            </a:r>
          </a:p>
        </p:txBody>
      </p:sp>
      <p:sp>
        <p:nvSpPr>
          <p:cNvPr id="58380" name="Rectangle 17"/>
          <p:cNvSpPr>
            <a:spLocks noChangeArrowheads="1"/>
          </p:cNvSpPr>
          <p:nvPr/>
        </p:nvSpPr>
        <p:spPr bwMode="auto">
          <a:xfrm>
            <a:off x="2452688" y="3382963"/>
            <a:ext cx="376237" cy="512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9050" tIns="26988" rIns="19050" bIns="26988"/>
          <a:lstStyle/>
          <a:p>
            <a:pPr eaLnBrk="0" hangingPunct="0">
              <a:lnSpc>
                <a:spcPts val="1900"/>
              </a:lnSpc>
              <a:tabLst>
                <a:tab pos="457200" algn="l"/>
                <a:tab pos="914400" algn="l"/>
                <a:tab pos="1371600" algn="l"/>
              </a:tabLst>
            </a:pPr>
            <a:r>
              <a:rPr lang="es-SV" sz="1600" noProof="1">
                <a:solidFill>
                  <a:srgbClr val="FFFFFF"/>
                </a:solidFill>
                <a:latin typeface="Arial" charset="0"/>
              </a:rPr>
              <a:t>20</a:t>
            </a:r>
          </a:p>
        </p:txBody>
      </p:sp>
      <p:sp>
        <p:nvSpPr>
          <p:cNvPr id="58381" name="Rectangle 18"/>
          <p:cNvSpPr>
            <a:spLocks noChangeArrowheads="1"/>
          </p:cNvSpPr>
          <p:nvPr/>
        </p:nvSpPr>
        <p:spPr bwMode="auto">
          <a:xfrm>
            <a:off x="2452688" y="2517775"/>
            <a:ext cx="37623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9050" tIns="26988" rIns="19050" bIns="26988"/>
          <a:lstStyle/>
          <a:p>
            <a:pPr eaLnBrk="0" hangingPunct="0">
              <a:lnSpc>
                <a:spcPts val="1900"/>
              </a:lnSpc>
              <a:tabLst>
                <a:tab pos="457200" algn="l"/>
                <a:tab pos="914400" algn="l"/>
                <a:tab pos="1371600" algn="l"/>
              </a:tabLst>
            </a:pPr>
            <a:r>
              <a:rPr lang="es-SV" sz="1600" noProof="1">
                <a:solidFill>
                  <a:srgbClr val="FFFFFF"/>
                </a:solidFill>
                <a:latin typeface="Arial" charset="0"/>
              </a:rPr>
              <a:t>30</a:t>
            </a:r>
          </a:p>
        </p:txBody>
      </p:sp>
      <p:sp>
        <p:nvSpPr>
          <p:cNvPr id="58382" name="Rectangle 19"/>
          <p:cNvSpPr>
            <a:spLocks noChangeArrowheads="1"/>
          </p:cNvSpPr>
          <p:nvPr/>
        </p:nvSpPr>
        <p:spPr bwMode="auto">
          <a:xfrm>
            <a:off x="2452688" y="1689100"/>
            <a:ext cx="376237" cy="50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9050" tIns="26988" rIns="19050" bIns="26988"/>
          <a:lstStyle/>
          <a:p>
            <a:pPr eaLnBrk="0" hangingPunct="0">
              <a:lnSpc>
                <a:spcPts val="1900"/>
              </a:lnSpc>
              <a:tabLst>
                <a:tab pos="457200" algn="l"/>
                <a:tab pos="914400" algn="l"/>
                <a:tab pos="1371600" algn="l"/>
              </a:tabLst>
            </a:pPr>
            <a:r>
              <a:rPr lang="es-SV" sz="1600" noProof="1">
                <a:solidFill>
                  <a:srgbClr val="FFFFFF"/>
                </a:solidFill>
                <a:latin typeface="Arial" charset="0"/>
              </a:rPr>
              <a:t>40</a:t>
            </a:r>
          </a:p>
        </p:txBody>
      </p:sp>
      <p:sp>
        <p:nvSpPr>
          <p:cNvPr id="58383" name="Rectangle 20"/>
          <p:cNvSpPr>
            <a:spLocks noChangeArrowheads="1"/>
          </p:cNvSpPr>
          <p:nvPr/>
        </p:nvSpPr>
        <p:spPr bwMode="auto">
          <a:xfrm>
            <a:off x="7475538" y="3670300"/>
            <a:ext cx="388937" cy="601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9050" tIns="26988" rIns="19050" bIns="26988"/>
          <a:lstStyle/>
          <a:p>
            <a:pPr eaLnBrk="0" hangingPunct="0">
              <a:lnSpc>
                <a:spcPts val="2400"/>
              </a:lnSpc>
              <a:tabLst>
                <a:tab pos="457200" algn="l"/>
                <a:tab pos="914400" algn="l"/>
                <a:tab pos="1371600" algn="l"/>
              </a:tabLst>
            </a:pPr>
            <a:r>
              <a:rPr lang="es-SV" noProof="1">
                <a:solidFill>
                  <a:srgbClr val="FFFFFF"/>
                </a:solidFill>
                <a:latin typeface="Arial" charset="0"/>
              </a:rPr>
              <a:t>*</a:t>
            </a:r>
          </a:p>
        </p:txBody>
      </p:sp>
      <p:sp>
        <p:nvSpPr>
          <p:cNvPr id="58384" name="Line 21"/>
          <p:cNvSpPr>
            <a:spLocks noChangeShapeType="1"/>
          </p:cNvSpPr>
          <p:nvPr/>
        </p:nvSpPr>
        <p:spPr bwMode="auto">
          <a:xfrm flipV="1">
            <a:off x="4070350" y="5260975"/>
            <a:ext cx="0" cy="187325"/>
          </a:xfrm>
          <a:prstGeom prst="line">
            <a:avLst/>
          </a:prstGeom>
          <a:noFill/>
          <a:ln w="254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385" name="Line 22"/>
          <p:cNvSpPr>
            <a:spLocks noChangeShapeType="1"/>
          </p:cNvSpPr>
          <p:nvPr/>
        </p:nvSpPr>
        <p:spPr bwMode="auto">
          <a:xfrm flipV="1">
            <a:off x="5246688" y="5260975"/>
            <a:ext cx="0" cy="187325"/>
          </a:xfrm>
          <a:prstGeom prst="line">
            <a:avLst/>
          </a:prstGeom>
          <a:noFill/>
          <a:ln w="254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386" name="Line 23"/>
          <p:cNvSpPr>
            <a:spLocks noChangeShapeType="1"/>
          </p:cNvSpPr>
          <p:nvPr/>
        </p:nvSpPr>
        <p:spPr bwMode="auto">
          <a:xfrm flipV="1">
            <a:off x="6437313" y="5260975"/>
            <a:ext cx="0" cy="187325"/>
          </a:xfrm>
          <a:prstGeom prst="line">
            <a:avLst/>
          </a:prstGeom>
          <a:noFill/>
          <a:ln w="254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387" name="Line 24"/>
          <p:cNvSpPr>
            <a:spLocks noChangeShapeType="1"/>
          </p:cNvSpPr>
          <p:nvPr/>
        </p:nvSpPr>
        <p:spPr bwMode="auto">
          <a:xfrm flipV="1">
            <a:off x="7623175" y="5246688"/>
            <a:ext cx="0" cy="187325"/>
          </a:xfrm>
          <a:prstGeom prst="line">
            <a:avLst/>
          </a:prstGeom>
          <a:noFill/>
          <a:ln w="254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388" name="Line 25"/>
          <p:cNvSpPr>
            <a:spLocks noChangeShapeType="1"/>
          </p:cNvSpPr>
          <p:nvPr/>
        </p:nvSpPr>
        <p:spPr bwMode="auto">
          <a:xfrm>
            <a:off x="2897188" y="5259388"/>
            <a:ext cx="4716462" cy="0"/>
          </a:xfrm>
          <a:prstGeom prst="line">
            <a:avLst/>
          </a:prstGeom>
          <a:noFill/>
          <a:ln w="254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389" name="Line 26"/>
          <p:cNvSpPr>
            <a:spLocks noChangeShapeType="1"/>
          </p:cNvSpPr>
          <p:nvPr/>
        </p:nvSpPr>
        <p:spPr bwMode="auto">
          <a:xfrm>
            <a:off x="2784475" y="5260975"/>
            <a:ext cx="134938" cy="0"/>
          </a:xfrm>
          <a:prstGeom prst="line">
            <a:avLst/>
          </a:prstGeom>
          <a:noFill/>
          <a:ln w="254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390" name="Line 27"/>
          <p:cNvSpPr>
            <a:spLocks noChangeShapeType="1"/>
          </p:cNvSpPr>
          <p:nvPr/>
        </p:nvSpPr>
        <p:spPr bwMode="auto">
          <a:xfrm>
            <a:off x="2789238" y="4413250"/>
            <a:ext cx="84137" cy="0"/>
          </a:xfrm>
          <a:prstGeom prst="line">
            <a:avLst/>
          </a:prstGeom>
          <a:noFill/>
          <a:ln w="254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391" name="Line 28"/>
          <p:cNvSpPr>
            <a:spLocks noChangeShapeType="1"/>
          </p:cNvSpPr>
          <p:nvPr/>
        </p:nvSpPr>
        <p:spPr bwMode="auto">
          <a:xfrm>
            <a:off x="2789238" y="3565525"/>
            <a:ext cx="84137" cy="0"/>
          </a:xfrm>
          <a:prstGeom prst="line">
            <a:avLst/>
          </a:prstGeom>
          <a:noFill/>
          <a:ln w="254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392" name="Line 29"/>
          <p:cNvSpPr>
            <a:spLocks noChangeShapeType="1"/>
          </p:cNvSpPr>
          <p:nvPr/>
        </p:nvSpPr>
        <p:spPr bwMode="auto">
          <a:xfrm>
            <a:off x="2789238" y="2719388"/>
            <a:ext cx="84137" cy="0"/>
          </a:xfrm>
          <a:prstGeom prst="line">
            <a:avLst/>
          </a:prstGeom>
          <a:noFill/>
          <a:ln w="254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393" name="Line 30"/>
          <p:cNvSpPr>
            <a:spLocks noChangeShapeType="1"/>
          </p:cNvSpPr>
          <p:nvPr/>
        </p:nvSpPr>
        <p:spPr bwMode="auto">
          <a:xfrm>
            <a:off x="2789238" y="1865313"/>
            <a:ext cx="84137" cy="0"/>
          </a:xfrm>
          <a:prstGeom prst="line">
            <a:avLst/>
          </a:prstGeom>
          <a:noFill/>
          <a:ln w="254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394" name="Line 31"/>
          <p:cNvSpPr>
            <a:spLocks noChangeShapeType="1"/>
          </p:cNvSpPr>
          <p:nvPr/>
        </p:nvSpPr>
        <p:spPr bwMode="auto">
          <a:xfrm flipV="1">
            <a:off x="2879725" y="1854200"/>
            <a:ext cx="0" cy="3421063"/>
          </a:xfrm>
          <a:prstGeom prst="line">
            <a:avLst/>
          </a:prstGeom>
          <a:noFill/>
          <a:ln w="254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395" name="Line 32"/>
          <p:cNvSpPr>
            <a:spLocks noChangeShapeType="1"/>
          </p:cNvSpPr>
          <p:nvPr/>
        </p:nvSpPr>
        <p:spPr bwMode="auto">
          <a:xfrm flipV="1">
            <a:off x="2879725" y="5260975"/>
            <a:ext cx="0" cy="187325"/>
          </a:xfrm>
          <a:prstGeom prst="line">
            <a:avLst/>
          </a:prstGeom>
          <a:noFill/>
          <a:ln w="254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396" name="Line 33"/>
          <p:cNvSpPr>
            <a:spLocks noChangeShapeType="1"/>
          </p:cNvSpPr>
          <p:nvPr/>
        </p:nvSpPr>
        <p:spPr bwMode="auto">
          <a:xfrm flipV="1">
            <a:off x="2908300" y="5141913"/>
            <a:ext cx="384175" cy="61912"/>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397" name="Line 34"/>
          <p:cNvSpPr>
            <a:spLocks noChangeShapeType="1"/>
          </p:cNvSpPr>
          <p:nvPr/>
        </p:nvSpPr>
        <p:spPr bwMode="auto">
          <a:xfrm flipV="1">
            <a:off x="3321050" y="4894263"/>
            <a:ext cx="407988" cy="204787"/>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398" name="Line 35"/>
          <p:cNvSpPr>
            <a:spLocks noChangeShapeType="1"/>
          </p:cNvSpPr>
          <p:nvPr/>
        </p:nvSpPr>
        <p:spPr bwMode="auto">
          <a:xfrm flipV="1">
            <a:off x="3756025" y="4718050"/>
            <a:ext cx="374650" cy="204788"/>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399" name="Line 36"/>
          <p:cNvSpPr>
            <a:spLocks noChangeShapeType="1"/>
          </p:cNvSpPr>
          <p:nvPr/>
        </p:nvSpPr>
        <p:spPr bwMode="auto">
          <a:xfrm flipV="1">
            <a:off x="4159250" y="4576763"/>
            <a:ext cx="296863" cy="168275"/>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00" name="Line 37"/>
          <p:cNvSpPr>
            <a:spLocks noChangeShapeType="1"/>
          </p:cNvSpPr>
          <p:nvPr/>
        </p:nvSpPr>
        <p:spPr bwMode="auto">
          <a:xfrm flipH="1" flipV="1">
            <a:off x="4449763" y="4538663"/>
            <a:ext cx="31750" cy="63500"/>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01" name="Line 38"/>
          <p:cNvSpPr>
            <a:spLocks noChangeShapeType="1"/>
          </p:cNvSpPr>
          <p:nvPr/>
        </p:nvSpPr>
        <p:spPr bwMode="auto">
          <a:xfrm>
            <a:off x="4475163" y="4554538"/>
            <a:ext cx="157162" cy="0"/>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02" name="Line 39"/>
          <p:cNvSpPr>
            <a:spLocks noChangeShapeType="1"/>
          </p:cNvSpPr>
          <p:nvPr/>
        </p:nvSpPr>
        <p:spPr bwMode="auto">
          <a:xfrm flipV="1">
            <a:off x="4660900" y="4433888"/>
            <a:ext cx="33338" cy="114300"/>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03" name="Line 40"/>
          <p:cNvSpPr>
            <a:spLocks noChangeShapeType="1"/>
          </p:cNvSpPr>
          <p:nvPr/>
        </p:nvSpPr>
        <p:spPr bwMode="auto">
          <a:xfrm flipV="1">
            <a:off x="4724400" y="4381500"/>
            <a:ext cx="120650" cy="82550"/>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04" name="Line 41"/>
          <p:cNvSpPr>
            <a:spLocks noChangeShapeType="1"/>
          </p:cNvSpPr>
          <p:nvPr/>
        </p:nvSpPr>
        <p:spPr bwMode="auto">
          <a:xfrm flipV="1">
            <a:off x="4859338" y="4311650"/>
            <a:ext cx="49212" cy="98425"/>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05" name="Line 42"/>
          <p:cNvSpPr>
            <a:spLocks noChangeShapeType="1"/>
          </p:cNvSpPr>
          <p:nvPr/>
        </p:nvSpPr>
        <p:spPr bwMode="auto">
          <a:xfrm flipV="1">
            <a:off x="4933950" y="4027488"/>
            <a:ext cx="85725" cy="311150"/>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06" name="Line 43"/>
          <p:cNvSpPr>
            <a:spLocks noChangeShapeType="1"/>
          </p:cNvSpPr>
          <p:nvPr/>
        </p:nvSpPr>
        <p:spPr bwMode="auto">
          <a:xfrm flipV="1">
            <a:off x="5048250" y="4010025"/>
            <a:ext cx="160338" cy="44450"/>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07" name="Line 44"/>
          <p:cNvSpPr>
            <a:spLocks noChangeShapeType="1"/>
          </p:cNvSpPr>
          <p:nvPr/>
        </p:nvSpPr>
        <p:spPr bwMode="auto">
          <a:xfrm flipV="1">
            <a:off x="5237163" y="3779838"/>
            <a:ext cx="484187" cy="258762"/>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08" name="Line 45"/>
          <p:cNvSpPr>
            <a:spLocks noChangeShapeType="1"/>
          </p:cNvSpPr>
          <p:nvPr/>
        </p:nvSpPr>
        <p:spPr bwMode="auto">
          <a:xfrm>
            <a:off x="5762625" y="3778250"/>
            <a:ext cx="311150" cy="0"/>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09" name="Line 46"/>
          <p:cNvSpPr>
            <a:spLocks noChangeShapeType="1"/>
          </p:cNvSpPr>
          <p:nvPr/>
        </p:nvSpPr>
        <p:spPr bwMode="auto">
          <a:xfrm flipV="1">
            <a:off x="6100763" y="3603625"/>
            <a:ext cx="247650" cy="185738"/>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10" name="Line 47"/>
          <p:cNvSpPr>
            <a:spLocks noChangeShapeType="1"/>
          </p:cNvSpPr>
          <p:nvPr/>
        </p:nvSpPr>
        <p:spPr bwMode="auto">
          <a:xfrm>
            <a:off x="6394450" y="3619500"/>
            <a:ext cx="347663" cy="0"/>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11" name="Line 48"/>
          <p:cNvSpPr>
            <a:spLocks noChangeShapeType="1"/>
          </p:cNvSpPr>
          <p:nvPr/>
        </p:nvSpPr>
        <p:spPr bwMode="auto">
          <a:xfrm flipV="1">
            <a:off x="6737350" y="3422650"/>
            <a:ext cx="0" cy="203200"/>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12" name="Line 49"/>
          <p:cNvSpPr>
            <a:spLocks noChangeShapeType="1"/>
          </p:cNvSpPr>
          <p:nvPr/>
        </p:nvSpPr>
        <p:spPr bwMode="auto">
          <a:xfrm flipV="1">
            <a:off x="6737350" y="3128963"/>
            <a:ext cx="234950" cy="327025"/>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13" name="Line 50"/>
          <p:cNvSpPr>
            <a:spLocks noChangeShapeType="1"/>
          </p:cNvSpPr>
          <p:nvPr/>
        </p:nvSpPr>
        <p:spPr bwMode="auto">
          <a:xfrm>
            <a:off x="7008813" y="3155950"/>
            <a:ext cx="134937" cy="0"/>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14" name="Line 51"/>
          <p:cNvSpPr>
            <a:spLocks noChangeShapeType="1"/>
          </p:cNvSpPr>
          <p:nvPr/>
        </p:nvSpPr>
        <p:spPr bwMode="auto">
          <a:xfrm flipV="1">
            <a:off x="7150100" y="2979738"/>
            <a:ext cx="0" cy="185737"/>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15" name="Line 52"/>
          <p:cNvSpPr>
            <a:spLocks noChangeShapeType="1"/>
          </p:cNvSpPr>
          <p:nvPr/>
        </p:nvSpPr>
        <p:spPr bwMode="auto">
          <a:xfrm>
            <a:off x="7167563" y="2998788"/>
            <a:ext cx="420687" cy="0"/>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16" name="Rectangle 53"/>
          <p:cNvSpPr>
            <a:spLocks noChangeArrowheads="1"/>
          </p:cNvSpPr>
          <p:nvPr/>
        </p:nvSpPr>
        <p:spPr bwMode="auto">
          <a:xfrm>
            <a:off x="4324350" y="4616450"/>
            <a:ext cx="76200" cy="104775"/>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17" name="Rectangle 54"/>
          <p:cNvSpPr>
            <a:spLocks noChangeArrowheads="1"/>
          </p:cNvSpPr>
          <p:nvPr/>
        </p:nvSpPr>
        <p:spPr bwMode="auto">
          <a:xfrm>
            <a:off x="4375150" y="4579938"/>
            <a:ext cx="76200" cy="106362"/>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18" name="Rectangle 55"/>
          <p:cNvSpPr>
            <a:spLocks noChangeArrowheads="1"/>
          </p:cNvSpPr>
          <p:nvPr/>
        </p:nvSpPr>
        <p:spPr bwMode="auto">
          <a:xfrm>
            <a:off x="4438650" y="4527550"/>
            <a:ext cx="76200" cy="106363"/>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19" name="Rectangle 56"/>
          <p:cNvSpPr>
            <a:spLocks noChangeArrowheads="1"/>
          </p:cNvSpPr>
          <p:nvPr/>
        </p:nvSpPr>
        <p:spPr bwMode="auto">
          <a:xfrm>
            <a:off x="4613275" y="4475163"/>
            <a:ext cx="77788" cy="104775"/>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20" name="Rectangle 57"/>
          <p:cNvSpPr>
            <a:spLocks noChangeArrowheads="1"/>
          </p:cNvSpPr>
          <p:nvPr/>
        </p:nvSpPr>
        <p:spPr bwMode="auto">
          <a:xfrm>
            <a:off x="4689475" y="4403725"/>
            <a:ext cx="76200" cy="107950"/>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21" name="Rectangle 58"/>
          <p:cNvSpPr>
            <a:spLocks noChangeArrowheads="1"/>
          </p:cNvSpPr>
          <p:nvPr/>
        </p:nvSpPr>
        <p:spPr bwMode="auto">
          <a:xfrm>
            <a:off x="4914900" y="4208463"/>
            <a:ext cx="76200" cy="107950"/>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22" name="Rectangle 59"/>
          <p:cNvSpPr>
            <a:spLocks noChangeArrowheads="1"/>
          </p:cNvSpPr>
          <p:nvPr/>
        </p:nvSpPr>
        <p:spPr bwMode="auto">
          <a:xfrm>
            <a:off x="4814888" y="4351338"/>
            <a:ext cx="76200" cy="106362"/>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23" name="Rectangle 60"/>
          <p:cNvSpPr>
            <a:spLocks noChangeArrowheads="1"/>
          </p:cNvSpPr>
          <p:nvPr/>
        </p:nvSpPr>
        <p:spPr bwMode="auto">
          <a:xfrm>
            <a:off x="4876800" y="4298950"/>
            <a:ext cx="76200" cy="104775"/>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24" name="Rectangle 61"/>
          <p:cNvSpPr>
            <a:spLocks noChangeArrowheads="1"/>
          </p:cNvSpPr>
          <p:nvPr/>
        </p:nvSpPr>
        <p:spPr bwMode="auto">
          <a:xfrm>
            <a:off x="4951413" y="4121150"/>
            <a:ext cx="77787" cy="106363"/>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25" name="Rectangle 62"/>
          <p:cNvSpPr>
            <a:spLocks noChangeArrowheads="1"/>
          </p:cNvSpPr>
          <p:nvPr/>
        </p:nvSpPr>
        <p:spPr bwMode="auto">
          <a:xfrm>
            <a:off x="4989513" y="4033838"/>
            <a:ext cx="74612" cy="106362"/>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26" name="Rectangle 63"/>
          <p:cNvSpPr>
            <a:spLocks noChangeArrowheads="1"/>
          </p:cNvSpPr>
          <p:nvPr/>
        </p:nvSpPr>
        <p:spPr bwMode="auto">
          <a:xfrm>
            <a:off x="5175250" y="3962400"/>
            <a:ext cx="77788" cy="106363"/>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27" name="Rectangle 64"/>
          <p:cNvSpPr>
            <a:spLocks noChangeArrowheads="1"/>
          </p:cNvSpPr>
          <p:nvPr/>
        </p:nvSpPr>
        <p:spPr bwMode="auto">
          <a:xfrm>
            <a:off x="5264150" y="3944938"/>
            <a:ext cx="76200" cy="104775"/>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28" name="Rectangle 65"/>
          <p:cNvSpPr>
            <a:spLocks noChangeArrowheads="1"/>
          </p:cNvSpPr>
          <p:nvPr/>
        </p:nvSpPr>
        <p:spPr bwMode="auto">
          <a:xfrm>
            <a:off x="5491163" y="3873500"/>
            <a:ext cx="76200" cy="106363"/>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29" name="Rectangle 66"/>
          <p:cNvSpPr>
            <a:spLocks noChangeArrowheads="1"/>
          </p:cNvSpPr>
          <p:nvPr/>
        </p:nvSpPr>
        <p:spPr bwMode="auto">
          <a:xfrm>
            <a:off x="5378450" y="3908425"/>
            <a:ext cx="76200" cy="107950"/>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30" name="Rectangle 67"/>
          <p:cNvSpPr>
            <a:spLocks noChangeArrowheads="1"/>
          </p:cNvSpPr>
          <p:nvPr/>
        </p:nvSpPr>
        <p:spPr bwMode="auto">
          <a:xfrm>
            <a:off x="5578475" y="3803650"/>
            <a:ext cx="76200" cy="104775"/>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31" name="Rectangle 68"/>
          <p:cNvSpPr>
            <a:spLocks noChangeArrowheads="1"/>
          </p:cNvSpPr>
          <p:nvPr/>
        </p:nvSpPr>
        <p:spPr bwMode="auto">
          <a:xfrm>
            <a:off x="5703888" y="3749675"/>
            <a:ext cx="76200" cy="107950"/>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32" name="Rectangle 69"/>
          <p:cNvSpPr>
            <a:spLocks noChangeArrowheads="1"/>
          </p:cNvSpPr>
          <p:nvPr/>
        </p:nvSpPr>
        <p:spPr bwMode="auto">
          <a:xfrm>
            <a:off x="6053138" y="3698875"/>
            <a:ext cx="76200" cy="104775"/>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33" name="Rectangle 70"/>
          <p:cNvSpPr>
            <a:spLocks noChangeArrowheads="1"/>
          </p:cNvSpPr>
          <p:nvPr/>
        </p:nvSpPr>
        <p:spPr bwMode="auto">
          <a:xfrm>
            <a:off x="6165850" y="3644900"/>
            <a:ext cx="76200" cy="104775"/>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34" name="Rectangle 71"/>
          <p:cNvSpPr>
            <a:spLocks noChangeArrowheads="1"/>
          </p:cNvSpPr>
          <p:nvPr/>
        </p:nvSpPr>
        <p:spPr bwMode="auto">
          <a:xfrm>
            <a:off x="6316663" y="3573463"/>
            <a:ext cx="77787" cy="106362"/>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35" name="Rectangle 72"/>
          <p:cNvSpPr>
            <a:spLocks noChangeArrowheads="1"/>
          </p:cNvSpPr>
          <p:nvPr/>
        </p:nvSpPr>
        <p:spPr bwMode="auto">
          <a:xfrm>
            <a:off x="6692900" y="3397250"/>
            <a:ext cx="76200" cy="106363"/>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36" name="Rectangle 73"/>
          <p:cNvSpPr>
            <a:spLocks noChangeArrowheads="1"/>
          </p:cNvSpPr>
          <p:nvPr/>
        </p:nvSpPr>
        <p:spPr bwMode="auto">
          <a:xfrm>
            <a:off x="6754813" y="3308350"/>
            <a:ext cx="77787" cy="106363"/>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37" name="Rectangle 74"/>
          <p:cNvSpPr>
            <a:spLocks noChangeArrowheads="1"/>
          </p:cNvSpPr>
          <p:nvPr/>
        </p:nvSpPr>
        <p:spPr bwMode="auto">
          <a:xfrm>
            <a:off x="6891338" y="3203575"/>
            <a:ext cx="77787" cy="104775"/>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38" name="Rectangle 75"/>
          <p:cNvSpPr>
            <a:spLocks noChangeArrowheads="1"/>
          </p:cNvSpPr>
          <p:nvPr/>
        </p:nvSpPr>
        <p:spPr bwMode="auto">
          <a:xfrm>
            <a:off x="6954838" y="3114675"/>
            <a:ext cx="76200" cy="104775"/>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39" name="Rectangle 76"/>
          <p:cNvSpPr>
            <a:spLocks noChangeArrowheads="1"/>
          </p:cNvSpPr>
          <p:nvPr/>
        </p:nvSpPr>
        <p:spPr bwMode="auto">
          <a:xfrm>
            <a:off x="7118350" y="2973388"/>
            <a:ext cx="76200" cy="104775"/>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40" name="Line 77"/>
          <p:cNvSpPr>
            <a:spLocks noChangeShapeType="1"/>
          </p:cNvSpPr>
          <p:nvPr/>
        </p:nvSpPr>
        <p:spPr bwMode="auto">
          <a:xfrm>
            <a:off x="2919413" y="5189538"/>
            <a:ext cx="735012" cy="0"/>
          </a:xfrm>
          <a:prstGeom prst="line">
            <a:avLst/>
          </a:prstGeom>
          <a:noFill/>
          <a:ln w="127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41" name="Line 78"/>
          <p:cNvSpPr>
            <a:spLocks noChangeShapeType="1"/>
          </p:cNvSpPr>
          <p:nvPr/>
        </p:nvSpPr>
        <p:spPr bwMode="auto">
          <a:xfrm flipV="1">
            <a:off x="3667125" y="5089525"/>
            <a:ext cx="0" cy="115888"/>
          </a:xfrm>
          <a:prstGeom prst="line">
            <a:avLst/>
          </a:prstGeom>
          <a:noFill/>
          <a:ln w="127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42" name="Line 79"/>
          <p:cNvSpPr>
            <a:spLocks noChangeShapeType="1"/>
          </p:cNvSpPr>
          <p:nvPr/>
        </p:nvSpPr>
        <p:spPr bwMode="auto">
          <a:xfrm>
            <a:off x="3663950" y="5097463"/>
            <a:ext cx="103188" cy="0"/>
          </a:xfrm>
          <a:prstGeom prst="line">
            <a:avLst/>
          </a:prstGeom>
          <a:noFill/>
          <a:ln w="127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43" name="Line 80"/>
          <p:cNvSpPr>
            <a:spLocks noChangeShapeType="1"/>
          </p:cNvSpPr>
          <p:nvPr/>
        </p:nvSpPr>
        <p:spPr bwMode="auto">
          <a:xfrm>
            <a:off x="3795713" y="5100638"/>
            <a:ext cx="549275" cy="0"/>
          </a:xfrm>
          <a:prstGeom prst="line">
            <a:avLst/>
          </a:prstGeom>
          <a:noFill/>
          <a:ln w="127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44" name="Line 81"/>
          <p:cNvSpPr>
            <a:spLocks noChangeShapeType="1"/>
          </p:cNvSpPr>
          <p:nvPr/>
        </p:nvSpPr>
        <p:spPr bwMode="auto">
          <a:xfrm flipV="1">
            <a:off x="4368800" y="4997450"/>
            <a:ext cx="0" cy="100013"/>
          </a:xfrm>
          <a:prstGeom prst="line">
            <a:avLst/>
          </a:prstGeom>
          <a:noFill/>
          <a:ln w="127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45" name="Line 82"/>
          <p:cNvSpPr>
            <a:spLocks noChangeShapeType="1"/>
          </p:cNvSpPr>
          <p:nvPr/>
        </p:nvSpPr>
        <p:spPr bwMode="auto">
          <a:xfrm>
            <a:off x="4373563" y="5030788"/>
            <a:ext cx="271462" cy="0"/>
          </a:xfrm>
          <a:prstGeom prst="line">
            <a:avLst/>
          </a:prstGeom>
          <a:noFill/>
          <a:ln w="127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46" name="Line 83"/>
          <p:cNvSpPr>
            <a:spLocks noChangeShapeType="1"/>
          </p:cNvSpPr>
          <p:nvPr/>
        </p:nvSpPr>
        <p:spPr bwMode="auto">
          <a:xfrm flipV="1">
            <a:off x="4657725" y="4964113"/>
            <a:ext cx="0" cy="79375"/>
          </a:xfrm>
          <a:prstGeom prst="line">
            <a:avLst/>
          </a:prstGeom>
          <a:noFill/>
          <a:ln w="127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47" name="Line 84"/>
          <p:cNvSpPr>
            <a:spLocks noChangeShapeType="1"/>
          </p:cNvSpPr>
          <p:nvPr/>
        </p:nvSpPr>
        <p:spPr bwMode="auto">
          <a:xfrm>
            <a:off x="4675188" y="4995863"/>
            <a:ext cx="182562" cy="0"/>
          </a:xfrm>
          <a:prstGeom prst="line">
            <a:avLst/>
          </a:prstGeom>
          <a:noFill/>
          <a:ln w="127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48" name="Line 85"/>
          <p:cNvSpPr>
            <a:spLocks noChangeShapeType="1"/>
          </p:cNvSpPr>
          <p:nvPr/>
        </p:nvSpPr>
        <p:spPr bwMode="auto">
          <a:xfrm flipV="1">
            <a:off x="4884738" y="4840288"/>
            <a:ext cx="160337" cy="169862"/>
          </a:xfrm>
          <a:prstGeom prst="line">
            <a:avLst/>
          </a:prstGeom>
          <a:noFill/>
          <a:ln w="127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49" name="Line 86"/>
          <p:cNvSpPr>
            <a:spLocks noChangeShapeType="1"/>
          </p:cNvSpPr>
          <p:nvPr/>
        </p:nvSpPr>
        <p:spPr bwMode="auto">
          <a:xfrm>
            <a:off x="5073650" y="4854575"/>
            <a:ext cx="323850" cy="0"/>
          </a:xfrm>
          <a:prstGeom prst="line">
            <a:avLst/>
          </a:prstGeom>
          <a:noFill/>
          <a:ln w="127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50" name="Line 87"/>
          <p:cNvSpPr>
            <a:spLocks noChangeShapeType="1"/>
          </p:cNvSpPr>
          <p:nvPr/>
        </p:nvSpPr>
        <p:spPr bwMode="auto">
          <a:xfrm flipV="1">
            <a:off x="5424488" y="4699000"/>
            <a:ext cx="258762" cy="169863"/>
          </a:xfrm>
          <a:prstGeom prst="line">
            <a:avLst/>
          </a:prstGeom>
          <a:noFill/>
          <a:ln w="127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51" name="Line 88"/>
          <p:cNvSpPr>
            <a:spLocks noChangeShapeType="1"/>
          </p:cNvSpPr>
          <p:nvPr/>
        </p:nvSpPr>
        <p:spPr bwMode="auto">
          <a:xfrm flipV="1">
            <a:off x="5711825" y="4630738"/>
            <a:ext cx="122238" cy="96837"/>
          </a:xfrm>
          <a:prstGeom prst="line">
            <a:avLst/>
          </a:prstGeom>
          <a:noFill/>
          <a:ln w="127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52" name="Line 89"/>
          <p:cNvSpPr>
            <a:spLocks noChangeShapeType="1"/>
          </p:cNvSpPr>
          <p:nvPr/>
        </p:nvSpPr>
        <p:spPr bwMode="auto">
          <a:xfrm flipV="1">
            <a:off x="5861050" y="4418013"/>
            <a:ext cx="296863" cy="239712"/>
          </a:xfrm>
          <a:prstGeom prst="line">
            <a:avLst/>
          </a:prstGeom>
          <a:noFill/>
          <a:ln w="127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53" name="Line 90"/>
          <p:cNvSpPr>
            <a:spLocks noChangeShapeType="1"/>
          </p:cNvSpPr>
          <p:nvPr/>
        </p:nvSpPr>
        <p:spPr bwMode="auto">
          <a:xfrm flipV="1">
            <a:off x="6186488" y="4364038"/>
            <a:ext cx="146050" cy="79375"/>
          </a:xfrm>
          <a:prstGeom prst="line">
            <a:avLst/>
          </a:prstGeom>
          <a:noFill/>
          <a:ln w="127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54" name="Line 91"/>
          <p:cNvSpPr>
            <a:spLocks noChangeShapeType="1"/>
          </p:cNvSpPr>
          <p:nvPr/>
        </p:nvSpPr>
        <p:spPr bwMode="auto">
          <a:xfrm flipV="1">
            <a:off x="6362700" y="4259263"/>
            <a:ext cx="31750" cy="131762"/>
          </a:xfrm>
          <a:prstGeom prst="line">
            <a:avLst/>
          </a:prstGeom>
          <a:noFill/>
          <a:ln w="127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55" name="Line 92"/>
          <p:cNvSpPr>
            <a:spLocks noChangeShapeType="1"/>
          </p:cNvSpPr>
          <p:nvPr/>
        </p:nvSpPr>
        <p:spPr bwMode="auto">
          <a:xfrm flipV="1">
            <a:off x="6423025" y="4240213"/>
            <a:ext cx="174625" cy="46037"/>
          </a:xfrm>
          <a:prstGeom prst="line">
            <a:avLst/>
          </a:prstGeom>
          <a:noFill/>
          <a:ln w="127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56" name="Line 93"/>
          <p:cNvSpPr>
            <a:spLocks noChangeShapeType="1"/>
          </p:cNvSpPr>
          <p:nvPr/>
        </p:nvSpPr>
        <p:spPr bwMode="auto">
          <a:xfrm flipV="1">
            <a:off x="6624638" y="3992563"/>
            <a:ext cx="98425" cy="274637"/>
          </a:xfrm>
          <a:prstGeom prst="line">
            <a:avLst/>
          </a:prstGeom>
          <a:noFill/>
          <a:ln w="127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57" name="Line 94"/>
          <p:cNvSpPr>
            <a:spLocks noChangeShapeType="1"/>
          </p:cNvSpPr>
          <p:nvPr/>
        </p:nvSpPr>
        <p:spPr bwMode="auto">
          <a:xfrm>
            <a:off x="6751638" y="4006850"/>
            <a:ext cx="836612" cy="0"/>
          </a:xfrm>
          <a:prstGeom prst="line">
            <a:avLst/>
          </a:prstGeom>
          <a:noFill/>
          <a:ln w="127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sp>
        <p:nvSpPr>
          <p:cNvPr id="58458" name="Oval 95"/>
          <p:cNvSpPr>
            <a:spLocks noChangeArrowheads="1"/>
          </p:cNvSpPr>
          <p:nvPr/>
        </p:nvSpPr>
        <p:spPr bwMode="auto">
          <a:xfrm>
            <a:off x="2847975" y="5113338"/>
            <a:ext cx="88900" cy="100012"/>
          </a:xfrm>
          <a:prstGeom prst="ellipse">
            <a:avLst/>
          </a:prstGeom>
          <a:solidFill>
            <a:srgbClr val="FF0000"/>
          </a:solidFill>
          <a:ln w="12700">
            <a:solidFill>
              <a:srgbClr val="FF0000"/>
            </a:solidFill>
            <a:round/>
            <a:headEnd/>
            <a:tailEnd/>
          </a:ln>
        </p:spPr>
        <p:txBody>
          <a:bodyPr wrap="none" anchor="ctr"/>
          <a:lstStyle/>
          <a:p>
            <a:endParaRPr lang="es-SV"/>
          </a:p>
        </p:txBody>
      </p:sp>
      <p:sp>
        <p:nvSpPr>
          <p:cNvPr id="58459" name="Oval 96"/>
          <p:cNvSpPr>
            <a:spLocks noChangeArrowheads="1"/>
          </p:cNvSpPr>
          <p:nvPr/>
        </p:nvSpPr>
        <p:spPr bwMode="auto">
          <a:xfrm>
            <a:off x="3613150" y="5100638"/>
            <a:ext cx="88900" cy="100012"/>
          </a:xfrm>
          <a:prstGeom prst="ellipse">
            <a:avLst/>
          </a:prstGeom>
          <a:solidFill>
            <a:srgbClr val="FF0000"/>
          </a:solidFill>
          <a:ln w="12700">
            <a:solidFill>
              <a:srgbClr val="FF0000"/>
            </a:solidFill>
            <a:round/>
            <a:headEnd/>
            <a:tailEnd/>
          </a:ln>
        </p:spPr>
        <p:txBody>
          <a:bodyPr wrap="none" anchor="ctr"/>
          <a:lstStyle/>
          <a:p>
            <a:endParaRPr lang="es-SV"/>
          </a:p>
        </p:txBody>
      </p:sp>
      <p:sp>
        <p:nvSpPr>
          <p:cNvPr id="58460" name="Oval 97"/>
          <p:cNvSpPr>
            <a:spLocks noChangeArrowheads="1"/>
          </p:cNvSpPr>
          <p:nvPr/>
        </p:nvSpPr>
        <p:spPr bwMode="auto">
          <a:xfrm>
            <a:off x="3749675" y="5040313"/>
            <a:ext cx="88900" cy="98425"/>
          </a:xfrm>
          <a:prstGeom prst="ellipse">
            <a:avLst/>
          </a:prstGeom>
          <a:solidFill>
            <a:srgbClr val="FF0000"/>
          </a:solidFill>
          <a:ln w="12700">
            <a:solidFill>
              <a:srgbClr val="FF0000"/>
            </a:solidFill>
            <a:round/>
            <a:headEnd/>
            <a:tailEnd/>
          </a:ln>
        </p:spPr>
        <p:txBody>
          <a:bodyPr wrap="none" anchor="ctr"/>
          <a:lstStyle/>
          <a:p>
            <a:endParaRPr lang="es-SV"/>
          </a:p>
        </p:txBody>
      </p:sp>
      <p:sp>
        <p:nvSpPr>
          <p:cNvPr id="58461" name="Oval 98"/>
          <p:cNvSpPr>
            <a:spLocks noChangeArrowheads="1"/>
          </p:cNvSpPr>
          <p:nvPr/>
        </p:nvSpPr>
        <p:spPr bwMode="auto">
          <a:xfrm>
            <a:off x="4311650" y="5033963"/>
            <a:ext cx="88900" cy="100012"/>
          </a:xfrm>
          <a:prstGeom prst="ellipse">
            <a:avLst/>
          </a:prstGeom>
          <a:solidFill>
            <a:srgbClr val="FF0000"/>
          </a:solidFill>
          <a:ln w="12700">
            <a:solidFill>
              <a:srgbClr val="FF0000"/>
            </a:solidFill>
            <a:round/>
            <a:headEnd/>
            <a:tailEnd/>
          </a:ln>
        </p:spPr>
        <p:txBody>
          <a:bodyPr wrap="none" anchor="ctr"/>
          <a:lstStyle/>
          <a:p>
            <a:endParaRPr lang="es-SV"/>
          </a:p>
        </p:txBody>
      </p:sp>
      <p:sp>
        <p:nvSpPr>
          <p:cNvPr id="58462" name="Oval 99"/>
          <p:cNvSpPr>
            <a:spLocks noChangeArrowheads="1"/>
          </p:cNvSpPr>
          <p:nvPr/>
        </p:nvSpPr>
        <p:spPr bwMode="auto">
          <a:xfrm>
            <a:off x="4324350" y="4994275"/>
            <a:ext cx="88900" cy="98425"/>
          </a:xfrm>
          <a:prstGeom prst="ellipse">
            <a:avLst/>
          </a:prstGeom>
          <a:solidFill>
            <a:srgbClr val="FF0000"/>
          </a:solidFill>
          <a:ln w="12700">
            <a:solidFill>
              <a:srgbClr val="FF0000"/>
            </a:solidFill>
            <a:round/>
            <a:headEnd/>
            <a:tailEnd/>
          </a:ln>
        </p:spPr>
        <p:txBody>
          <a:bodyPr wrap="none" anchor="ctr"/>
          <a:lstStyle/>
          <a:p>
            <a:endParaRPr lang="es-SV"/>
          </a:p>
        </p:txBody>
      </p:sp>
      <p:grpSp>
        <p:nvGrpSpPr>
          <p:cNvPr id="58463" name="Group 100"/>
          <p:cNvGrpSpPr>
            <a:grpSpLocks/>
          </p:cNvGrpSpPr>
          <p:nvPr/>
        </p:nvGrpSpPr>
        <p:grpSpPr bwMode="auto">
          <a:xfrm>
            <a:off x="4613275" y="4811713"/>
            <a:ext cx="488950" cy="227012"/>
            <a:chOff x="3269" y="3015"/>
            <a:chExt cx="347" cy="167"/>
          </a:xfrm>
        </p:grpSpPr>
        <p:sp>
          <p:nvSpPr>
            <p:cNvPr id="58497" name="Oval 101"/>
            <p:cNvSpPr>
              <a:spLocks noChangeArrowheads="1"/>
            </p:cNvSpPr>
            <p:nvPr/>
          </p:nvSpPr>
          <p:spPr bwMode="auto">
            <a:xfrm>
              <a:off x="3269" y="3108"/>
              <a:ext cx="64" cy="74"/>
            </a:xfrm>
            <a:prstGeom prst="ellipse">
              <a:avLst/>
            </a:prstGeom>
            <a:solidFill>
              <a:srgbClr val="FF0000"/>
            </a:solidFill>
            <a:ln w="12700">
              <a:solidFill>
                <a:srgbClr val="FF0000"/>
              </a:solidFill>
              <a:round/>
              <a:headEnd/>
              <a:tailEnd/>
            </a:ln>
          </p:spPr>
          <p:txBody>
            <a:bodyPr wrap="none" anchor="ctr"/>
            <a:lstStyle/>
            <a:p>
              <a:endParaRPr lang="es-SV"/>
            </a:p>
          </p:txBody>
        </p:sp>
        <p:sp>
          <p:nvSpPr>
            <p:cNvPr id="58498" name="Oval 102"/>
            <p:cNvSpPr>
              <a:spLocks noChangeArrowheads="1"/>
            </p:cNvSpPr>
            <p:nvPr/>
          </p:nvSpPr>
          <p:spPr bwMode="auto">
            <a:xfrm>
              <a:off x="3439" y="3099"/>
              <a:ext cx="63" cy="74"/>
            </a:xfrm>
            <a:prstGeom prst="ellipse">
              <a:avLst/>
            </a:prstGeom>
            <a:solidFill>
              <a:srgbClr val="FF0000"/>
            </a:solidFill>
            <a:ln w="12700">
              <a:solidFill>
                <a:srgbClr val="FF0000"/>
              </a:solidFill>
              <a:round/>
              <a:headEnd/>
              <a:tailEnd/>
            </a:ln>
          </p:spPr>
          <p:txBody>
            <a:bodyPr wrap="none" anchor="ctr"/>
            <a:lstStyle/>
            <a:p>
              <a:endParaRPr lang="es-SV"/>
            </a:p>
          </p:txBody>
        </p:sp>
        <p:sp>
          <p:nvSpPr>
            <p:cNvPr id="58499" name="Oval 103"/>
            <p:cNvSpPr>
              <a:spLocks noChangeArrowheads="1"/>
            </p:cNvSpPr>
            <p:nvPr/>
          </p:nvSpPr>
          <p:spPr bwMode="auto">
            <a:xfrm>
              <a:off x="3466" y="3078"/>
              <a:ext cx="63" cy="74"/>
            </a:xfrm>
            <a:prstGeom prst="ellipse">
              <a:avLst/>
            </a:prstGeom>
            <a:solidFill>
              <a:srgbClr val="FF0000"/>
            </a:solidFill>
            <a:ln w="12700">
              <a:solidFill>
                <a:srgbClr val="FF0000"/>
              </a:solidFill>
              <a:round/>
              <a:headEnd/>
              <a:tailEnd/>
            </a:ln>
          </p:spPr>
          <p:txBody>
            <a:bodyPr wrap="none" anchor="ctr"/>
            <a:lstStyle/>
            <a:p>
              <a:endParaRPr lang="es-SV"/>
            </a:p>
          </p:txBody>
        </p:sp>
        <p:sp>
          <p:nvSpPr>
            <p:cNvPr id="58500" name="Oval 104"/>
            <p:cNvSpPr>
              <a:spLocks noChangeArrowheads="1"/>
            </p:cNvSpPr>
            <p:nvPr/>
          </p:nvSpPr>
          <p:spPr bwMode="auto">
            <a:xfrm>
              <a:off x="3554" y="3015"/>
              <a:ext cx="62" cy="73"/>
            </a:xfrm>
            <a:prstGeom prst="ellipse">
              <a:avLst/>
            </a:prstGeom>
            <a:solidFill>
              <a:srgbClr val="FF0000"/>
            </a:solidFill>
            <a:ln w="12700">
              <a:solidFill>
                <a:srgbClr val="FF0000"/>
              </a:solidFill>
              <a:round/>
              <a:headEnd/>
              <a:tailEnd/>
            </a:ln>
          </p:spPr>
          <p:txBody>
            <a:bodyPr wrap="none" anchor="ctr"/>
            <a:lstStyle/>
            <a:p>
              <a:endParaRPr lang="es-SV"/>
            </a:p>
          </p:txBody>
        </p:sp>
      </p:grpSp>
      <p:sp>
        <p:nvSpPr>
          <p:cNvPr id="58464" name="Oval 105"/>
          <p:cNvSpPr>
            <a:spLocks noChangeArrowheads="1"/>
          </p:cNvSpPr>
          <p:nvPr/>
        </p:nvSpPr>
        <p:spPr bwMode="auto">
          <a:xfrm>
            <a:off x="5376863" y="4765675"/>
            <a:ext cx="90487" cy="103188"/>
          </a:xfrm>
          <a:prstGeom prst="ellipse">
            <a:avLst/>
          </a:prstGeom>
          <a:solidFill>
            <a:srgbClr val="FF0000"/>
          </a:solidFill>
          <a:ln w="12700">
            <a:solidFill>
              <a:srgbClr val="FF0000"/>
            </a:solidFill>
            <a:round/>
            <a:headEnd/>
            <a:tailEnd/>
          </a:ln>
        </p:spPr>
        <p:txBody>
          <a:bodyPr wrap="none" anchor="ctr"/>
          <a:lstStyle/>
          <a:p>
            <a:endParaRPr lang="es-SV"/>
          </a:p>
        </p:txBody>
      </p:sp>
      <p:sp>
        <p:nvSpPr>
          <p:cNvPr id="58465" name="Oval 106"/>
          <p:cNvSpPr>
            <a:spLocks noChangeArrowheads="1"/>
          </p:cNvSpPr>
          <p:nvPr/>
        </p:nvSpPr>
        <p:spPr bwMode="auto">
          <a:xfrm>
            <a:off x="5478463" y="4735513"/>
            <a:ext cx="88900" cy="103187"/>
          </a:xfrm>
          <a:prstGeom prst="ellipse">
            <a:avLst/>
          </a:prstGeom>
          <a:solidFill>
            <a:srgbClr val="FF0000"/>
          </a:solidFill>
          <a:ln w="12700">
            <a:solidFill>
              <a:srgbClr val="FF0000"/>
            </a:solidFill>
            <a:round/>
            <a:headEnd/>
            <a:tailEnd/>
          </a:ln>
        </p:spPr>
        <p:txBody>
          <a:bodyPr wrap="none" anchor="ctr"/>
          <a:lstStyle/>
          <a:p>
            <a:endParaRPr lang="es-SV"/>
          </a:p>
        </p:txBody>
      </p:sp>
      <p:sp>
        <p:nvSpPr>
          <p:cNvPr id="58466" name="Oval 107"/>
          <p:cNvSpPr>
            <a:spLocks noChangeArrowheads="1"/>
          </p:cNvSpPr>
          <p:nvPr/>
        </p:nvSpPr>
        <p:spPr bwMode="auto">
          <a:xfrm>
            <a:off x="5565775" y="4691063"/>
            <a:ext cx="88900" cy="104775"/>
          </a:xfrm>
          <a:prstGeom prst="ellipse">
            <a:avLst/>
          </a:prstGeom>
          <a:solidFill>
            <a:srgbClr val="FF0000"/>
          </a:solidFill>
          <a:ln w="12700">
            <a:solidFill>
              <a:srgbClr val="FF0000"/>
            </a:solidFill>
            <a:round/>
            <a:headEnd/>
            <a:tailEnd/>
          </a:ln>
        </p:spPr>
        <p:txBody>
          <a:bodyPr wrap="none" anchor="ctr"/>
          <a:lstStyle/>
          <a:p>
            <a:endParaRPr lang="es-SV"/>
          </a:p>
        </p:txBody>
      </p:sp>
      <p:sp>
        <p:nvSpPr>
          <p:cNvPr id="58467" name="Oval 108"/>
          <p:cNvSpPr>
            <a:spLocks noChangeArrowheads="1"/>
          </p:cNvSpPr>
          <p:nvPr/>
        </p:nvSpPr>
        <p:spPr bwMode="auto">
          <a:xfrm>
            <a:off x="5665788" y="4632325"/>
            <a:ext cx="88900" cy="103188"/>
          </a:xfrm>
          <a:prstGeom prst="ellipse">
            <a:avLst/>
          </a:prstGeom>
          <a:solidFill>
            <a:srgbClr val="FF0000"/>
          </a:solidFill>
          <a:ln w="12700">
            <a:solidFill>
              <a:srgbClr val="FF0000"/>
            </a:solidFill>
            <a:round/>
            <a:headEnd/>
            <a:tailEnd/>
          </a:ln>
        </p:spPr>
        <p:txBody>
          <a:bodyPr wrap="none" anchor="ctr"/>
          <a:lstStyle/>
          <a:p>
            <a:endParaRPr lang="es-SV"/>
          </a:p>
        </p:txBody>
      </p:sp>
      <p:sp>
        <p:nvSpPr>
          <p:cNvPr id="58468" name="Oval 109"/>
          <p:cNvSpPr>
            <a:spLocks noChangeArrowheads="1"/>
          </p:cNvSpPr>
          <p:nvPr/>
        </p:nvSpPr>
        <p:spPr bwMode="auto">
          <a:xfrm>
            <a:off x="5951538" y="4492625"/>
            <a:ext cx="90487" cy="103188"/>
          </a:xfrm>
          <a:prstGeom prst="ellipse">
            <a:avLst/>
          </a:prstGeom>
          <a:solidFill>
            <a:srgbClr val="FF0000"/>
          </a:solidFill>
          <a:ln w="12700">
            <a:solidFill>
              <a:srgbClr val="FF0000"/>
            </a:solidFill>
            <a:round/>
            <a:headEnd/>
            <a:tailEnd/>
          </a:ln>
        </p:spPr>
        <p:txBody>
          <a:bodyPr wrap="none" anchor="ctr"/>
          <a:lstStyle/>
          <a:p>
            <a:endParaRPr lang="es-SV"/>
          </a:p>
        </p:txBody>
      </p:sp>
      <p:sp>
        <p:nvSpPr>
          <p:cNvPr id="58469" name="Oval 110"/>
          <p:cNvSpPr>
            <a:spLocks noChangeArrowheads="1"/>
          </p:cNvSpPr>
          <p:nvPr/>
        </p:nvSpPr>
        <p:spPr bwMode="auto">
          <a:xfrm>
            <a:off x="5803900" y="4595813"/>
            <a:ext cx="88900" cy="104775"/>
          </a:xfrm>
          <a:prstGeom prst="ellipse">
            <a:avLst/>
          </a:prstGeom>
          <a:solidFill>
            <a:srgbClr val="FF0000"/>
          </a:solidFill>
          <a:ln w="12700">
            <a:solidFill>
              <a:srgbClr val="FF0000"/>
            </a:solidFill>
            <a:round/>
            <a:headEnd/>
            <a:tailEnd/>
          </a:ln>
        </p:spPr>
        <p:txBody>
          <a:bodyPr wrap="none" anchor="ctr"/>
          <a:lstStyle/>
          <a:p>
            <a:endParaRPr lang="es-SV"/>
          </a:p>
        </p:txBody>
      </p:sp>
      <p:sp>
        <p:nvSpPr>
          <p:cNvPr id="58470" name="Oval 111"/>
          <p:cNvSpPr>
            <a:spLocks noChangeArrowheads="1"/>
          </p:cNvSpPr>
          <p:nvPr/>
        </p:nvSpPr>
        <p:spPr bwMode="auto">
          <a:xfrm>
            <a:off x="5853113" y="4537075"/>
            <a:ext cx="87312" cy="104775"/>
          </a:xfrm>
          <a:prstGeom prst="ellipse">
            <a:avLst/>
          </a:prstGeom>
          <a:solidFill>
            <a:srgbClr val="FF0000"/>
          </a:solidFill>
          <a:ln w="12700">
            <a:solidFill>
              <a:srgbClr val="FF0000"/>
            </a:solidFill>
            <a:round/>
            <a:headEnd/>
            <a:tailEnd/>
          </a:ln>
        </p:spPr>
        <p:txBody>
          <a:bodyPr wrap="none" anchor="ctr"/>
          <a:lstStyle/>
          <a:p>
            <a:endParaRPr lang="es-SV"/>
          </a:p>
        </p:txBody>
      </p:sp>
      <p:sp>
        <p:nvSpPr>
          <p:cNvPr id="58471" name="Oval 112"/>
          <p:cNvSpPr>
            <a:spLocks noChangeArrowheads="1"/>
          </p:cNvSpPr>
          <p:nvPr/>
        </p:nvSpPr>
        <p:spPr bwMode="auto">
          <a:xfrm>
            <a:off x="6064250" y="4432300"/>
            <a:ext cx="90488" cy="104775"/>
          </a:xfrm>
          <a:prstGeom prst="ellipse">
            <a:avLst/>
          </a:prstGeom>
          <a:solidFill>
            <a:srgbClr val="FF0000"/>
          </a:solidFill>
          <a:ln w="12700">
            <a:solidFill>
              <a:srgbClr val="FF0000"/>
            </a:solidFill>
            <a:round/>
            <a:headEnd/>
            <a:tailEnd/>
          </a:ln>
        </p:spPr>
        <p:txBody>
          <a:bodyPr wrap="none" anchor="ctr"/>
          <a:lstStyle/>
          <a:p>
            <a:endParaRPr lang="es-SV"/>
          </a:p>
        </p:txBody>
      </p:sp>
      <p:sp>
        <p:nvSpPr>
          <p:cNvPr id="58472" name="Oval 113"/>
          <p:cNvSpPr>
            <a:spLocks noChangeArrowheads="1"/>
          </p:cNvSpPr>
          <p:nvPr/>
        </p:nvSpPr>
        <p:spPr bwMode="auto">
          <a:xfrm>
            <a:off x="6127750" y="4386263"/>
            <a:ext cx="88900" cy="106362"/>
          </a:xfrm>
          <a:prstGeom prst="ellipse">
            <a:avLst/>
          </a:prstGeom>
          <a:solidFill>
            <a:srgbClr val="FF0000"/>
          </a:solidFill>
          <a:ln w="12700">
            <a:solidFill>
              <a:srgbClr val="FF0000"/>
            </a:solidFill>
            <a:round/>
            <a:headEnd/>
            <a:tailEnd/>
          </a:ln>
        </p:spPr>
        <p:txBody>
          <a:bodyPr wrap="none" anchor="ctr"/>
          <a:lstStyle/>
          <a:p>
            <a:endParaRPr lang="es-SV"/>
          </a:p>
        </p:txBody>
      </p:sp>
      <p:sp>
        <p:nvSpPr>
          <p:cNvPr id="58473" name="Oval 114"/>
          <p:cNvSpPr>
            <a:spLocks noChangeArrowheads="1"/>
          </p:cNvSpPr>
          <p:nvPr/>
        </p:nvSpPr>
        <p:spPr bwMode="auto">
          <a:xfrm>
            <a:off x="6303963" y="4313238"/>
            <a:ext cx="88900" cy="101600"/>
          </a:xfrm>
          <a:prstGeom prst="ellipse">
            <a:avLst/>
          </a:prstGeom>
          <a:solidFill>
            <a:srgbClr val="FF0000"/>
          </a:solidFill>
          <a:ln w="12700">
            <a:solidFill>
              <a:srgbClr val="FF0000"/>
            </a:solidFill>
            <a:round/>
            <a:headEnd/>
            <a:tailEnd/>
          </a:ln>
        </p:spPr>
        <p:txBody>
          <a:bodyPr wrap="none" anchor="ctr"/>
          <a:lstStyle/>
          <a:p>
            <a:endParaRPr lang="es-SV"/>
          </a:p>
        </p:txBody>
      </p:sp>
      <p:sp>
        <p:nvSpPr>
          <p:cNvPr id="58474" name="Oval 115"/>
          <p:cNvSpPr>
            <a:spLocks noChangeArrowheads="1"/>
          </p:cNvSpPr>
          <p:nvPr/>
        </p:nvSpPr>
        <p:spPr bwMode="auto">
          <a:xfrm>
            <a:off x="6367463" y="4238625"/>
            <a:ext cx="88900" cy="104775"/>
          </a:xfrm>
          <a:prstGeom prst="ellipse">
            <a:avLst/>
          </a:prstGeom>
          <a:solidFill>
            <a:srgbClr val="FF0000"/>
          </a:solidFill>
          <a:ln w="12700">
            <a:solidFill>
              <a:srgbClr val="FF0000"/>
            </a:solidFill>
            <a:round/>
            <a:headEnd/>
            <a:tailEnd/>
          </a:ln>
        </p:spPr>
        <p:txBody>
          <a:bodyPr wrap="none" anchor="ctr"/>
          <a:lstStyle/>
          <a:p>
            <a:endParaRPr lang="es-SV"/>
          </a:p>
        </p:txBody>
      </p:sp>
      <p:sp>
        <p:nvSpPr>
          <p:cNvPr id="58475" name="Oval 116"/>
          <p:cNvSpPr>
            <a:spLocks noChangeArrowheads="1"/>
          </p:cNvSpPr>
          <p:nvPr/>
        </p:nvSpPr>
        <p:spPr bwMode="auto">
          <a:xfrm>
            <a:off x="6580188" y="4164013"/>
            <a:ext cx="88900" cy="103187"/>
          </a:xfrm>
          <a:prstGeom prst="ellipse">
            <a:avLst/>
          </a:prstGeom>
          <a:solidFill>
            <a:srgbClr val="FF0000"/>
          </a:solidFill>
          <a:ln w="12700">
            <a:solidFill>
              <a:srgbClr val="FF0000"/>
            </a:solidFill>
            <a:round/>
            <a:headEnd/>
            <a:tailEnd/>
          </a:ln>
        </p:spPr>
        <p:txBody>
          <a:bodyPr wrap="none" anchor="ctr"/>
          <a:lstStyle/>
          <a:p>
            <a:endParaRPr lang="es-SV"/>
          </a:p>
        </p:txBody>
      </p:sp>
      <p:sp>
        <p:nvSpPr>
          <p:cNvPr id="58476" name="Oval 117"/>
          <p:cNvSpPr>
            <a:spLocks noChangeArrowheads="1"/>
          </p:cNvSpPr>
          <p:nvPr/>
        </p:nvSpPr>
        <p:spPr bwMode="auto">
          <a:xfrm>
            <a:off x="6642100" y="4075113"/>
            <a:ext cx="88900" cy="104775"/>
          </a:xfrm>
          <a:prstGeom prst="ellipse">
            <a:avLst/>
          </a:prstGeom>
          <a:solidFill>
            <a:srgbClr val="FF0000"/>
          </a:solidFill>
          <a:ln w="12700">
            <a:solidFill>
              <a:srgbClr val="FF0000"/>
            </a:solidFill>
            <a:round/>
            <a:headEnd/>
            <a:tailEnd/>
          </a:ln>
        </p:spPr>
        <p:txBody>
          <a:bodyPr wrap="none" anchor="ctr"/>
          <a:lstStyle/>
          <a:p>
            <a:endParaRPr lang="es-SV"/>
          </a:p>
        </p:txBody>
      </p:sp>
      <p:sp>
        <p:nvSpPr>
          <p:cNvPr id="58477" name="Oval 118"/>
          <p:cNvSpPr>
            <a:spLocks noChangeArrowheads="1"/>
          </p:cNvSpPr>
          <p:nvPr/>
        </p:nvSpPr>
        <p:spPr bwMode="auto">
          <a:xfrm>
            <a:off x="6692900" y="3987800"/>
            <a:ext cx="88900" cy="103188"/>
          </a:xfrm>
          <a:prstGeom prst="ellipse">
            <a:avLst/>
          </a:prstGeom>
          <a:solidFill>
            <a:srgbClr val="FF0000"/>
          </a:solidFill>
          <a:ln w="12700">
            <a:solidFill>
              <a:srgbClr val="FF0000"/>
            </a:solidFill>
            <a:round/>
            <a:headEnd/>
            <a:tailEnd/>
          </a:ln>
        </p:spPr>
        <p:txBody>
          <a:bodyPr wrap="none" anchor="ctr"/>
          <a:lstStyle/>
          <a:p>
            <a:endParaRPr lang="es-SV"/>
          </a:p>
        </p:txBody>
      </p:sp>
      <p:grpSp>
        <p:nvGrpSpPr>
          <p:cNvPr id="58478" name="Group 119"/>
          <p:cNvGrpSpPr>
            <a:grpSpLocks/>
          </p:cNvGrpSpPr>
          <p:nvPr/>
        </p:nvGrpSpPr>
        <p:grpSpPr bwMode="auto">
          <a:xfrm>
            <a:off x="3130550" y="1881188"/>
            <a:ext cx="338138" cy="98425"/>
            <a:chOff x="2188" y="1096"/>
            <a:chExt cx="240" cy="62"/>
          </a:xfrm>
        </p:grpSpPr>
        <p:sp>
          <p:nvSpPr>
            <p:cNvPr id="58493" name="Line 120"/>
            <p:cNvSpPr>
              <a:spLocks noChangeShapeType="1"/>
            </p:cNvSpPr>
            <p:nvPr/>
          </p:nvSpPr>
          <p:spPr bwMode="auto">
            <a:xfrm>
              <a:off x="2231" y="1118"/>
              <a:ext cx="157" cy="0"/>
            </a:xfrm>
            <a:prstGeom prst="line">
              <a:avLst/>
            </a:prstGeom>
            <a:noFill/>
            <a:ln w="127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s-SV"/>
            </a:p>
          </p:txBody>
        </p:sp>
        <p:grpSp>
          <p:nvGrpSpPr>
            <p:cNvPr id="58494" name="Group 121"/>
            <p:cNvGrpSpPr>
              <a:grpSpLocks/>
            </p:cNvGrpSpPr>
            <p:nvPr/>
          </p:nvGrpSpPr>
          <p:grpSpPr bwMode="auto">
            <a:xfrm>
              <a:off x="2188" y="1096"/>
              <a:ext cx="240" cy="62"/>
              <a:chOff x="2188" y="1096"/>
              <a:chExt cx="240" cy="62"/>
            </a:xfrm>
          </p:grpSpPr>
          <p:sp>
            <p:nvSpPr>
              <p:cNvPr id="58495" name="Oval 122"/>
              <p:cNvSpPr>
                <a:spLocks noChangeArrowheads="1"/>
              </p:cNvSpPr>
              <p:nvPr/>
            </p:nvSpPr>
            <p:spPr bwMode="auto">
              <a:xfrm>
                <a:off x="2188" y="1096"/>
                <a:ext cx="63" cy="62"/>
              </a:xfrm>
              <a:prstGeom prst="ellipse">
                <a:avLst/>
              </a:prstGeom>
              <a:solidFill>
                <a:srgbClr val="FF0000"/>
              </a:solidFill>
              <a:ln w="12700">
                <a:solidFill>
                  <a:srgbClr val="FF0000"/>
                </a:solidFill>
                <a:round/>
                <a:headEnd/>
                <a:tailEnd/>
              </a:ln>
            </p:spPr>
            <p:txBody>
              <a:bodyPr wrap="none" anchor="ctr"/>
              <a:lstStyle/>
              <a:p>
                <a:endParaRPr lang="es-SV"/>
              </a:p>
            </p:txBody>
          </p:sp>
          <p:sp>
            <p:nvSpPr>
              <p:cNvPr id="58496" name="Oval 123"/>
              <p:cNvSpPr>
                <a:spLocks noChangeArrowheads="1"/>
              </p:cNvSpPr>
              <p:nvPr/>
            </p:nvSpPr>
            <p:spPr bwMode="auto">
              <a:xfrm>
                <a:off x="2365" y="1096"/>
                <a:ext cx="63" cy="62"/>
              </a:xfrm>
              <a:prstGeom prst="ellipse">
                <a:avLst/>
              </a:prstGeom>
              <a:solidFill>
                <a:srgbClr val="FF0000"/>
              </a:solidFill>
              <a:ln w="12700">
                <a:solidFill>
                  <a:srgbClr val="FF0000"/>
                </a:solidFill>
                <a:round/>
                <a:headEnd/>
                <a:tailEnd/>
              </a:ln>
            </p:spPr>
            <p:txBody>
              <a:bodyPr wrap="none" anchor="ctr"/>
              <a:lstStyle/>
              <a:p>
                <a:endParaRPr lang="es-SV"/>
              </a:p>
            </p:txBody>
          </p:sp>
        </p:grpSp>
      </p:grpSp>
      <p:sp>
        <p:nvSpPr>
          <p:cNvPr id="159868" name="Rectangle 124"/>
          <p:cNvSpPr>
            <a:spLocks noGrp="1" noChangeArrowheads="1"/>
          </p:cNvSpPr>
          <p:nvPr>
            <p:ph type="title"/>
          </p:nvPr>
        </p:nvSpPr>
        <p:spPr>
          <a:xfrm>
            <a:off x="0" y="282575"/>
            <a:ext cx="9144000" cy="1143000"/>
          </a:xfrm>
        </p:spPr>
        <p:txBody>
          <a:bodyPr>
            <a:normAutofit fontScale="90000"/>
          </a:bodyPr>
          <a:lstStyle/>
          <a:p>
            <a:pPr eaLnBrk="1" hangingPunct="1">
              <a:defRPr/>
            </a:pPr>
            <a:r>
              <a:rPr lang="en-US" sz="2800" noProof="1" smtClean="0"/>
              <a:t>Efecto de la Inhibición de la ECA sobre Nefropatía </a:t>
            </a:r>
            <a:br>
              <a:rPr lang="en-US" sz="2800" noProof="1" smtClean="0"/>
            </a:br>
            <a:r>
              <a:rPr lang="en-US" sz="2800" noProof="1" smtClean="0"/>
              <a:t>en Pacientes con Diabetes Tipo 1</a:t>
            </a:r>
            <a:r>
              <a:rPr lang="en-US" sz="4800" noProof="1" smtClean="0"/>
              <a:t> </a:t>
            </a:r>
          </a:p>
        </p:txBody>
      </p:sp>
      <p:sp>
        <p:nvSpPr>
          <p:cNvPr id="58480" name="Rectangle 125"/>
          <p:cNvSpPr>
            <a:spLocks noChangeArrowheads="1"/>
          </p:cNvSpPr>
          <p:nvPr/>
        </p:nvSpPr>
        <p:spPr bwMode="auto">
          <a:xfrm>
            <a:off x="319088" y="6081713"/>
            <a:ext cx="2871787"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45720" rIns="45720">
            <a:spAutoFit/>
          </a:bodyPr>
          <a:lstStyle/>
          <a:p>
            <a:pPr defTabSz="762000" eaLnBrk="0" hangingPunct="0"/>
            <a:r>
              <a:rPr lang="es-SV" sz="1400" noProof="1">
                <a:solidFill>
                  <a:srgbClr val="FFFFFF"/>
                </a:solidFill>
                <a:latin typeface="Arial" charset="0"/>
              </a:rPr>
              <a:t>Grupo de Estudio Colaborativo</a:t>
            </a:r>
          </a:p>
          <a:p>
            <a:pPr defTabSz="762000" eaLnBrk="0" hangingPunct="0"/>
            <a:r>
              <a:rPr lang="es-SV" sz="1400" noProof="1">
                <a:solidFill>
                  <a:srgbClr val="FFFFFF"/>
                </a:solidFill>
                <a:latin typeface="Arial" charset="0"/>
              </a:rPr>
              <a:t>* p = 0,006 vs placebo.</a:t>
            </a:r>
          </a:p>
        </p:txBody>
      </p:sp>
      <p:grpSp>
        <p:nvGrpSpPr>
          <p:cNvPr id="58481" name="Group 126"/>
          <p:cNvGrpSpPr>
            <a:grpSpLocks/>
          </p:cNvGrpSpPr>
          <p:nvPr/>
        </p:nvGrpSpPr>
        <p:grpSpPr bwMode="auto">
          <a:xfrm>
            <a:off x="3254375" y="4686300"/>
            <a:ext cx="933450" cy="488950"/>
            <a:chOff x="2306" y="2952"/>
            <a:chExt cx="662" cy="308"/>
          </a:xfrm>
        </p:grpSpPr>
        <p:sp>
          <p:nvSpPr>
            <p:cNvPr id="58484" name="Rectangle 127"/>
            <p:cNvSpPr>
              <a:spLocks noChangeArrowheads="1"/>
            </p:cNvSpPr>
            <p:nvPr/>
          </p:nvSpPr>
          <p:spPr bwMode="auto">
            <a:xfrm>
              <a:off x="2488" y="3108"/>
              <a:ext cx="55" cy="66"/>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85" name="Rectangle 128"/>
            <p:cNvSpPr>
              <a:spLocks noChangeArrowheads="1"/>
            </p:cNvSpPr>
            <p:nvPr/>
          </p:nvSpPr>
          <p:spPr bwMode="auto">
            <a:xfrm>
              <a:off x="2533" y="3097"/>
              <a:ext cx="54" cy="66"/>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86" name="Rectangle 129"/>
            <p:cNvSpPr>
              <a:spLocks noChangeArrowheads="1"/>
            </p:cNvSpPr>
            <p:nvPr/>
          </p:nvSpPr>
          <p:spPr bwMode="auto">
            <a:xfrm>
              <a:off x="2630" y="3063"/>
              <a:ext cx="55" cy="68"/>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87" name="Rectangle 130"/>
            <p:cNvSpPr>
              <a:spLocks noChangeArrowheads="1"/>
            </p:cNvSpPr>
            <p:nvPr/>
          </p:nvSpPr>
          <p:spPr bwMode="auto">
            <a:xfrm>
              <a:off x="2710" y="3031"/>
              <a:ext cx="55" cy="66"/>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88" name="Rectangle 131"/>
            <p:cNvSpPr>
              <a:spLocks noChangeArrowheads="1"/>
            </p:cNvSpPr>
            <p:nvPr/>
          </p:nvSpPr>
          <p:spPr bwMode="auto">
            <a:xfrm>
              <a:off x="2764" y="3008"/>
              <a:ext cx="54" cy="66"/>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89" name="Rectangle 132"/>
            <p:cNvSpPr>
              <a:spLocks noChangeArrowheads="1"/>
            </p:cNvSpPr>
            <p:nvPr/>
          </p:nvSpPr>
          <p:spPr bwMode="auto">
            <a:xfrm>
              <a:off x="2835" y="2985"/>
              <a:ext cx="54" cy="68"/>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90" name="Rectangle 133"/>
            <p:cNvSpPr>
              <a:spLocks noChangeArrowheads="1"/>
            </p:cNvSpPr>
            <p:nvPr/>
          </p:nvSpPr>
          <p:spPr bwMode="auto">
            <a:xfrm>
              <a:off x="2915" y="2952"/>
              <a:ext cx="53" cy="67"/>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91" name="Rectangle 134"/>
            <p:cNvSpPr>
              <a:spLocks noChangeArrowheads="1"/>
            </p:cNvSpPr>
            <p:nvPr/>
          </p:nvSpPr>
          <p:spPr bwMode="auto">
            <a:xfrm>
              <a:off x="2306" y="3194"/>
              <a:ext cx="55" cy="66"/>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92" name="Rectangle 135"/>
            <p:cNvSpPr>
              <a:spLocks noChangeArrowheads="1"/>
            </p:cNvSpPr>
            <p:nvPr/>
          </p:nvSpPr>
          <p:spPr bwMode="auto">
            <a:xfrm>
              <a:off x="2347" y="3181"/>
              <a:ext cx="54" cy="66"/>
            </a:xfrm>
            <a:prstGeom prst="rect">
              <a:avLst/>
            </a:prstGeom>
            <a:solidFill>
              <a:srgbClr val="FFFFFF"/>
            </a:solidFill>
            <a:ln w="12700">
              <a:solidFill>
                <a:srgbClr val="FFFFFF"/>
              </a:solidFill>
              <a:miter lim="800000"/>
              <a:headEnd/>
              <a:tailEnd/>
            </a:ln>
          </p:spPr>
          <p:txBody>
            <a:bodyPr wrap="none" anchor="ctr"/>
            <a:lstStyle/>
            <a:p>
              <a:endParaRPr lang="es-SV"/>
            </a:p>
          </p:txBody>
        </p:sp>
      </p:grpSp>
      <p:sp>
        <p:nvSpPr>
          <p:cNvPr id="58482" name="Rectangle 136"/>
          <p:cNvSpPr>
            <a:spLocks noChangeArrowheads="1"/>
          </p:cNvSpPr>
          <p:nvPr/>
        </p:nvSpPr>
        <p:spPr bwMode="auto">
          <a:xfrm>
            <a:off x="3149600" y="2286000"/>
            <a:ext cx="74613" cy="106363"/>
          </a:xfrm>
          <a:prstGeom prst="rect">
            <a:avLst/>
          </a:prstGeom>
          <a:solidFill>
            <a:srgbClr val="FFFFFF"/>
          </a:solidFill>
          <a:ln w="12700">
            <a:solidFill>
              <a:srgbClr val="FFFFFF"/>
            </a:solidFill>
            <a:miter lim="800000"/>
            <a:headEnd/>
            <a:tailEnd/>
          </a:ln>
        </p:spPr>
        <p:txBody>
          <a:bodyPr wrap="none" anchor="ctr"/>
          <a:lstStyle/>
          <a:p>
            <a:endParaRPr lang="es-SV"/>
          </a:p>
        </p:txBody>
      </p:sp>
      <p:sp>
        <p:nvSpPr>
          <p:cNvPr id="58483" name="Rectangle 137"/>
          <p:cNvSpPr>
            <a:spLocks noChangeArrowheads="1"/>
          </p:cNvSpPr>
          <p:nvPr/>
        </p:nvSpPr>
        <p:spPr bwMode="auto">
          <a:xfrm>
            <a:off x="3392488" y="2286000"/>
            <a:ext cx="77787" cy="106363"/>
          </a:xfrm>
          <a:prstGeom prst="rect">
            <a:avLst/>
          </a:prstGeom>
          <a:solidFill>
            <a:srgbClr val="FFFFFF"/>
          </a:solidFill>
          <a:ln w="12700">
            <a:solidFill>
              <a:srgbClr val="FFFFFF"/>
            </a:solidFill>
            <a:miter lim="800000"/>
            <a:headEnd/>
            <a:tailEnd/>
          </a:ln>
        </p:spPr>
        <p:txBody>
          <a:bodyPr wrap="none" anchor="ctr"/>
          <a:lstStyle/>
          <a:p>
            <a:endParaRPr lang="es-SV"/>
          </a:p>
        </p:txBody>
      </p:sp>
    </p:spTree>
    <p:extLst>
      <p:ext uri="{BB962C8B-B14F-4D97-AF65-F5344CB8AC3E}">
        <p14:creationId xmlns:p14="http://schemas.microsoft.com/office/powerpoint/2010/main" val="333370919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2"/>
          <p:cNvGrpSpPr>
            <a:grpSpLocks/>
          </p:cNvGrpSpPr>
          <p:nvPr/>
        </p:nvGrpSpPr>
        <p:grpSpPr bwMode="auto">
          <a:xfrm>
            <a:off x="1685925" y="1677988"/>
            <a:ext cx="6951663" cy="4200525"/>
            <a:chOff x="844" y="1015"/>
            <a:chExt cx="5376" cy="2718"/>
          </a:xfrm>
        </p:grpSpPr>
        <p:sp>
          <p:nvSpPr>
            <p:cNvPr id="56368" name="Line 3"/>
            <p:cNvSpPr>
              <a:spLocks noChangeShapeType="1"/>
            </p:cNvSpPr>
            <p:nvPr/>
          </p:nvSpPr>
          <p:spPr bwMode="auto">
            <a:xfrm flipV="1">
              <a:off x="910" y="3684"/>
              <a:ext cx="1" cy="48"/>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spAutoFit/>
            </a:bodyPr>
            <a:lstStyle/>
            <a:p>
              <a:endParaRPr lang="es-SV"/>
            </a:p>
          </p:txBody>
        </p:sp>
        <p:sp>
          <p:nvSpPr>
            <p:cNvPr id="56369" name="Line 4"/>
            <p:cNvSpPr>
              <a:spLocks noChangeShapeType="1"/>
            </p:cNvSpPr>
            <p:nvPr/>
          </p:nvSpPr>
          <p:spPr bwMode="auto">
            <a:xfrm flipV="1">
              <a:off x="1425" y="3684"/>
              <a:ext cx="1" cy="48"/>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spAutoFit/>
            </a:bodyPr>
            <a:lstStyle/>
            <a:p>
              <a:endParaRPr lang="es-SV"/>
            </a:p>
          </p:txBody>
        </p:sp>
        <p:sp>
          <p:nvSpPr>
            <p:cNvPr id="56370" name="Line 5"/>
            <p:cNvSpPr>
              <a:spLocks noChangeShapeType="1"/>
            </p:cNvSpPr>
            <p:nvPr/>
          </p:nvSpPr>
          <p:spPr bwMode="auto">
            <a:xfrm flipV="1">
              <a:off x="1946" y="3684"/>
              <a:ext cx="1" cy="48"/>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spAutoFit/>
            </a:bodyPr>
            <a:lstStyle/>
            <a:p>
              <a:endParaRPr lang="es-SV"/>
            </a:p>
          </p:txBody>
        </p:sp>
        <p:sp>
          <p:nvSpPr>
            <p:cNvPr id="56371" name="Line 6"/>
            <p:cNvSpPr>
              <a:spLocks noChangeShapeType="1"/>
            </p:cNvSpPr>
            <p:nvPr/>
          </p:nvSpPr>
          <p:spPr bwMode="auto">
            <a:xfrm flipV="1">
              <a:off x="2469" y="3684"/>
              <a:ext cx="1" cy="48"/>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spAutoFit/>
            </a:bodyPr>
            <a:lstStyle/>
            <a:p>
              <a:endParaRPr lang="es-SV"/>
            </a:p>
          </p:txBody>
        </p:sp>
        <p:sp>
          <p:nvSpPr>
            <p:cNvPr id="56372" name="Line 7"/>
            <p:cNvSpPr>
              <a:spLocks noChangeShapeType="1"/>
            </p:cNvSpPr>
            <p:nvPr/>
          </p:nvSpPr>
          <p:spPr bwMode="auto">
            <a:xfrm flipV="1">
              <a:off x="2991" y="3684"/>
              <a:ext cx="1" cy="48"/>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spAutoFit/>
            </a:bodyPr>
            <a:lstStyle/>
            <a:p>
              <a:endParaRPr lang="es-SV"/>
            </a:p>
          </p:txBody>
        </p:sp>
        <p:sp>
          <p:nvSpPr>
            <p:cNvPr id="56373" name="Line 8"/>
            <p:cNvSpPr>
              <a:spLocks noChangeShapeType="1"/>
            </p:cNvSpPr>
            <p:nvPr/>
          </p:nvSpPr>
          <p:spPr bwMode="auto">
            <a:xfrm flipV="1">
              <a:off x="3514" y="3684"/>
              <a:ext cx="1" cy="48"/>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spAutoFit/>
            </a:bodyPr>
            <a:lstStyle/>
            <a:p>
              <a:endParaRPr lang="es-SV"/>
            </a:p>
          </p:txBody>
        </p:sp>
        <p:sp>
          <p:nvSpPr>
            <p:cNvPr id="56374" name="Line 9"/>
            <p:cNvSpPr>
              <a:spLocks noChangeShapeType="1"/>
            </p:cNvSpPr>
            <p:nvPr/>
          </p:nvSpPr>
          <p:spPr bwMode="auto">
            <a:xfrm flipV="1">
              <a:off x="4037" y="3684"/>
              <a:ext cx="1" cy="48"/>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spAutoFit/>
            </a:bodyPr>
            <a:lstStyle/>
            <a:p>
              <a:endParaRPr lang="es-SV"/>
            </a:p>
          </p:txBody>
        </p:sp>
        <p:sp>
          <p:nvSpPr>
            <p:cNvPr id="56375" name="Line 10"/>
            <p:cNvSpPr>
              <a:spLocks noChangeShapeType="1"/>
            </p:cNvSpPr>
            <p:nvPr/>
          </p:nvSpPr>
          <p:spPr bwMode="auto">
            <a:xfrm flipV="1">
              <a:off x="4559" y="3684"/>
              <a:ext cx="1" cy="48"/>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spAutoFit/>
            </a:bodyPr>
            <a:lstStyle/>
            <a:p>
              <a:endParaRPr lang="es-SV"/>
            </a:p>
          </p:txBody>
        </p:sp>
        <p:sp>
          <p:nvSpPr>
            <p:cNvPr id="56376" name="Line 11"/>
            <p:cNvSpPr>
              <a:spLocks noChangeShapeType="1"/>
            </p:cNvSpPr>
            <p:nvPr/>
          </p:nvSpPr>
          <p:spPr bwMode="auto">
            <a:xfrm flipV="1">
              <a:off x="5082" y="3684"/>
              <a:ext cx="1" cy="48"/>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spAutoFit/>
            </a:bodyPr>
            <a:lstStyle/>
            <a:p>
              <a:endParaRPr lang="es-SV"/>
            </a:p>
          </p:txBody>
        </p:sp>
        <p:sp>
          <p:nvSpPr>
            <p:cNvPr id="56377" name="Line 12"/>
            <p:cNvSpPr>
              <a:spLocks noChangeShapeType="1"/>
            </p:cNvSpPr>
            <p:nvPr/>
          </p:nvSpPr>
          <p:spPr bwMode="auto">
            <a:xfrm flipV="1">
              <a:off x="5604" y="3684"/>
              <a:ext cx="1" cy="48"/>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spAutoFit/>
            </a:bodyPr>
            <a:lstStyle/>
            <a:p>
              <a:endParaRPr lang="es-SV"/>
            </a:p>
          </p:txBody>
        </p:sp>
        <p:sp>
          <p:nvSpPr>
            <p:cNvPr id="56378" name="Line 13"/>
            <p:cNvSpPr>
              <a:spLocks noChangeShapeType="1"/>
            </p:cNvSpPr>
            <p:nvPr/>
          </p:nvSpPr>
          <p:spPr bwMode="auto">
            <a:xfrm>
              <a:off x="844" y="3575"/>
              <a:ext cx="67" cy="1"/>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spAutoFit/>
            </a:bodyPr>
            <a:lstStyle/>
            <a:p>
              <a:endParaRPr lang="es-SV"/>
            </a:p>
          </p:txBody>
        </p:sp>
        <p:sp>
          <p:nvSpPr>
            <p:cNvPr id="56379" name="Line 14"/>
            <p:cNvSpPr>
              <a:spLocks noChangeShapeType="1"/>
            </p:cNvSpPr>
            <p:nvPr/>
          </p:nvSpPr>
          <p:spPr bwMode="auto">
            <a:xfrm>
              <a:off x="844" y="3217"/>
              <a:ext cx="67" cy="1"/>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spAutoFit/>
            </a:bodyPr>
            <a:lstStyle/>
            <a:p>
              <a:endParaRPr lang="es-SV"/>
            </a:p>
          </p:txBody>
        </p:sp>
        <p:sp>
          <p:nvSpPr>
            <p:cNvPr id="56380" name="Line 15"/>
            <p:cNvSpPr>
              <a:spLocks noChangeShapeType="1"/>
            </p:cNvSpPr>
            <p:nvPr/>
          </p:nvSpPr>
          <p:spPr bwMode="auto">
            <a:xfrm>
              <a:off x="844" y="2858"/>
              <a:ext cx="67" cy="1"/>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spAutoFit/>
            </a:bodyPr>
            <a:lstStyle/>
            <a:p>
              <a:endParaRPr lang="es-SV"/>
            </a:p>
          </p:txBody>
        </p:sp>
        <p:sp>
          <p:nvSpPr>
            <p:cNvPr id="56381" name="Line 16"/>
            <p:cNvSpPr>
              <a:spLocks noChangeShapeType="1"/>
            </p:cNvSpPr>
            <p:nvPr/>
          </p:nvSpPr>
          <p:spPr bwMode="auto">
            <a:xfrm>
              <a:off x="844" y="2499"/>
              <a:ext cx="67" cy="1"/>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spAutoFit/>
            </a:bodyPr>
            <a:lstStyle/>
            <a:p>
              <a:endParaRPr lang="es-SV"/>
            </a:p>
          </p:txBody>
        </p:sp>
        <p:sp>
          <p:nvSpPr>
            <p:cNvPr id="56382" name="Line 17"/>
            <p:cNvSpPr>
              <a:spLocks noChangeShapeType="1"/>
            </p:cNvSpPr>
            <p:nvPr/>
          </p:nvSpPr>
          <p:spPr bwMode="auto">
            <a:xfrm>
              <a:off x="844" y="2140"/>
              <a:ext cx="67" cy="0"/>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spAutoFit/>
            </a:bodyPr>
            <a:lstStyle/>
            <a:p>
              <a:endParaRPr lang="es-SV"/>
            </a:p>
          </p:txBody>
        </p:sp>
        <p:sp>
          <p:nvSpPr>
            <p:cNvPr id="56383" name="Line 18"/>
            <p:cNvSpPr>
              <a:spLocks noChangeShapeType="1"/>
            </p:cNvSpPr>
            <p:nvPr/>
          </p:nvSpPr>
          <p:spPr bwMode="auto">
            <a:xfrm>
              <a:off x="844" y="1781"/>
              <a:ext cx="67" cy="1"/>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spAutoFit/>
            </a:bodyPr>
            <a:lstStyle/>
            <a:p>
              <a:endParaRPr lang="es-SV"/>
            </a:p>
          </p:txBody>
        </p:sp>
        <p:sp>
          <p:nvSpPr>
            <p:cNvPr id="56384" name="Line 19"/>
            <p:cNvSpPr>
              <a:spLocks noChangeShapeType="1"/>
            </p:cNvSpPr>
            <p:nvPr/>
          </p:nvSpPr>
          <p:spPr bwMode="auto">
            <a:xfrm>
              <a:off x="844" y="1423"/>
              <a:ext cx="67" cy="1"/>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spAutoFit/>
            </a:bodyPr>
            <a:lstStyle/>
            <a:p>
              <a:endParaRPr lang="es-SV"/>
            </a:p>
          </p:txBody>
        </p:sp>
        <p:sp>
          <p:nvSpPr>
            <p:cNvPr id="56385" name="Line 20"/>
            <p:cNvSpPr>
              <a:spLocks noChangeShapeType="1"/>
            </p:cNvSpPr>
            <p:nvPr/>
          </p:nvSpPr>
          <p:spPr bwMode="auto">
            <a:xfrm>
              <a:off x="911" y="3684"/>
              <a:ext cx="5309" cy="0"/>
            </a:xfrm>
            <a:prstGeom prst="line">
              <a:avLst/>
            </a:prstGeom>
            <a:noFill/>
            <a:ln w="28575">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a:spAutoFit/>
            </a:bodyPr>
            <a:lstStyle/>
            <a:p>
              <a:endParaRPr lang="es-SV"/>
            </a:p>
          </p:txBody>
        </p:sp>
        <p:sp>
          <p:nvSpPr>
            <p:cNvPr id="56386" name="Line 21"/>
            <p:cNvSpPr>
              <a:spLocks noChangeShapeType="1"/>
            </p:cNvSpPr>
            <p:nvPr/>
          </p:nvSpPr>
          <p:spPr bwMode="auto">
            <a:xfrm flipV="1">
              <a:off x="911" y="1015"/>
              <a:ext cx="0" cy="2669"/>
            </a:xfrm>
            <a:prstGeom prst="line">
              <a:avLst/>
            </a:prstGeom>
            <a:noFill/>
            <a:ln w="28575">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a:spAutoFit/>
            </a:bodyPr>
            <a:lstStyle/>
            <a:p>
              <a:endParaRPr lang="es-SV"/>
            </a:p>
          </p:txBody>
        </p:sp>
        <p:sp>
          <p:nvSpPr>
            <p:cNvPr id="56387" name="Line 22"/>
            <p:cNvSpPr>
              <a:spLocks noChangeShapeType="1"/>
            </p:cNvSpPr>
            <p:nvPr/>
          </p:nvSpPr>
          <p:spPr bwMode="auto">
            <a:xfrm flipV="1">
              <a:off x="6214" y="3684"/>
              <a:ext cx="1" cy="49"/>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spAutoFit/>
            </a:bodyPr>
            <a:lstStyle/>
            <a:p>
              <a:endParaRPr lang="es-SV"/>
            </a:p>
          </p:txBody>
        </p:sp>
        <p:sp>
          <p:nvSpPr>
            <p:cNvPr id="56388" name="Line 23"/>
            <p:cNvSpPr>
              <a:spLocks noChangeShapeType="1"/>
            </p:cNvSpPr>
            <p:nvPr/>
          </p:nvSpPr>
          <p:spPr bwMode="auto">
            <a:xfrm>
              <a:off x="844" y="1015"/>
              <a:ext cx="67" cy="0"/>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spAutoFit/>
            </a:bodyPr>
            <a:lstStyle/>
            <a:p>
              <a:endParaRPr lang="es-SV"/>
            </a:p>
          </p:txBody>
        </p:sp>
      </p:grpSp>
      <p:sp>
        <p:nvSpPr>
          <p:cNvPr id="56323" name="Rectangle 24"/>
          <p:cNvSpPr>
            <a:spLocks noChangeArrowheads="1"/>
          </p:cNvSpPr>
          <p:nvPr/>
        </p:nvSpPr>
        <p:spPr bwMode="auto">
          <a:xfrm>
            <a:off x="347663" y="3175000"/>
            <a:ext cx="8382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s-SV" sz="1800" noProof="1">
                <a:solidFill>
                  <a:srgbClr val="FFFFFF"/>
                </a:solidFill>
                <a:latin typeface="Arial" charset="0"/>
              </a:rPr>
              <a:t>Sujetos (%)</a:t>
            </a:r>
          </a:p>
        </p:txBody>
      </p:sp>
      <p:sp>
        <p:nvSpPr>
          <p:cNvPr id="56324" name="Rectangle 25"/>
          <p:cNvSpPr>
            <a:spLocks noChangeArrowheads="1"/>
          </p:cNvSpPr>
          <p:nvPr/>
        </p:nvSpPr>
        <p:spPr bwMode="auto">
          <a:xfrm>
            <a:off x="1724025" y="5929313"/>
            <a:ext cx="103188"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s-SV" sz="1800" noProof="1">
                <a:solidFill>
                  <a:srgbClr val="FFFFFF"/>
                </a:solidFill>
                <a:latin typeface="Arial" charset="0"/>
              </a:rPr>
              <a:t>0</a:t>
            </a:r>
          </a:p>
        </p:txBody>
      </p:sp>
      <p:sp>
        <p:nvSpPr>
          <p:cNvPr id="56325" name="Rectangle 26"/>
          <p:cNvSpPr>
            <a:spLocks noChangeArrowheads="1"/>
          </p:cNvSpPr>
          <p:nvPr/>
        </p:nvSpPr>
        <p:spPr bwMode="auto">
          <a:xfrm>
            <a:off x="2400300" y="5929313"/>
            <a:ext cx="103188"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s-SV" sz="1800" noProof="1">
                <a:solidFill>
                  <a:srgbClr val="FFFFFF"/>
                </a:solidFill>
                <a:latin typeface="Arial" charset="0"/>
              </a:rPr>
              <a:t>6</a:t>
            </a:r>
          </a:p>
        </p:txBody>
      </p:sp>
      <p:sp>
        <p:nvSpPr>
          <p:cNvPr id="56326" name="Rectangle 27"/>
          <p:cNvSpPr>
            <a:spLocks noChangeArrowheads="1"/>
          </p:cNvSpPr>
          <p:nvPr/>
        </p:nvSpPr>
        <p:spPr bwMode="auto">
          <a:xfrm>
            <a:off x="2927350" y="5929313"/>
            <a:ext cx="363538"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s-SV" sz="1800" noProof="1">
                <a:solidFill>
                  <a:srgbClr val="FFFFFF"/>
                </a:solidFill>
                <a:latin typeface="Arial" charset="0"/>
              </a:rPr>
              <a:t>12</a:t>
            </a:r>
          </a:p>
        </p:txBody>
      </p:sp>
      <p:sp>
        <p:nvSpPr>
          <p:cNvPr id="56327" name="Rectangle 28"/>
          <p:cNvSpPr>
            <a:spLocks noChangeArrowheads="1"/>
          </p:cNvSpPr>
          <p:nvPr/>
        </p:nvSpPr>
        <p:spPr bwMode="auto">
          <a:xfrm>
            <a:off x="3605213" y="5929313"/>
            <a:ext cx="41592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s-SV" sz="1800" noProof="1">
                <a:solidFill>
                  <a:srgbClr val="FFFFFF"/>
                </a:solidFill>
                <a:latin typeface="Arial" charset="0"/>
              </a:rPr>
              <a:t>18</a:t>
            </a:r>
          </a:p>
        </p:txBody>
      </p:sp>
      <p:sp>
        <p:nvSpPr>
          <p:cNvPr id="56328" name="Rectangle 29"/>
          <p:cNvSpPr>
            <a:spLocks noChangeArrowheads="1"/>
          </p:cNvSpPr>
          <p:nvPr/>
        </p:nvSpPr>
        <p:spPr bwMode="auto">
          <a:xfrm>
            <a:off x="4278313" y="5929313"/>
            <a:ext cx="439737"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s-SV" sz="1800" noProof="1">
                <a:solidFill>
                  <a:srgbClr val="FFFFFF"/>
                </a:solidFill>
                <a:latin typeface="Arial" charset="0"/>
              </a:rPr>
              <a:t>24</a:t>
            </a:r>
          </a:p>
        </p:txBody>
      </p:sp>
      <p:sp>
        <p:nvSpPr>
          <p:cNvPr id="56329" name="Rectangle 30"/>
          <p:cNvSpPr>
            <a:spLocks noChangeArrowheads="1"/>
          </p:cNvSpPr>
          <p:nvPr/>
        </p:nvSpPr>
        <p:spPr bwMode="auto">
          <a:xfrm>
            <a:off x="4954588" y="5929313"/>
            <a:ext cx="40957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s-SV" sz="1800" noProof="1">
                <a:solidFill>
                  <a:srgbClr val="FFFFFF"/>
                </a:solidFill>
                <a:latin typeface="Arial" charset="0"/>
              </a:rPr>
              <a:t>30</a:t>
            </a:r>
          </a:p>
        </p:txBody>
      </p:sp>
      <p:sp>
        <p:nvSpPr>
          <p:cNvPr id="56330" name="Rectangle 31"/>
          <p:cNvSpPr>
            <a:spLocks noChangeArrowheads="1"/>
          </p:cNvSpPr>
          <p:nvPr/>
        </p:nvSpPr>
        <p:spPr bwMode="auto">
          <a:xfrm>
            <a:off x="5630863" y="5929313"/>
            <a:ext cx="38417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s-SV" sz="1800" noProof="1">
                <a:solidFill>
                  <a:srgbClr val="FFFFFF"/>
                </a:solidFill>
                <a:latin typeface="Arial" charset="0"/>
              </a:rPr>
              <a:t>36</a:t>
            </a:r>
          </a:p>
        </p:txBody>
      </p:sp>
      <p:sp>
        <p:nvSpPr>
          <p:cNvPr id="56331" name="Rectangle 32"/>
          <p:cNvSpPr>
            <a:spLocks noChangeArrowheads="1"/>
          </p:cNvSpPr>
          <p:nvPr/>
        </p:nvSpPr>
        <p:spPr bwMode="auto">
          <a:xfrm>
            <a:off x="6305550" y="5929313"/>
            <a:ext cx="3746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s-SV" sz="1800" noProof="1">
                <a:solidFill>
                  <a:srgbClr val="FFFFFF"/>
                </a:solidFill>
                <a:latin typeface="Arial" charset="0"/>
              </a:rPr>
              <a:t>42</a:t>
            </a:r>
          </a:p>
        </p:txBody>
      </p:sp>
      <p:sp>
        <p:nvSpPr>
          <p:cNvPr id="56332" name="Rectangle 33"/>
          <p:cNvSpPr>
            <a:spLocks noChangeArrowheads="1"/>
          </p:cNvSpPr>
          <p:nvPr/>
        </p:nvSpPr>
        <p:spPr bwMode="auto">
          <a:xfrm>
            <a:off x="7005638" y="5929313"/>
            <a:ext cx="32702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s-SV" sz="1800" noProof="1">
                <a:solidFill>
                  <a:srgbClr val="FFFFFF"/>
                </a:solidFill>
                <a:latin typeface="Arial" charset="0"/>
              </a:rPr>
              <a:t>48</a:t>
            </a:r>
          </a:p>
        </p:txBody>
      </p:sp>
      <p:sp>
        <p:nvSpPr>
          <p:cNvPr id="56333" name="Rectangle 34"/>
          <p:cNvSpPr>
            <a:spLocks noChangeArrowheads="1"/>
          </p:cNvSpPr>
          <p:nvPr/>
        </p:nvSpPr>
        <p:spPr bwMode="auto">
          <a:xfrm>
            <a:off x="7643813" y="5929313"/>
            <a:ext cx="385762"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s-SV" sz="1800" noProof="1">
                <a:solidFill>
                  <a:srgbClr val="FFFFFF"/>
                </a:solidFill>
                <a:latin typeface="Arial" charset="0"/>
              </a:rPr>
              <a:t>54</a:t>
            </a:r>
          </a:p>
        </p:txBody>
      </p:sp>
      <p:sp>
        <p:nvSpPr>
          <p:cNvPr id="56334" name="Rectangle 35"/>
          <p:cNvSpPr>
            <a:spLocks noChangeArrowheads="1"/>
          </p:cNvSpPr>
          <p:nvPr/>
        </p:nvSpPr>
        <p:spPr bwMode="auto">
          <a:xfrm>
            <a:off x="4840288" y="6343650"/>
            <a:ext cx="16446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s-SV" sz="1800" noProof="1">
                <a:solidFill>
                  <a:srgbClr val="FFFFFF"/>
                </a:solidFill>
                <a:latin typeface="Arial" charset="0"/>
              </a:rPr>
              <a:t>Seguimiento (m)</a:t>
            </a:r>
          </a:p>
        </p:txBody>
      </p:sp>
      <p:sp>
        <p:nvSpPr>
          <p:cNvPr id="56335" name="Rectangle 36"/>
          <p:cNvSpPr>
            <a:spLocks noChangeArrowheads="1"/>
          </p:cNvSpPr>
          <p:nvPr/>
        </p:nvSpPr>
        <p:spPr bwMode="auto">
          <a:xfrm>
            <a:off x="8453438" y="5929313"/>
            <a:ext cx="341312"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s-SV" sz="1800" noProof="1">
                <a:solidFill>
                  <a:srgbClr val="FFFFFF"/>
                </a:solidFill>
                <a:latin typeface="Arial" charset="0"/>
              </a:rPr>
              <a:t>60</a:t>
            </a:r>
          </a:p>
        </p:txBody>
      </p:sp>
      <p:grpSp>
        <p:nvGrpSpPr>
          <p:cNvPr id="56336" name="Group 37"/>
          <p:cNvGrpSpPr>
            <a:grpSpLocks/>
          </p:cNvGrpSpPr>
          <p:nvPr/>
        </p:nvGrpSpPr>
        <p:grpSpPr bwMode="auto">
          <a:xfrm>
            <a:off x="1177925" y="1517650"/>
            <a:ext cx="436563" cy="4264025"/>
            <a:chOff x="639" y="954"/>
            <a:chExt cx="199" cy="2720"/>
          </a:xfrm>
        </p:grpSpPr>
        <p:sp>
          <p:nvSpPr>
            <p:cNvPr id="56360" name="Rectangle 38"/>
            <p:cNvSpPr>
              <a:spLocks noChangeArrowheads="1"/>
            </p:cNvSpPr>
            <p:nvPr/>
          </p:nvSpPr>
          <p:spPr bwMode="auto">
            <a:xfrm>
              <a:off x="639" y="3499"/>
              <a:ext cx="199" cy="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r" eaLnBrk="0" hangingPunct="0"/>
              <a:r>
                <a:rPr lang="es-SV" sz="1800" noProof="1">
                  <a:solidFill>
                    <a:srgbClr val="FFFFFF"/>
                  </a:solidFill>
                  <a:latin typeface="Arial" charset="0"/>
                </a:rPr>
                <a:t>0</a:t>
              </a:r>
            </a:p>
          </p:txBody>
        </p:sp>
        <p:sp>
          <p:nvSpPr>
            <p:cNvPr id="56361" name="Rectangle 39"/>
            <p:cNvSpPr>
              <a:spLocks noChangeArrowheads="1"/>
            </p:cNvSpPr>
            <p:nvPr/>
          </p:nvSpPr>
          <p:spPr bwMode="auto">
            <a:xfrm>
              <a:off x="639" y="3140"/>
              <a:ext cx="199" cy="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r" eaLnBrk="0" hangingPunct="0"/>
              <a:r>
                <a:rPr lang="es-SV" sz="1800" noProof="1">
                  <a:solidFill>
                    <a:srgbClr val="FFFFFF"/>
                  </a:solidFill>
                  <a:latin typeface="Arial" charset="0"/>
                </a:rPr>
                <a:t>10</a:t>
              </a:r>
            </a:p>
          </p:txBody>
        </p:sp>
        <p:sp>
          <p:nvSpPr>
            <p:cNvPr id="56362" name="Rectangle 40"/>
            <p:cNvSpPr>
              <a:spLocks noChangeArrowheads="1"/>
            </p:cNvSpPr>
            <p:nvPr/>
          </p:nvSpPr>
          <p:spPr bwMode="auto">
            <a:xfrm>
              <a:off x="639" y="2781"/>
              <a:ext cx="199" cy="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r" eaLnBrk="0" hangingPunct="0"/>
              <a:r>
                <a:rPr lang="es-SV" sz="1800" noProof="1">
                  <a:solidFill>
                    <a:srgbClr val="FFFFFF"/>
                  </a:solidFill>
                  <a:latin typeface="Arial" charset="0"/>
                </a:rPr>
                <a:t>20</a:t>
              </a:r>
            </a:p>
          </p:txBody>
        </p:sp>
        <p:sp>
          <p:nvSpPr>
            <p:cNvPr id="56363" name="Rectangle 41"/>
            <p:cNvSpPr>
              <a:spLocks noChangeArrowheads="1"/>
            </p:cNvSpPr>
            <p:nvPr/>
          </p:nvSpPr>
          <p:spPr bwMode="auto">
            <a:xfrm>
              <a:off x="639" y="2421"/>
              <a:ext cx="199" cy="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r" eaLnBrk="0" hangingPunct="0"/>
              <a:r>
                <a:rPr lang="es-SV" sz="1800" noProof="1">
                  <a:solidFill>
                    <a:srgbClr val="FFFFFF"/>
                  </a:solidFill>
                  <a:latin typeface="Arial" charset="0"/>
                </a:rPr>
                <a:t>30</a:t>
              </a:r>
            </a:p>
          </p:txBody>
        </p:sp>
        <p:sp>
          <p:nvSpPr>
            <p:cNvPr id="56364" name="Rectangle 42"/>
            <p:cNvSpPr>
              <a:spLocks noChangeArrowheads="1"/>
            </p:cNvSpPr>
            <p:nvPr/>
          </p:nvSpPr>
          <p:spPr bwMode="auto">
            <a:xfrm>
              <a:off x="639" y="2063"/>
              <a:ext cx="199" cy="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r" eaLnBrk="0" hangingPunct="0"/>
              <a:r>
                <a:rPr lang="es-SV" sz="1800" noProof="1">
                  <a:solidFill>
                    <a:srgbClr val="FFFFFF"/>
                  </a:solidFill>
                  <a:latin typeface="Arial" charset="0"/>
                </a:rPr>
                <a:t>40</a:t>
              </a:r>
            </a:p>
          </p:txBody>
        </p:sp>
        <p:sp>
          <p:nvSpPr>
            <p:cNvPr id="56365" name="Rectangle 43"/>
            <p:cNvSpPr>
              <a:spLocks noChangeArrowheads="1"/>
            </p:cNvSpPr>
            <p:nvPr/>
          </p:nvSpPr>
          <p:spPr bwMode="auto">
            <a:xfrm>
              <a:off x="639" y="1704"/>
              <a:ext cx="199" cy="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r" eaLnBrk="0" hangingPunct="0"/>
              <a:r>
                <a:rPr lang="es-SV" sz="1800" noProof="1">
                  <a:solidFill>
                    <a:srgbClr val="FFFFFF"/>
                  </a:solidFill>
                  <a:latin typeface="Arial" charset="0"/>
                </a:rPr>
                <a:t>50</a:t>
              </a:r>
            </a:p>
          </p:txBody>
        </p:sp>
        <p:sp>
          <p:nvSpPr>
            <p:cNvPr id="56366" name="Rectangle 44"/>
            <p:cNvSpPr>
              <a:spLocks noChangeArrowheads="1"/>
            </p:cNvSpPr>
            <p:nvPr/>
          </p:nvSpPr>
          <p:spPr bwMode="auto">
            <a:xfrm>
              <a:off x="639" y="1345"/>
              <a:ext cx="199" cy="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r" eaLnBrk="0" hangingPunct="0"/>
              <a:r>
                <a:rPr lang="es-SV" sz="1800" noProof="1">
                  <a:solidFill>
                    <a:srgbClr val="FFFFFF"/>
                  </a:solidFill>
                  <a:latin typeface="Arial" charset="0"/>
                </a:rPr>
                <a:t>60</a:t>
              </a:r>
            </a:p>
          </p:txBody>
        </p:sp>
        <p:sp>
          <p:nvSpPr>
            <p:cNvPr id="56367" name="Rectangle 45"/>
            <p:cNvSpPr>
              <a:spLocks noChangeArrowheads="1"/>
            </p:cNvSpPr>
            <p:nvPr/>
          </p:nvSpPr>
          <p:spPr bwMode="auto">
            <a:xfrm>
              <a:off x="639" y="954"/>
              <a:ext cx="199" cy="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r" eaLnBrk="0" hangingPunct="0"/>
              <a:r>
                <a:rPr lang="es-SV" sz="1800" noProof="1">
                  <a:solidFill>
                    <a:srgbClr val="FFFFFF"/>
                  </a:solidFill>
                  <a:latin typeface="Arial" charset="0"/>
                </a:rPr>
                <a:t>70</a:t>
              </a:r>
            </a:p>
          </p:txBody>
        </p:sp>
      </p:grpSp>
      <p:sp>
        <p:nvSpPr>
          <p:cNvPr id="56337" name="Freeform 46"/>
          <p:cNvSpPr>
            <a:spLocks/>
          </p:cNvSpPr>
          <p:nvPr/>
        </p:nvSpPr>
        <p:spPr bwMode="auto">
          <a:xfrm>
            <a:off x="1784350" y="2813050"/>
            <a:ext cx="6554788" cy="2811463"/>
          </a:xfrm>
          <a:custGeom>
            <a:avLst/>
            <a:gdLst>
              <a:gd name="T0" fmla="*/ 2147483647 w 4729"/>
              <a:gd name="T1" fmla="*/ 2147483647 h 2092"/>
              <a:gd name="T2" fmla="*/ 2147483647 w 4729"/>
              <a:gd name="T3" fmla="*/ 2147483647 h 2092"/>
              <a:gd name="T4" fmla="*/ 2147483647 w 4729"/>
              <a:gd name="T5" fmla="*/ 2147483647 h 2092"/>
              <a:gd name="T6" fmla="*/ 2147483647 w 4729"/>
              <a:gd name="T7" fmla="*/ 2147483647 h 2092"/>
              <a:gd name="T8" fmla="*/ 2147483647 w 4729"/>
              <a:gd name="T9" fmla="*/ 2147483647 h 2092"/>
              <a:gd name="T10" fmla="*/ 2147483647 w 4729"/>
              <a:gd name="T11" fmla="*/ 2147483647 h 2092"/>
              <a:gd name="T12" fmla="*/ 2147483647 w 4729"/>
              <a:gd name="T13" fmla="*/ 2147483647 h 2092"/>
              <a:gd name="T14" fmla="*/ 2147483647 w 4729"/>
              <a:gd name="T15" fmla="*/ 2147483647 h 2092"/>
              <a:gd name="T16" fmla="*/ 2147483647 w 4729"/>
              <a:gd name="T17" fmla="*/ 2147483647 h 2092"/>
              <a:gd name="T18" fmla="*/ 2147483647 w 4729"/>
              <a:gd name="T19" fmla="*/ 2147483647 h 2092"/>
              <a:gd name="T20" fmla="*/ 2147483647 w 4729"/>
              <a:gd name="T21" fmla="*/ 2147483647 h 2092"/>
              <a:gd name="T22" fmla="*/ 2147483647 w 4729"/>
              <a:gd name="T23" fmla="*/ 2147483647 h 2092"/>
              <a:gd name="T24" fmla="*/ 2147483647 w 4729"/>
              <a:gd name="T25" fmla="*/ 2147483647 h 2092"/>
              <a:gd name="T26" fmla="*/ 2147483647 w 4729"/>
              <a:gd name="T27" fmla="*/ 2147483647 h 2092"/>
              <a:gd name="T28" fmla="*/ 2147483647 w 4729"/>
              <a:gd name="T29" fmla="*/ 2147483647 h 2092"/>
              <a:gd name="T30" fmla="*/ 2147483647 w 4729"/>
              <a:gd name="T31" fmla="*/ 2147483647 h 2092"/>
              <a:gd name="T32" fmla="*/ 2147483647 w 4729"/>
              <a:gd name="T33" fmla="*/ 2147483647 h 2092"/>
              <a:gd name="T34" fmla="*/ 2147483647 w 4729"/>
              <a:gd name="T35" fmla="*/ 2147483647 h 2092"/>
              <a:gd name="T36" fmla="*/ 2147483647 w 4729"/>
              <a:gd name="T37" fmla="*/ 2147483647 h 2092"/>
              <a:gd name="T38" fmla="*/ 2147483647 w 4729"/>
              <a:gd name="T39" fmla="*/ 2147483647 h 2092"/>
              <a:gd name="T40" fmla="*/ 2147483647 w 4729"/>
              <a:gd name="T41" fmla="*/ 2147483647 h 2092"/>
              <a:gd name="T42" fmla="*/ 2147483647 w 4729"/>
              <a:gd name="T43" fmla="*/ 2147483647 h 2092"/>
              <a:gd name="T44" fmla="*/ 2147483647 w 4729"/>
              <a:gd name="T45" fmla="*/ 2147483647 h 2092"/>
              <a:gd name="T46" fmla="*/ 2147483647 w 4729"/>
              <a:gd name="T47" fmla="*/ 2147483647 h 2092"/>
              <a:gd name="T48" fmla="*/ 2147483647 w 4729"/>
              <a:gd name="T49" fmla="*/ 2147483647 h 2092"/>
              <a:gd name="T50" fmla="*/ 2147483647 w 4729"/>
              <a:gd name="T51" fmla="*/ 2147483647 h 2092"/>
              <a:gd name="T52" fmla="*/ 2147483647 w 4729"/>
              <a:gd name="T53" fmla="*/ 2147483647 h 2092"/>
              <a:gd name="T54" fmla="*/ 2147483647 w 4729"/>
              <a:gd name="T55" fmla="*/ 2147483647 h 2092"/>
              <a:gd name="T56" fmla="*/ 2147483647 w 4729"/>
              <a:gd name="T57" fmla="*/ 2147483647 h 2092"/>
              <a:gd name="T58" fmla="*/ 2147483647 w 4729"/>
              <a:gd name="T59" fmla="*/ 2147483647 h 2092"/>
              <a:gd name="T60" fmla="*/ 2147483647 w 4729"/>
              <a:gd name="T61" fmla="*/ 2147483647 h 2092"/>
              <a:gd name="T62" fmla="*/ 2147483647 w 4729"/>
              <a:gd name="T63" fmla="*/ 2147483647 h 2092"/>
              <a:gd name="T64" fmla="*/ 2147483647 w 4729"/>
              <a:gd name="T65" fmla="*/ 2147483647 h 2092"/>
              <a:gd name="T66" fmla="*/ 2147483647 w 4729"/>
              <a:gd name="T67" fmla="*/ 2147483647 h 2092"/>
              <a:gd name="T68" fmla="*/ 2147483647 w 4729"/>
              <a:gd name="T69" fmla="*/ 2147483647 h 2092"/>
              <a:gd name="T70" fmla="*/ 2147483647 w 4729"/>
              <a:gd name="T71" fmla="*/ 2147483647 h 2092"/>
              <a:gd name="T72" fmla="*/ 2147483647 w 4729"/>
              <a:gd name="T73" fmla="*/ 2147483647 h 2092"/>
              <a:gd name="T74" fmla="*/ 2147483647 w 4729"/>
              <a:gd name="T75" fmla="*/ 2147483647 h 2092"/>
              <a:gd name="T76" fmla="*/ 2147483647 w 4729"/>
              <a:gd name="T77" fmla="*/ 2147483647 h 2092"/>
              <a:gd name="T78" fmla="*/ 2147483647 w 4729"/>
              <a:gd name="T79" fmla="*/ 2147483647 h 2092"/>
              <a:gd name="T80" fmla="*/ 2147483647 w 4729"/>
              <a:gd name="T81" fmla="*/ 2147483647 h 2092"/>
              <a:gd name="T82" fmla="*/ 2147483647 w 4729"/>
              <a:gd name="T83" fmla="*/ 2147483647 h 2092"/>
              <a:gd name="T84" fmla="*/ 2147483647 w 4729"/>
              <a:gd name="T85" fmla="*/ 2147483647 h 2092"/>
              <a:gd name="T86" fmla="*/ 2147483647 w 4729"/>
              <a:gd name="T87" fmla="*/ 2147483647 h 2092"/>
              <a:gd name="T88" fmla="*/ 2147483647 w 4729"/>
              <a:gd name="T89" fmla="*/ 2147483647 h 2092"/>
              <a:gd name="T90" fmla="*/ 2147483647 w 4729"/>
              <a:gd name="T91" fmla="*/ 2147483647 h 2092"/>
              <a:gd name="T92" fmla="*/ 2147483647 w 4729"/>
              <a:gd name="T93" fmla="*/ 2147483647 h 2092"/>
              <a:gd name="T94" fmla="*/ 2147483647 w 4729"/>
              <a:gd name="T95" fmla="*/ 2147483647 h 2092"/>
              <a:gd name="T96" fmla="*/ 2147483647 w 4729"/>
              <a:gd name="T97" fmla="*/ 2147483647 h 2092"/>
              <a:gd name="T98" fmla="*/ 2147483647 w 4729"/>
              <a:gd name="T99" fmla="*/ 2147483647 h 2092"/>
              <a:gd name="T100" fmla="*/ 2147483647 w 4729"/>
              <a:gd name="T101" fmla="*/ 2147483647 h 2092"/>
              <a:gd name="T102" fmla="*/ 2147483647 w 4729"/>
              <a:gd name="T103" fmla="*/ 2147483647 h 2092"/>
              <a:gd name="T104" fmla="*/ 2147483647 w 4729"/>
              <a:gd name="T105" fmla="*/ 2147483647 h 2092"/>
              <a:gd name="T106" fmla="*/ 2147483647 w 4729"/>
              <a:gd name="T107" fmla="*/ 2147483647 h 2092"/>
              <a:gd name="T108" fmla="*/ 2147483647 w 4729"/>
              <a:gd name="T109" fmla="*/ 2147483647 h 2092"/>
              <a:gd name="T110" fmla="*/ 2147483647 w 4729"/>
              <a:gd name="T111" fmla="*/ 2147483647 h 2092"/>
              <a:gd name="T112" fmla="*/ 2147483647 w 4729"/>
              <a:gd name="T113" fmla="*/ 2147483647 h 2092"/>
              <a:gd name="T114" fmla="*/ 2147483647 w 4729"/>
              <a:gd name="T115" fmla="*/ 2147483647 h 2092"/>
              <a:gd name="T116" fmla="*/ 2147483647 w 4729"/>
              <a:gd name="T117" fmla="*/ 2147483647 h 2092"/>
              <a:gd name="T118" fmla="*/ 2147483647 w 4729"/>
              <a:gd name="T119" fmla="*/ 2147483647 h 2092"/>
              <a:gd name="T120" fmla="*/ 2147483647 w 4729"/>
              <a:gd name="T121" fmla="*/ 2147483647 h 2092"/>
              <a:gd name="T122" fmla="*/ 2147483647 w 4729"/>
              <a:gd name="T123" fmla="*/ 2147483647 h 2092"/>
              <a:gd name="T124" fmla="*/ 2147483647 w 4729"/>
              <a:gd name="T125" fmla="*/ 0 h 20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29"/>
              <a:gd name="T190" fmla="*/ 0 h 2092"/>
              <a:gd name="T191" fmla="*/ 4729 w 4729"/>
              <a:gd name="T192" fmla="*/ 2092 h 20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29" h="2092">
                <a:moveTo>
                  <a:pt x="0" y="2092"/>
                </a:moveTo>
                <a:lnTo>
                  <a:pt x="529" y="2092"/>
                </a:lnTo>
                <a:lnTo>
                  <a:pt x="529" y="2084"/>
                </a:lnTo>
                <a:lnTo>
                  <a:pt x="535" y="2084"/>
                </a:lnTo>
                <a:lnTo>
                  <a:pt x="535" y="2076"/>
                </a:lnTo>
                <a:lnTo>
                  <a:pt x="546" y="2076"/>
                </a:lnTo>
                <a:lnTo>
                  <a:pt x="546" y="2068"/>
                </a:lnTo>
                <a:lnTo>
                  <a:pt x="549" y="2068"/>
                </a:lnTo>
                <a:lnTo>
                  <a:pt x="549" y="2059"/>
                </a:lnTo>
                <a:lnTo>
                  <a:pt x="586" y="2059"/>
                </a:lnTo>
                <a:lnTo>
                  <a:pt x="586" y="2052"/>
                </a:lnTo>
                <a:lnTo>
                  <a:pt x="749" y="2052"/>
                </a:lnTo>
                <a:lnTo>
                  <a:pt x="749" y="2044"/>
                </a:lnTo>
                <a:lnTo>
                  <a:pt x="769" y="2044"/>
                </a:lnTo>
                <a:lnTo>
                  <a:pt x="769" y="2035"/>
                </a:lnTo>
                <a:lnTo>
                  <a:pt x="773" y="2035"/>
                </a:lnTo>
                <a:lnTo>
                  <a:pt x="773" y="2027"/>
                </a:lnTo>
                <a:lnTo>
                  <a:pt x="778" y="2027"/>
                </a:lnTo>
                <a:lnTo>
                  <a:pt x="778" y="2019"/>
                </a:lnTo>
                <a:lnTo>
                  <a:pt x="784" y="2019"/>
                </a:lnTo>
                <a:lnTo>
                  <a:pt x="784" y="2010"/>
                </a:lnTo>
                <a:lnTo>
                  <a:pt x="809" y="2010"/>
                </a:lnTo>
                <a:lnTo>
                  <a:pt x="809" y="2002"/>
                </a:lnTo>
                <a:lnTo>
                  <a:pt x="853" y="2002"/>
                </a:lnTo>
                <a:lnTo>
                  <a:pt x="853" y="1993"/>
                </a:lnTo>
                <a:lnTo>
                  <a:pt x="938" y="1993"/>
                </a:lnTo>
                <a:lnTo>
                  <a:pt x="938" y="1986"/>
                </a:lnTo>
                <a:lnTo>
                  <a:pt x="995" y="1986"/>
                </a:lnTo>
                <a:lnTo>
                  <a:pt x="995" y="1977"/>
                </a:lnTo>
                <a:lnTo>
                  <a:pt x="1012" y="1977"/>
                </a:lnTo>
                <a:lnTo>
                  <a:pt x="1012" y="1969"/>
                </a:lnTo>
                <a:lnTo>
                  <a:pt x="1016" y="1969"/>
                </a:lnTo>
                <a:lnTo>
                  <a:pt x="1016" y="1960"/>
                </a:lnTo>
                <a:lnTo>
                  <a:pt x="1021" y="1960"/>
                </a:lnTo>
                <a:lnTo>
                  <a:pt x="1021" y="1951"/>
                </a:lnTo>
                <a:lnTo>
                  <a:pt x="1024" y="1951"/>
                </a:lnTo>
                <a:lnTo>
                  <a:pt x="1024" y="1943"/>
                </a:lnTo>
                <a:lnTo>
                  <a:pt x="1045" y="1943"/>
                </a:lnTo>
                <a:lnTo>
                  <a:pt x="1045" y="1926"/>
                </a:lnTo>
                <a:lnTo>
                  <a:pt x="1076" y="1926"/>
                </a:lnTo>
                <a:lnTo>
                  <a:pt x="1076" y="1917"/>
                </a:lnTo>
                <a:lnTo>
                  <a:pt x="1107" y="1917"/>
                </a:lnTo>
                <a:lnTo>
                  <a:pt x="1107" y="1909"/>
                </a:lnTo>
                <a:lnTo>
                  <a:pt x="1241" y="1909"/>
                </a:lnTo>
                <a:lnTo>
                  <a:pt x="1241" y="1901"/>
                </a:lnTo>
                <a:lnTo>
                  <a:pt x="1279" y="1901"/>
                </a:lnTo>
                <a:lnTo>
                  <a:pt x="1279" y="1892"/>
                </a:lnTo>
                <a:lnTo>
                  <a:pt x="1296" y="1892"/>
                </a:lnTo>
                <a:lnTo>
                  <a:pt x="1296" y="1883"/>
                </a:lnTo>
                <a:lnTo>
                  <a:pt x="1305" y="1883"/>
                </a:lnTo>
                <a:lnTo>
                  <a:pt x="1305" y="1857"/>
                </a:lnTo>
                <a:lnTo>
                  <a:pt x="1307" y="1857"/>
                </a:lnTo>
                <a:lnTo>
                  <a:pt x="1307" y="1848"/>
                </a:lnTo>
                <a:lnTo>
                  <a:pt x="1327" y="1848"/>
                </a:lnTo>
                <a:lnTo>
                  <a:pt x="1327" y="1831"/>
                </a:lnTo>
                <a:lnTo>
                  <a:pt x="1357" y="1831"/>
                </a:lnTo>
                <a:lnTo>
                  <a:pt x="1357" y="1823"/>
                </a:lnTo>
                <a:lnTo>
                  <a:pt x="1399" y="1823"/>
                </a:lnTo>
                <a:lnTo>
                  <a:pt x="1399" y="1814"/>
                </a:lnTo>
                <a:lnTo>
                  <a:pt x="1402" y="1814"/>
                </a:lnTo>
                <a:lnTo>
                  <a:pt x="1402" y="1805"/>
                </a:lnTo>
                <a:lnTo>
                  <a:pt x="1405" y="1805"/>
                </a:lnTo>
                <a:lnTo>
                  <a:pt x="1405" y="1796"/>
                </a:lnTo>
                <a:lnTo>
                  <a:pt x="1416" y="1796"/>
                </a:lnTo>
                <a:lnTo>
                  <a:pt x="1416" y="1788"/>
                </a:lnTo>
                <a:lnTo>
                  <a:pt x="1425" y="1788"/>
                </a:lnTo>
                <a:lnTo>
                  <a:pt x="1425" y="1779"/>
                </a:lnTo>
                <a:lnTo>
                  <a:pt x="1428" y="1779"/>
                </a:lnTo>
                <a:lnTo>
                  <a:pt x="1428" y="1770"/>
                </a:lnTo>
                <a:lnTo>
                  <a:pt x="1476" y="1770"/>
                </a:lnTo>
                <a:lnTo>
                  <a:pt x="1476" y="1761"/>
                </a:lnTo>
                <a:lnTo>
                  <a:pt x="1497" y="1761"/>
                </a:lnTo>
                <a:lnTo>
                  <a:pt x="1497" y="1752"/>
                </a:lnTo>
                <a:lnTo>
                  <a:pt x="1530" y="1752"/>
                </a:lnTo>
                <a:lnTo>
                  <a:pt x="1530" y="1743"/>
                </a:lnTo>
                <a:lnTo>
                  <a:pt x="1539" y="1743"/>
                </a:lnTo>
                <a:lnTo>
                  <a:pt x="1539" y="1734"/>
                </a:lnTo>
                <a:lnTo>
                  <a:pt x="1544" y="1734"/>
                </a:lnTo>
                <a:lnTo>
                  <a:pt x="1544" y="1726"/>
                </a:lnTo>
                <a:lnTo>
                  <a:pt x="1548" y="1726"/>
                </a:lnTo>
                <a:lnTo>
                  <a:pt x="1548" y="1718"/>
                </a:lnTo>
                <a:lnTo>
                  <a:pt x="1551" y="1718"/>
                </a:lnTo>
                <a:lnTo>
                  <a:pt x="1551" y="1709"/>
                </a:lnTo>
                <a:lnTo>
                  <a:pt x="1563" y="1709"/>
                </a:lnTo>
                <a:lnTo>
                  <a:pt x="1563" y="1700"/>
                </a:lnTo>
                <a:lnTo>
                  <a:pt x="1570" y="1700"/>
                </a:lnTo>
                <a:lnTo>
                  <a:pt x="1570" y="1682"/>
                </a:lnTo>
                <a:lnTo>
                  <a:pt x="1579" y="1682"/>
                </a:lnTo>
                <a:lnTo>
                  <a:pt x="1579" y="1673"/>
                </a:lnTo>
                <a:lnTo>
                  <a:pt x="1582" y="1673"/>
                </a:lnTo>
                <a:lnTo>
                  <a:pt x="1582" y="1664"/>
                </a:lnTo>
                <a:lnTo>
                  <a:pt x="1608" y="1664"/>
                </a:lnTo>
                <a:lnTo>
                  <a:pt x="1608" y="1655"/>
                </a:lnTo>
                <a:lnTo>
                  <a:pt x="1622" y="1655"/>
                </a:lnTo>
                <a:lnTo>
                  <a:pt x="1622" y="1646"/>
                </a:lnTo>
                <a:lnTo>
                  <a:pt x="1634" y="1646"/>
                </a:lnTo>
                <a:lnTo>
                  <a:pt x="1634" y="1637"/>
                </a:lnTo>
                <a:lnTo>
                  <a:pt x="1667" y="1637"/>
                </a:lnTo>
                <a:lnTo>
                  <a:pt x="1667" y="1628"/>
                </a:lnTo>
                <a:lnTo>
                  <a:pt x="1688" y="1628"/>
                </a:lnTo>
                <a:lnTo>
                  <a:pt x="1688" y="1619"/>
                </a:lnTo>
                <a:lnTo>
                  <a:pt x="1711" y="1619"/>
                </a:lnTo>
                <a:lnTo>
                  <a:pt x="1711" y="1610"/>
                </a:lnTo>
                <a:lnTo>
                  <a:pt x="1733" y="1610"/>
                </a:lnTo>
                <a:lnTo>
                  <a:pt x="1733" y="1601"/>
                </a:lnTo>
                <a:lnTo>
                  <a:pt x="1745" y="1601"/>
                </a:lnTo>
                <a:lnTo>
                  <a:pt x="1745" y="1592"/>
                </a:lnTo>
                <a:lnTo>
                  <a:pt x="1799" y="1592"/>
                </a:lnTo>
                <a:lnTo>
                  <a:pt x="1799" y="1583"/>
                </a:lnTo>
                <a:lnTo>
                  <a:pt x="1825" y="1583"/>
                </a:lnTo>
                <a:lnTo>
                  <a:pt x="1825" y="1575"/>
                </a:lnTo>
                <a:lnTo>
                  <a:pt x="1828" y="1575"/>
                </a:lnTo>
                <a:lnTo>
                  <a:pt x="1828" y="1566"/>
                </a:lnTo>
                <a:lnTo>
                  <a:pt x="1842" y="1566"/>
                </a:lnTo>
                <a:lnTo>
                  <a:pt x="1842" y="1538"/>
                </a:lnTo>
                <a:lnTo>
                  <a:pt x="1845" y="1538"/>
                </a:lnTo>
                <a:lnTo>
                  <a:pt x="1845" y="1529"/>
                </a:lnTo>
                <a:lnTo>
                  <a:pt x="1849" y="1529"/>
                </a:lnTo>
                <a:lnTo>
                  <a:pt x="1849" y="1520"/>
                </a:lnTo>
                <a:lnTo>
                  <a:pt x="1863" y="1520"/>
                </a:lnTo>
                <a:lnTo>
                  <a:pt x="1863" y="1511"/>
                </a:lnTo>
                <a:lnTo>
                  <a:pt x="1877" y="1511"/>
                </a:lnTo>
                <a:lnTo>
                  <a:pt x="1877" y="1502"/>
                </a:lnTo>
                <a:lnTo>
                  <a:pt x="1929" y="1502"/>
                </a:lnTo>
                <a:lnTo>
                  <a:pt x="1929" y="1492"/>
                </a:lnTo>
                <a:lnTo>
                  <a:pt x="1963" y="1492"/>
                </a:lnTo>
                <a:lnTo>
                  <a:pt x="1963" y="1483"/>
                </a:lnTo>
                <a:lnTo>
                  <a:pt x="2005" y="1483"/>
                </a:lnTo>
                <a:lnTo>
                  <a:pt x="2005" y="1473"/>
                </a:lnTo>
                <a:lnTo>
                  <a:pt x="2055" y="1473"/>
                </a:lnTo>
                <a:lnTo>
                  <a:pt x="2055" y="1464"/>
                </a:lnTo>
                <a:lnTo>
                  <a:pt x="2062" y="1464"/>
                </a:lnTo>
                <a:lnTo>
                  <a:pt x="2062" y="1454"/>
                </a:lnTo>
                <a:lnTo>
                  <a:pt x="2083" y="1454"/>
                </a:lnTo>
                <a:lnTo>
                  <a:pt x="2083" y="1444"/>
                </a:lnTo>
                <a:lnTo>
                  <a:pt x="2092" y="1444"/>
                </a:lnTo>
                <a:lnTo>
                  <a:pt x="2092" y="1434"/>
                </a:lnTo>
                <a:lnTo>
                  <a:pt x="2095" y="1434"/>
                </a:lnTo>
                <a:lnTo>
                  <a:pt x="2095" y="1424"/>
                </a:lnTo>
                <a:lnTo>
                  <a:pt x="2106" y="1424"/>
                </a:lnTo>
                <a:lnTo>
                  <a:pt x="2106" y="1414"/>
                </a:lnTo>
                <a:lnTo>
                  <a:pt x="2111" y="1414"/>
                </a:lnTo>
                <a:lnTo>
                  <a:pt x="2111" y="1404"/>
                </a:lnTo>
                <a:lnTo>
                  <a:pt x="2146" y="1404"/>
                </a:lnTo>
                <a:lnTo>
                  <a:pt x="2146" y="1392"/>
                </a:lnTo>
                <a:lnTo>
                  <a:pt x="2163" y="1392"/>
                </a:lnTo>
                <a:lnTo>
                  <a:pt x="2163" y="1361"/>
                </a:lnTo>
                <a:lnTo>
                  <a:pt x="2185" y="1361"/>
                </a:lnTo>
                <a:lnTo>
                  <a:pt x="2185" y="1350"/>
                </a:lnTo>
                <a:lnTo>
                  <a:pt x="2211" y="1350"/>
                </a:lnTo>
                <a:lnTo>
                  <a:pt x="2211" y="1340"/>
                </a:lnTo>
                <a:lnTo>
                  <a:pt x="2272" y="1340"/>
                </a:lnTo>
                <a:lnTo>
                  <a:pt x="2272" y="1329"/>
                </a:lnTo>
                <a:lnTo>
                  <a:pt x="2298" y="1329"/>
                </a:lnTo>
                <a:lnTo>
                  <a:pt x="2298" y="1318"/>
                </a:lnTo>
                <a:lnTo>
                  <a:pt x="2308" y="1318"/>
                </a:lnTo>
                <a:lnTo>
                  <a:pt x="2308" y="1306"/>
                </a:lnTo>
                <a:lnTo>
                  <a:pt x="2324" y="1306"/>
                </a:lnTo>
                <a:lnTo>
                  <a:pt x="2324" y="1294"/>
                </a:lnTo>
                <a:lnTo>
                  <a:pt x="2329" y="1294"/>
                </a:lnTo>
                <a:lnTo>
                  <a:pt x="2329" y="1283"/>
                </a:lnTo>
                <a:lnTo>
                  <a:pt x="2334" y="1283"/>
                </a:lnTo>
                <a:lnTo>
                  <a:pt x="2334" y="1272"/>
                </a:lnTo>
                <a:lnTo>
                  <a:pt x="2360" y="1272"/>
                </a:lnTo>
                <a:lnTo>
                  <a:pt x="2360" y="1261"/>
                </a:lnTo>
                <a:lnTo>
                  <a:pt x="2367" y="1261"/>
                </a:lnTo>
                <a:lnTo>
                  <a:pt x="2367" y="1248"/>
                </a:lnTo>
                <a:lnTo>
                  <a:pt x="2374" y="1248"/>
                </a:lnTo>
                <a:lnTo>
                  <a:pt x="2374" y="1237"/>
                </a:lnTo>
                <a:lnTo>
                  <a:pt x="2455" y="1237"/>
                </a:lnTo>
                <a:lnTo>
                  <a:pt x="2455" y="1225"/>
                </a:lnTo>
                <a:lnTo>
                  <a:pt x="2532" y="1225"/>
                </a:lnTo>
                <a:lnTo>
                  <a:pt x="2532" y="1213"/>
                </a:lnTo>
                <a:lnTo>
                  <a:pt x="2570" y="1213"/>
                </a:lnTo>
                <a:lnTo>
                  <a:pt x="2570" y="1200"/>
                </a:lnTo>
                <a:lnTo>
                  <a:pt x="2578" y="1200"/>
                </a:lnTo>
                <a:lnTo>
                  <a:pt x="2578" y="1187"/>
                </a:lnTo>
                <a:lnTo>
                  <a:pt x="2603" y="1187"/>
                </a:lnTo>
                <a:lnTo>
                  <a:pt x="2603" y="1175"/>
                </a:lnTo>
                <a:lnTo>
                  <a:pt x="2613" y="1175"/>
                </a:lnTo>
                <a:lnTo>
                  <a:pt x="2613" y="1161"/>
                </a:lnTo>
                <a:lnTo>
                  <a:pt x="2618" y="1161"/>
                </a:lnTo>
                <a:lnTo>
                  <a:pt x="2618" y="1148"/>
                </a:lnTo>
                <a:lnTo>
                  <a:pt x="2649" y="1148"/>
                </a:lnTo>
                <a:lnTo>
                  <a:pt x="2649" y="1134"/>
                </a:lnTo>
                <a:lnTo>
                  <a:pt x="2664" y="1134"/>
                </a:lnTo>
                <a:lnTo>
                  <a:pt x="2664" y="1120"/>
                </a:lnTo>
                <a:lnTo>
                  <a:pt x="2769" y="1120"/>
                </a:lnTo>
                <a:lnTo>
                  <a:pt x="2769" y="1105"/>
                </a:lnTo>
                <a:lnTo>
                  <a:pt x="2793" y="1105"/>
                </a:lnTo>
                <a:lnTo>
                  <a:pt x="2793" y="1092"/>
                </a:lnTo>
                <a:lnTo>
                  <a:pt x="2818" y="1092"/>
                </a:lnTo>
                <a:lnTo>
                  <a:pt x="2818" y="1076"/>
                </a:lnTo>
                <a:lnTo>
                  <a:pt x="2842" y="1076"/>
                </a:lnTo>
                <a:lnTo>
                  <a:pt x="2842" y="1062"/>
                </a:lnTo>
                <a:lnTo>
                  <a:pt x="2847" y="1062"/>
                </a:lnTo>
                <a:lnTo>
                  <a:pt x="2847" y="1046"/>
                </a:lnTo>
                <a:lnTo>
                  <a:pt x="2864" y="1046"/>
                </a:lnTo>
                <a:lnTo>
                  <a:pt x="2864" y="1032"/>
                </a:lnTo>
                <a:lnTo>
                  <a:pt x="2884" y="1032"/>
                </a:lnTo>
                <a:lnTo>
                  <a:pt x="2884" y="1000"/>
                </a:lnTo>
                <a:lnTo>
                  <a:pt x="2887" y="1000"/>
                </a:lnTo>
                <a:lnTo>
                  <a:pt x="2887" y="984"/>
                </a:lnTo>
                <a:lnTo>
                  <a:pt x="2935" y="984"/>
                </a:lnTo>
                <a:lnTo>
                  <a:pt x="2935" y="968"/>
                </a:lnTo>
                <a:lnTo>
                  <a:pt x="2982" y="968"/>
                </a:lnTo>
                <a:lnTo>
                  <a:pt x="2982" y="951"/>
                </a:lnTo>
                <a:lnTo>
                  <a:pt x="3130" y="951"/>
                </a:lnTo>
                <a:lnTo>
                  <a:pt x="3130" y="933"/>
                </a:lnTo>
                <a:lnTo>
                  <a:pt x="3142" y="933"/>
                </a:lnTo>
                <a:lnTo>
                  <a:pt x="3142" y="915"/>
                </a:lnTo>
                <a:lnTo>
                  <a:pt x="3150" y="915"/>
                </a:lnTo>
                <a:lnTo>
                  <a:pt x="3150" y="898"/>
                </a:lnTo>
                <a:lnTo>
                  <a:pt x="3259" y="898"/>
                </a:lnTo>
                <a:lnTo>
                  <a:pt x="3259" y="876"/>
                </a:lnTo>
                <a:lnTo>
                  <a:pt x="3334" y="876"/>
                </a:lnTo>
                <a:lnTo>
                  <a:pt x="3334" y="856"/>
                </a:lnTo>
                <a:lnTo>
                  <a:pt x="3374" y="856"/>
                </a:lnTo>
                <a:lnTo>
                  <a:pt x="3374" y="835"/>
                </a:lnTo>
                <a:lnTo>
                  <a:pt x="3407" y="835"/>
                </a:lnTo>
                <a:lnTo>
                  <a:pt x="3407" y="813"/>
                </a:lnTo>
                <a:lnTo>
                  <a:pt x="3431" y="813"/>
                </a:lnTo>
                <a:lnTo>
                  <a:pt x="3431" y="789"/>
                </a:lnTo>
                <a:lnTo>
                  <a:pt x="3436" y="789"/>
                </a:lnTo>
                <a:lnTo>
                  <a:pt x="3436" y="766"/>
                </a:lnTo>
                <a:lnTo>
                  <a:pt x="3488" y="766"/>
                </a:lnTo>
                <a:lnTo>
                  <a:pt x="3488" y="741"/>
                </a:lnTo>
                <a:lnTo>
                  <a:pt x="3648" y="741"/>
                </a:lnTo>
                <a:lnTo>
                  <a:pt x="3648" y="715"/>
                </a:lnTo>
                <a:lnTo>
                  <a:pt x="3674" y="715"/>
                </a:lnTo>
                <a:lnTo>
                  <a:pt x="3674" y="687"/>
                </a:lnTo>
                <a:lnTo>
                  <a:pt x="3883" y="687"/>
                </a:lnTo>
                <a:lnTo>
                  <a:pt x="3883" y="652"/>
                </a:lnTo>
                <a:lnTo>
                  <a:pt x="3888" y="652"/>
                </a:lnTo>
                <a:lnTo>
                  <a:pt x="3888" y="616"/>
                </a:lnTo>
                <a:lnTo>
                  <a:pt x="4129" y="616"/>
                </a:lnTo>
                <a:lnTo>
                  <a:pt x="4129" y="568"/>
                </a:lnTo>
                <a:lnTo>
                  <a:pt x="4143" y="568"/>
                </a:lnTo>
                <a:lnTo>
                  <a:pt x="4143" y="517"/>
                </a:lnTo>
                <a:lnTo>
                  <a:pt x="4166" y="517"/>
                </a:lnTo>
                <a:lnTo>
                  <a:pt x="4166" y="464"/>
                </a:lnTo>
                <a:lnTo>
                  <a:pt x="4169" y="464"/>
                </a:lnTo>
                <a:lnTo>
                  <a:pt x="4169" y="410"/>
                </a:lnTo>
                <a:lnTo>
                  <a:pt x="4195" y="410"/>
                </a:lnTo>
                <a:lnTo>
                  <a:pt x="4195" y="351"/>
                </a:lnTo>
                <a:lnTo>
                  <a:pt x="4240" y="351"/>
                </a:lnTo>
                <a:lnTo>
                  <a:pt x="4240" y="281"/>
                </a:lnTo>
                <a:lnTo>
                  <a:pt x="4432" y="281"/>
                </a:lnTo>
                <a:lnTo>
                  <a:pt x="4432" y="145"/>
                </a:lnTo>
                <a:lnTo>
                  <a:pt x="4443" y="145"/>
                </a:lnTo>
                <a:lnTo>
                  <a:pt x="4443" y="0"/>
                </a:lnTo>
                <a:lnTo>
                  <a:pt x="4729" y="0"/>
                </a:lnTo>
              </a:path>
            </a:pathLst>
          </a:custGeom>
          <a:noFill/>
          <a:ln w="39688">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a:spAutoFit/>
          </a:bodyPr>
          <a:lstStyle/>
          <a:p>
            <a:endParaRPr lang="es-SV"/>
          </a:p>
        </p:txBody>
      </p:sp>
      <p:sp>
        <p:nvSpPr>
          <p:cNvPr id="163887" name="Rectangle 47"/>
          <p:cNvSpPr>
            <a:spLocks noGrp="1" noChangeArrowheads="1"/>
          </p:cNvSpPr>
          <p:nvPr>
            <p:ph type="title"/>
          </p:nvPr>
        </p:nvSpPr>
        <p:spPr>
          <a:xfrm>
            <a:off x="323850" y="52388"/>
            <a:ext cx="8480425" cy="1554162"/>
          </a:xfrm>
        </p:spPr>
        <p:txBody>
          <a:bodyPr>
            <a:spAutoFit/>
          </a:bodyPr>
          <a:lstStyle/>
          <a:p>
            <a:pPr algn="ctr" eaLnBrk="1" hangingPunct="1">
              <a:defRPr/>
            </a:pPr>
            <a:r>
              <a:rPr lang="en-US" sz="3200" noProof="1" smtClean="0"/>
              <a:t>IDNT</a:t>
            </a:r>
            <a:br>
              <a:rPr lang="en-US" sz="3200" noProof="1" smtClean="0"/>
            </a:br>
            <a:r>
              <a:rPr lang="en-US" sz="3200" noProof="1" smtClean="0"/>
              <a:t>Tiempo hasta la Duplicación de la Creatinina Sérica</a:t>
            </a:r>
          </a:p>
        </p:txBody>
      </p:sp>
      <p:sp>
        <p:nvSpPr>
          <p:cNvPr id="56339" name="Freeform 48"/>
          <p:cNvSpPr>
            <a:spLocks/>
          </p:cNvSpPr>
          <p:nvPr/>
        </p:nvSpPr>
        <p:spPr bwMode="auto">
          <a:xfrm>
            <a:off x="1784350" y="2012950"/>
            <a:ext cx="6837363" cy="3611563"/>
          </a:xfrm>
          <a:custGeom>
            <a:avLst/>
            <a:gdLst>
              <a:gd name="T0" fmla="*/ 2147483647 w 4933"/>
              <a:gd name="T1" fmla="*/ 2147483647 h 2686"/>
              <a:gd name="T2" fmla="*/ 2147483647 w 4933"/>
              <a:gd name="T3" fmla="*/ 2147483647 h 2686"/>
              <a:gd name="T4" fmla="*/ 2147483647 w 4933"/>
              <a:gd name="T5" fmla="*/ 2147483647 h 2686"/>
              <a:gd name="T6" fmla="*/ 2147483647 w 4933"/>
              <a:gd name="T7" fmla="*/ 2147483647 h 2686"/>
              <a:gd name="T8" fmla="*/ 2147483647 w 4933"/>
              <a:gd name="T9" fmla="*/ 2147483647 h 2686"/>
              <a:gd name="T10" fmla="*/ 2147483647 w 4933"/>
              <a:gd name="T11" fmla="*/ 2147483647 h 2686"/>
              <a:gd name="T12" fmla="*/ 2147483647 w 4933"/>
              <a:gd name="T13" fmla="*/ 2147483647 h 2686"/>
              <a:gd name="T14" fmla="*/ 2147483647 w 4933"/>
              <a:gd name="T15" fmla="*/ 2147483647 h 2686"/>
              <a:gd name="T16" fmla="*/ 2147483647 w 4933"/>
              <a:gd name="T17" fmla="*/ 2147483647 h 2686"/>
              <a:gd name="T18" fmla="*/ 2147483647 w 4933"/>
              <a:gd name="T19" fmla="*/ 2147483647 h 2686"/>
              <a:gd name="T20" fmla="*/ 2147483647 w 4933"/>
              <a:gd name="T21" fmla="*/ 2147483647 h 2686"/>
              <a:gd name="T22" fmla="*/ 2147483647 w 4933"/>
              <a:gd name="T23" fmla="*/ 2147483647 h 2686"/>
              <a:gd name="T24" fmla="*/ 2147483647 w 4933"/>
              <a:gd name="T25" fmla="*/ 2147483647 h 2686"/>
              <a:gd name="T26" fmla="*/ 2147483647 w 4933"/>
              <a:gd name="T27" fmla="*/ 2147483647 h 2686"/>
              <a:gd name="T28" fmla="*/ 2147483647 w 4933"/>
              <a:gd name="T29" fmla="*/ 2147483647 h 2686"/>
              <a:gd name="T30" fmla="*/ 2147483647 w 4933"/>
              <a:gd name="T31" fmla="*/ 2147483647 h 2686"/>
              <a:gd name="T32" fmla="*/ 2147483647 w 4933"/>
              <a:gd name="T33" fmla="*/ 2147483647 h 2686"/>
              <a:gd name="T34" fmla="*/ 2147483647 w 4933"/>
              <a:gd name="T35" fmla="*/ 2147483647 h 2686"/>
              <a:gd name="T36" fmla="*/ 2147483647 w 4933"/>
              <a:gd name="T37" fmla="*/ 2147483647 h 2686"/>
              <a:gd name="T38" fmla="*/ 2147483647 w 4933"/>
              <a:gd name="T39" fmla="*/ 2147483647 h 2686"/>
              <a:gd name="T40" fmla="*/ 2147483647 w 4933"/>
              <a:gd name="T41" fmla="*/ 2147483647 h 2686"/>
              <a:gd name="T42" fmla="*/ 2147483647 w 4933"/>
              <a:gd name="T43" fmla="*/ 2147483647 h 2686"/>
              <a:gd name="T44" fmla="*/ 2147483647 w 4933"/>
              <a:gd name="T45" fmla="*/ 2147483647 h 2686"/>
              <a:gd name="T46" fmla="*/ 2147483647 w 4933"/>
              <a:gd name="T47" fmla="*/ 2147483647 h 2686"/>
              <a:gd name="T48" fmla="*/ 2147483647 w 4933"/>
              <a:gd name="T49" fmla="*/ 2147483647 h 2686"/>
              <a:gd name="T50" fmla="*/ 2147483647 w 4933"/>
              <a:gd name="T51" fmla="*/ 2147483647 h 2686"/>
              <a:gd name="T52" fmla="*/ 2147483647 w 4933"/>
              <a:gd name="T53" fmla="*/ 2147483647 h 2686"/>
              <a:gd name="T54" fmla="*/ 2147483647 w 4933"/>
              <a:gd name="T55" fmla="*/ 2147483647 h 2686"/>
              <a:gd name="T56" fmla="*/ 2147483647 w 4933"/>
              <a:gd name="T57" fmla="*/ 2147483647 h 2686"/>
              <a:gd name="T58" fmla="*/ 2147483647 w 4933"/>
              <a:gd name="T59" fmla="*/ 2147483647 h 2686"/>
              <a:gd name="T60" fmla="*/ 2147483647 w 4933"/>
              <a:gd name="T61" fmla="*/ 2147483647 h 2686"/>
              <a:gd name="T62" fmla="*/ 2147483647 w 4933"/>
              <a:gd name="T63" fmla="*/ 2147483647 h 2686"/>
              <a:gd name="T64" fmla="*/ 2147483647 w 4933"/>
              <a:gd name="T65" fmla="*/ 2147483647 h 2686"/>
              <a:gd name="T66" fmla="*/ 2147483647 w 4933"/>
              <a:gd name="T67" fmla="*/ 2147483647 h 2686"/>
              <a:gd name="T68" fmla="*/ 2147483647 w 4933"/>
              <a:gd name="T69" fmla="*/ 2147483647 h 2686"/>
              <a:gd name="T70" fmla="*/ 2147483647 w 4933"/>
              <a:gd name="T71" fmla="*/ 2147483647 h 2686"/>
              <a:gd name="T72" fmla="*/ 2147483647 w 4933"/>
              <a:gd name="T73" fmla="*/ 2147483647 h 2686"/>
              <a:gd name="T74" fmla="*/ 2147483647 w 4933"/>
              <a:gd name="T75" fmla="*/ 2147483647 h 2686"/>
              <a:gd name="T76" fmla="*/ 2147483647 w 4933"/>
              <a:gd name="T77" fmla="*/ 2147483647 h 2686"/>
              <a:gd name="T78" fmla="*/ 2147483647 w 4933"/>
              <a:gd name="T79" fmla="*/ 2147483647 h 2686"/>
              <a:gd name="T80" fmla="*/ 2147483647 w 4933"/>
              <a:gd name="T81" fmla="*/ 2147483647 h 2686"/>
              <a:gd name="T82" fmla="*/ 2147483647 w 4933"/>
              <a:gd name="T83" fmla="*/ 2147483647 h 2686"/>
              <a:gd name="T84" fmla="*/ 2147483647 w 4933"/>
              <a:gd name="T85" fmla="*/ 2147483647 h 2686"/>
              <a:gd name="T86" fmla="*/ 2147483647 w 4933"/>
              <a:gd name="T87" fmla="*/ 2147483647 h 2686"/>
              <a:gd name="T88" fmla="*/ 2147483647 w 4933"/>
              <a:gd name="T89" fmla="*/ 2147483647 h 2686"/>
              <a:gd name="T90" fmla="*/ 2147483647 w 4933"/>
              <a:gd name="T91" fmla="*/ 2147483647 h 2686"/>
              <a:gd name="T92" fmla="*/ 2147483647 w 4933"/>
              <a:gd name="T93" fmla="*/ 2147483647 h 2686"/>
              <a:gd name="T94" fmla="*/ 2147483647 w 4933"/>
              <a:gd name="T95" fmla="*/ 2147483647 h 2686"/>
              <a:gd name="T96" fmla="*/ 2147483647 w 4933"/>
              <a:gd name="T97" fmla="*/ 2147483647 h 2686"/>
              <a:gd name="T98" fmla="*/ 2147483647 w 4933"/>
              <a:gd name="T99" fmla="*/ 2147483647 h 2686"/>
              <a:gd name="T100" fmla="*/ 2147483647 w 4933"/>
              <a:gd name="T101" fmla="*/ 2147483647 h 2686"/>
              <a:gd name="T102" fmla="*/ 2147483647 w 4933"/>
              <a:gd name="T103" fmla="*/ 2147483647 h 2686"/>
              <a:gd name="T104" fmla="*/ 2147483647 w 4933"/>
              <a:gd name="T105" fmla="*/ 0 h 26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33"/>
              <a:gd name="T160" fmla="*/ 0 h 2686"/>
              <a:gd name="T161" fmla="*/ 4933 w 4933"/>
              <a:gd name="T162" fmla="*/ 2686 h 26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33" h="2686">
                <a:moveTo>
                  <a:pt x="0" y="2686"/>
                </a:moveTo>
                <a:lnTo>
                  <a:pt x="125" y="2686"/>
                </a:lnTo>
                <a:lnTo>
                  <a:pt x="125" y="2679"/>
                </a:lnTo>
                <a:lnTo>
                  <a:pt x="241" y="2679"/>
                </a:lnTo>
                <a:lnTo>
                  <a:pt x="241" y="2670"/>
                </a:lnTo>
                <a:lnTo>
                  <a:pt x="338" y="2670"/>
                </a:lnTo>
                <a:lnTo>
                  <a:pt x="338" y="2662"/>
                </a:lnTo>
                <a:lnTo>
                  <a:pt x="390" y="2662"/>
                </a:lnTo>
                <a:lnTo>
                  <a:pt x="390" y="2654"/>
                </a:lnTo>
                <a:lnTo>
                  <a:pt x="518" y="2654"/>
                </a:lnTo>
                <a:lnTo>
                  <a:pt x="518" y="2647"/>
                </a:lnTo>
                <a:lnTo>
                  <a:pt x="523" y="2647"/>
                </a:lnTo>
                <a:lnTo>
                  <a:pt x="523" y="2638"/>
                </a:lnTo>
                <a:lnTo>
                  <a:pt x="676" y="2638"/>
                </a:lnTo>
                <a:lnTo>
                  <a:pt x="676" y="2630"/>
                </a:lnTo>
                <a:lnTo>
                  <a:pt x="766" y="2630"/>
                </a:lnTo>
                <a:lnTo>
                  <a:pt x="766" y="2621"/>
                </a:lnTo>
                <a:lnTo>
                  <a:pt x="778" y="2621"/>
                </a:lnTo>
                <a:lnTo>
                  <a:pt x="778" y="2613"/>
                </a:lnTo>
                <a:lnTo>
                  <a:pt x="781" y="2613"/>
                </a:lnTo>
                <a:lnTo>
                  <a:pt x="781" y="2604"/>
                </a:lnTo>
                <a:lnTo>
                  <a:pt x="787" y="2604"/>
                </a:lnTo>
                <a:lnTo>
                  <a:pt x="787" y="2596"/>
                </a:lnTo>
                <a:lnTo>
                  <a:pt x="790" y="2596"/>
                </a:lnTo>
                <a:lnTo>
                  <a:pt x="790" y="2587"/>
                </a:lnTo>
                <a:lnTo>
                  <a:pt x="861" y="2587"/>
                </a:lnTo>
                <a:lnTo>
                  <a:pt x="861" y="2580"/>
                </a:lnTo>
                <a:lnTo>
                  <a:pt x="998" y="2580"/>
                </a:lnTo>
                <a:lnTo>
                  <a:pt x="998" y="2571"/>
                </a:lnTo>
                <a:lnTo>
                  <a:pt x="1005" y="2571"/>
                </a:lnTo>
                <a:lnTo>
                  <a:pt x="1005" y="2562"/>
                </a:lnTo>
                <a:lnTo>
                  <a:pt x="1019" y="2562"/>
                </a:lnTo>
                <a:lnTo>
                  <a:pt x="1019" y="2554"/>
                </a:lnTo>
                <a:lnTo>
                  <a:pt x="1045" y="2554"/>
                </a:lnTo>
                <a:lnTo>
                  <a:pt x="1045" y="2545"/>
                </a:lnTo>
                <a:lnTo>
                  <a:pt x="1047" y="2545"/>
                </a:lnTo>
                <a:lnTo>
                  <a:pt x="1047" y="2527"/>
                </a:lnTo>
                <a:lnTo>
                  <a:pt x="1085" y="2527"/>
                </a:lnTo>
                <a:lnTo>
                  <a:pt x="1085" y="2519"/>
                </a:lnTo>
                <a:lnTo>
                  <a:pt x="1087" y="2519"/>
                </a:lnTo>
                <a:lnTo>
                  <a:pt x="1087" y="2510"/>
                </a:lnTo>
                <a:lnTo>
                  <a:pt x="1130" y="2510"/>
                </a:lnTo>
                <a:lnTo>
                  <a:pt x="1130" y="2501"/>
                </a:lnTo>
                <a:lnTo>
                  <a:pt x="1144" y="2501"/>
                </a:lnTo>
                <a:lnTo>
                  <a:pt x="1144" y="2492"/>
                </a:lnTo>
                <a:lnTo>
                  <a:pt x="1270" y="2492"/>
                </a:lnTo>
                <a:lnTo>
                  <a:pt x="1270" y="2484"/>
                </a:lnTo>
                <a:lnTo>
                  <a:pt x="1302" y="2484"/>
                </a:lnTo>
                <a:lnTo>
                  <a:pt x="1302" y="2466"/>
                </a:lnTo>
                <a:lnTo>
                  <a:pt x="1305" y="2466"/>
                </a:lnTo>
                <a:lnTo>
                  <a:pt x="1305" y="2458"/>
                </a:lnTo>
                <a:lnTo>
                  <a:pt x="1310" y="2458"/>
                </a:lnTo>
                <a:lnTo>
                  <a:pt x="1310" y="2449"/>
                </a:lnTo>
                <a:lnTo>
                  <a:pt x="1317" y="2449"/>
                </a:lnTo>
                <a:lnTo>
                  <a:pt x="1317" y="2440"/>
                </a:lnTo>
                <a:lnTo>
                  <a:pt x="1336" y="2440"/>
                </a:lnTo>
                <a:lnTo>
                  <a:pt x="1336" y="2431"/>
                </a:lnTo>
                <a:lnTo>
                  <a:pt x="1350" y="2431"/>
                </a:lnTo>
                <a:lnTo>
                  <a:pt x="1350" y="2422"/>
                </a:lnTo>
                <a:lnTo>
                  <a:pt x="1353" y="2422"/>
                </a:lnTo>
                <a:lnTo>
                  <a:pt x="1353" y="2413"/>
                </a:lnTo>
                <a:lnTo>
                  <a:pt x="1525" y="2413"/>
                </a:lnTo>
                <a:lnTo>
                  <a:pt x="1525" y="2404"/>
                </a:lnTo>
                <a:lnTo>
                  <a:pt x="1528" y="2404"/>
                </a:lnTo>
                <a:lnTo>
                  <a:pt x="1528" y="2395"/>
                </a:lnTo>
                <a:lnTo>
                  <a:pt x="1551" y="2395"/>
                </a:lnTo>
                <a:lnTo>
                  <a:pt x="1551" y="2386"/>
                </a:lnTo>
                <a:lnTo>
                  <a:pt x="1559" y="2386"/>
                </a:lnTo>
                <a:lnTo>
                  <a:pt x="1559" y="2377"/>
                </a:lnTo>
                <a:lnTo>
                  <a:pt x="1565" y="2377"/>
                </a:lnTo>
                <a:lnTo>
                  <a:pt x="1565" y="2368"/>
                </a:lnTo>
                <a:lnTo>
                  <a:pt x="1570" y="2368"/>
                </a:lnTo>
                <a:lnTo>
                  <a:pt x="1570" y="2351"/>
                </a:lnTo>
                <a:lnTo>
                  <a:pt x="1579" y="2351"/>
                </a:lnTo>
                <a:lnTo>
                  <a:pt x="1579" y="2342"/>
                </a:lnTo>
                <a:lnTo>
                  <a:pt x="1585" y="2342"/>
                </a:lnTo>
                <a:lnTo>
                  <a:pt x="1585" y="2333"/>
                </a:lnTo>
                <a:lnTo>
                  <a:pt x="1591" y="2333"/>
                </a:lnTo>
                <a:lnTo>
                  <a:pt x="1591" y="2323"/>
                </a:lnTo>
                <a:lnTo>
                  <a:pt x="1605" y="2323"/>
                </a:lnTo>
                <a:lnTo>
                  <a:pt x="1605" y="2314"/>
                </a:lnTo>
                <a:lnTo>
                  <a:pt x="1634" y="2314"/>
                </a:lnTo>
                <a:lnTo>
                  <a:pt x="1634" y="2305"/>
                </a:lnTo>
                <a:lnTo>
                  <a:pt x="1662" y="2305"/>
                </a:lnTo>
                <a:lnTo>
                  <a:pt x="1662" y="2296"/>
                </a:lnTo>
                <a:lnTo>
                  <a:pt x="1785" y="2296"/>
                </a:lnTo>
                <a:lnTo>
                  <a:pt x="1785" y="2287"/>
                </a:lnTo>
                <a:lnTo>
                  <a:pt x="1788" y="2287"/>
                </a:lnTo>
                <a:lnTo>
                  <a:pt x="1788" y="2278"/>
                </a:lnTo>
                <a:lnTo>
                  <a:pt x="1790" y="2278"/>
                </a:lnTo>
                <a:lnTo>
                  <a:pt x="1790" y="2269"/>
                </a:lnTo>
                <a:lnTo>
                  <a:pt x="1806" y="2269"/>
                </a:lnTo>
                <a:lnTo>
                  <a:pt x="1806" y="2260"/>
                </a:lnTo>
                <a:lnTo>
                  <a:pt x="1809" y="2260"/>
                </a:lnTo>
                <a:lnTo>
                  <a:pt x="1809" y="2251"/>
                </a:lnTo>
                <a:lnTo>
                  <a:pt x="1814" y="2251"/>
                </a:lnTo>
                <a:lnTo>
                  <a:pt x="1814" y="2241"/>
                </a:lnTo>
                <a:lnTo>
                  <a:pt x="1820" y="2241"/>
                </a:lnTo>
                <a:lnTo>
                  <a:pt x="1820" y="2232"/>
                </a:lnTo>
                <a:lnTo>
                  <a:pt x="1823" y="2232"/>
                </a:lnTo>
                <a:lnTo>
                  <a:pt x="1823" y="2223"/>
                </a:lnTo>
                <a:lnTo>
                  <a:pt x="1828" y="2223"/>
                </a:lnTo>
                <a:lnTo>
                  <a:pt x="1828" y="2214"/>
                </a:lnTo>
                <a:lnTo>
                  <a:pt x="1891" y="2214"/>
                </a:lnTo>
                <a:lnTo>
                  <a:pt x="1891" y="2204"/>
                </a:lnTo>
                <a:lnTo>
                  <a:pt x="1906" y="2204"/>
                </a:lnTo>
                <a:lnTo>
                  <a:pt x="1906" y="2195"/>
                </a:lnTo>
                <a:lnTo>
                  <a:pt x="1937" y="2195"/>
                </a:lnTo>
                <a:lnTo>
                  <a:pt x="1937" y="2176"/>
                </a:lnTo>
                <a:lnTo>
                  <a:pt x="1963" y="2176"/>
                </a:lnTo>
                <a:lnTo>
                  <a:pt x="1963" y="2166"/>
                </a:lnTo>
                <a:lnTo>
                  <a:pt x="2045" y="2166"/>
                </a:lnTo>
                <a:lnTo>
                  <a:pt x="2045" y="2156"/>
                </a:lnTo>
                <a:lnTo>
                  <a:pt x="2069" y="2156"/>
                </a:lnTo>
                <a:lnTo>
                  <a:pt x="2069" y="2146"/>
                </a:lnTo>
                <a:lnTo>
                  <a:pt x="2083" y="2146"/>
                </a:lnTo>
                <a:lnTo>
                  <a:pt x="2083" y="2126"/>
                </a:lnTo>
                <a:lnTo>
                  <a:pt x="2086" y="2126"/>
                </a:lnTo>
                <a:lnTo>
                  <a:pt x="2086" y="2105"/>
                </a:lnTo>
                <a:lnTo>
                  <a:pt x="2088" y="2105"/>
                </a:lnTo>
                <a:lnTo>
                  <a:pt x="2088" y="2095"/>
                </a:lnTo>
                <a:lnTo>
                  <a:pt x="2092" y="2095"/>
                </a:lnTo>
                <a:lnTo>
                  <a:pt x="2092" y="2085"/>
                </a:lnTo>
                <a:lnTo>
                  <a:pt x="2109" y="2085"/>
                </a:lnTo>
                <a:lnTo>
                  <a:pt x="2109" y="2074"/>
                </a:lnTo>
                <a:lnTo>
                  <a:pt x="2131" y="2074"/>
                </a:lnTo>
                <a:lnTo>
                  <a:pt x="2131" y="2062"/>
                </a:lnTo>
                <a:lnTo>
                  <a:pt x="2229" y="2062"/>
                </a:lnTo>
                <a:lnTo>
                  <a:pt x="2229" y="2051"/>
                </a:lnTo>
                <a:lnTo>
                  <a:pt x="2306" y="2051"/>
                </a:lnTo>
                <a:lnTo>
                  <a:pt x="2306" y="2039"/>
                </a:lnTo>
                <a:lnTo>
                  <a:pt x="2308" y="2039"/>
                </a:lnTo>
                <a:lnTo>
                  <a:pt x="2308" y="2028"/>
                </a:lnTo>
                <a:lnTo>
                  <a:pt x="2315" y="2028"/>
                </a:lnTo>
                <a:lnTo>
                  <a:pt x="2315" y="2015"/>
                </a:lnTo>
                <a:lnTo>
                  <a:pt x="2346" y="2015"/>
                </a:lnTo>
                <a:lnTo>
                  <a:pt x="2346" y="2004"/>
                </a:lnTo>
                <a:lnTo>
                  <a:pt x="2360" y="2004"/>
                </a:lnTo>
                <a:lnTo>
                  <a:pt x="2360" y="1992"/>
                </a:lnTo>
                <a:lnTo>
                  <a:pt x="2374" y="1992"/>
                </a:lnTo>
                <a:lnTo>
                  <a:pt x="2374" y="1980"/>
                </a:lnTo>
                <a:lnTo>
                  <a:pt x="2383" y="1980"/>
                </a:lnTo>
                <a:lnTo>
                  <a:pt x="2383" y="1969"/>
                </a:lnTo>
                <a:lnTo>
                  <a:pt x="2386" y="1969"/>
                </a:lnTo>
                <a:lnTo>
                  <a:pt x="2386" y="1956"/>
                </a:lnTo>
                <a:lnTo>
                  <a:pt x="2389" y="1956"/>
                </a:lnTo>
                <a:lnTo>
                  <a:pt x="2389" y="1944"/>
                </a:lnTo>
                <a:lnTo>
                  <a:pt x="2421" y="1944"/>
                </a:lnTo>
                <a:lnTo>
                  <a:pt x="2421" y="1932"/>
                </a:lnTo>
                <a:lnTo>
                  <a:pt x="2426" y="1932"/>
                </a:lnTo>
                <a:lnTo>
                  <a:pt x="2426" y="1919"/>
                </a:lnTo>
                <a:lnTo>
                  <a:pt x="2492" y="1919"/>
                </a:lnTo>
                <a:lnTo>
                  <a:pt x="2492" y="1907"/>
                </a:lnTo>
                <a:lnTo>
                  <a:pt x="2518" y="1907"/>
                </a:lnTo>
                <a:lnTo>
                  <a:pt x="2518" y="1895"/>
                </a:lnTo>
                <a:lnTo>
                  <a:pt x="2558" y="1895"/>
                </a:lnTo>
                <a:lnTo>
                  <a:pt x="2558" y="1869"/>
                </a:lnTo>
                <a:lnTo>
                  <a:pt x="2580" y="1869"/>
                </a:lnTo>
                <a:lnTo>
                  <a:pt x="2580" y="1856"/>
                </a:lnTo>
                <a:lnTo>
                  <a:pt x="2606" y="1856"/>
                </a:lnTo>
                <a:lnTo>
                  <a:pt x="2606" y="1830"/>
                </a:lnTo>
                <a:lnTo>
                  <a:pt x="2613" y="1830"/>
                </a:lnTo>
                <a:lnTo>
                  <a:pt x="2613" y="1817"/>
                </a:lnTo>
                <a:lnTo>
                  <a:pt x="2620" y="1817"/>
                </a:lnTo>
                <a:lnTo>
                  <a:pt x="2620" y="1803"/>
                </a:lnTo>
                <a:lnTo>
                  <a:pt x="2624" y="1803"/>
                </a:lnTo>
                <a:lnTo>
                  <a:pt x="2624" y="1763"/>
                </a:lnTo>
                <a:lnTo>
                  <a:pt x="2638" y="1763"/>
                </a:lnTo>
                <a:lnTo>
                  <a:pt x="2638" y="1750"/>
                </a:lnTo>
                <a:lnTo>
                  <a:pt x="2670" y="1750"/>
                </a:lnTo>
                <a:lnTo>
                  <a:pt x="2670" y="1735"/>
                </a:lnTo>
                <a:lnTo>
                  <a:pt x="2707" y="1735"/>
                </a:lnTo>
                <a:lnTo>
                  <a:pt x="2707" y="1721"/>
                </a:lnTo>
                <a:lnTo>
                  <a:pt x="2747" y="1721"/>
                </a:lnTo>
                <a:lnTo>
                  <a:pt x="2747" y="1707"/>
                </a:lnTo>
                <a:lnTo>
                  <a:pt x="2827" y="1707"/>
                </a:lnTo>
                <a:lnTo>
                  <a:pt x="2827" y="1691"/>
                </a:lnTo>
                <a:lnTo>
                  <a:pt x="2830" y="1691"/>
                </a:lnTo>
                <a:lnTo>
                  <a:pt x="2830" y="1677"/>
                </a:lnTo>
                <a:lnTo>
                  <a:pt x="2835" y="1677"/>
                </a:lnTo>
                <a:lnTo>
                  <a:pt x="2835" y="1662"/>
                </a:lnTo>
                <a:lnTo>
                  <a:pt x="2842" y="1662"/>
                </a:lnTo>
                <a:lnTo>
                  <a:pt x="2842" y="1647"/>
                </a:lnTo>
                <a:lnTo>
                  <a:pt x="2856" y="1647"/>
                </a:lnTo>
                <a:lnTo>
                  <a:pt x="2856" y="1632"/>
                </a:lnTo>
                <a:lnTo>
                  <a:pt x="2864" y="1632"/>
                </a:lnTo>
                <a:lnTo>
                  <a:pt x="2864" y="1602"/>
                </a:lnTo>
                <a:lnTo>
                  <a:pt x="2870" y="1602"/>
                </a:lnTo>
                <a:lnTo>
                  <a:pt x="2870" y="1586"/>
                </a:lnTo>
                <a:lnTo>
                  <a:pt x="2881" y="1586"/>
                </a:lnTo>
                <a:lnTo>
                  <a:pt x="2881" y="1571"/>
                </a:lnTo>
                <a:lnTo>
                  <a:pt x="2890" y="1571"/>
                </a:lnTo>
                <a:lnTo>
                  <a:pt x="2890" y="1555"/>
                </a:lnTo>
                <a:lnTo>
                  <a:pt x="2944" y="1555"/>
                </a:lnTo>
                <a:lnTo>
                  <a:pt x="2944" y="1538"/>
                </a:lnTo>
                <a:lnTo>
                  <a:pt x="2958" y="1538"/>
                </a:lnTo>
                <a:lnTo>
                  <a:pt x="2958" y="1522"/>
                </a:lnTo>
                <a:lnTo>
                  <a:pt x="3007" y="1522"/>
                </a:lnTo>
                <a:lnTo>
                  <a:pt x="3007" y="1505"/>
                </a:lnTo>
                <a:lnTo>
                  <a:pt x="3064" y="1505"/>
                </a:lnTo>
                <a:lnTo>
                  <a:pt x="3064" y="1488"/>
                </a:lnTo>
                <a:lnTo>
                  <a:pt x="3107" y="1488"/>
                </a:lnTo>
                <a:lnTo>
                  <a:pt x="3107" y="1471"/>
                </a:lnTo>
                <a:lnTo>
                  <a:pt x="3128" y="1471"/>
                </a:lnTo>
                <a:lnTo>
                  <a:pt x="3128" y="1435"/>
                </a:lnTo>
                <a:lnTo>
                  <a:pt x="3130" y="1435"/>
                </a:lnTo>
                <a:lnTo>
                  <a:pt x="3130" y="1417"/>
                </a:lnTo>
                <a:lnTo>
                  <a:pt x="3145" y="1417"/>
                </a:lnTo>
                <a:lnTo>
                  <a:pt x="3145" y="1399"/>
                </a:lnTo>
                <a:lnTo>
                  <a:pt x="3147" y="1399"/>
                </a:lnTo>
                <a:lnTo>
                  <a:pt x="3147" y="1381"/>
                </a:lnTo>
                <a:lnTo>
                  <a:pt x="3156" y="1381"/>
                </a:lnTo>
                <a:lnTo>
                  <a:pt x="3156" y="1362"/>
                </a:lnTo>
                <a:lnTo>
                  <a:pt x="3168" y="1362"/>
                </a:lnTo>
                <a:lnTo>
                  <a:pt x="3168" y="1343"/>
                </a:lnTo>
                <a:lnTo>
                  <a:pt x="3228" y="1343"/>
                </a:lnTo>
                <a:lnTo>
                  <a:pt x="3228" y="1324"/>
                </a:lnTo>
                <a:lnTo>
                  <a:pt x="3273" y="1324"/>
                </a:lnTo>
                <a:lnTo>
                  <a:pt x="3273" y="1305"/>
                </a:lnTo>
                <a:lnTo>
                  <a:pt x="3313" y="1305"/>
                </a:lnTo>
                <a:lnTo>
                  <a:pt x="3313" y="1285"/>
                </a:lnTo>
                <a:lnTo>
                  <a:pt x="3351" y="1285"/>
                </a:lnTo>
                <a:lnTo>
                  <a:pt x="3351" y="1265"/>
                </a:lnTo>
                <a:lnTo>
                  <a:pt x="3370" y="1265"/>
                </a:lnTo>
                <a:lnTo>
                  <a:pt x="3370" y="1245"/>
                </a:lnTo>
                <a:lnTo>
                  <a:pt x="3402" y="1245"/>
                </a:lnTo>
                <a:lnTo>
                  <a:pt x="3402" y="1223"/>
                </a:lnTo>
                <a:lnTo>
                  <a:pt x="3417" y="1223"/>
                </a:lnTo>
                <a:lnTo>
                  <a:pt x="3417" y="1202"/>
                </a:lnTo>
                <a:lnTo>
                  <a:pt x="3488" y="1202"/>
                </a:lnTo>
                <a:lnTo>
                  <a:pt x="3488" y="1180"/>
                </a:lnTo>
                <a:lnTo>
                  <a:pt x="3493" y="1180"/>
                </a:lnTo>
                <a:lnTo>
                  <a:pt x="3493" y="1157"/>
                </a:lnTo>
                <a:lnTo>
                  <a:pt x="3631" y="1157"/>
                </a:lnTo>
                <a:lnTo>
                  <a:pt x="3631" y="1134"/>
                </a:lnTo>
                <a:lnTo>
                  <a:pt x="3651" y="1134"/>
                </a:lnTo>
                <a:lnTo>
                  <a:pt x="3651" y="1108"/>
                </a:lnTo>
                <a:lnTo>
                  <a:pt x="3674" y="1108"/>
                </a:lnTo>
                <a:lnTo>
                  <a:pt x="3674" y="1084"/>
                </a:lnTo>
                <a:lnTo>
                  <a:pt x="3686" y="1084"/>
                </a:lnTo>
                <a:lnTo>
                  <a:pt x="3686" y="1059"/>
                </a:lnTo>
                <a:lnTo>
                  <a:pt x="3748" y="1059"/>
                </a:lnTo>
                <a:lnTo>
                  <a:pt x="3748" y="1031"/>
                </a:lnTo>
                <a:lnTo>
                  <a:pt x="3868" y="1031"/>
                </a:lnTo>
                <a:lnTo>
                  <a:pt x="3868" y="1002"/>
                </a:lnTo>
                <a:lnTo>
                  <a:pt x="3871" y="1002"/>
                </a:lnTo>
                <a:lnTo>
                  <a:pt x="3871" y="972"/>
                </a:lnTo>
                <a:lnTo>
                  <a:pt x="3923" y="972"/>
                </a:lnTo>
                <a:lnTo>
                  <a:pt x="3923" y="941"/>
                </a:lnTo>
                <a:lnTo>
                  <a:pt x="3946" y="941"/>
                </a:lnTo>
                <a:lnTo>
                  <a:pt x="3946" y="907"/>
                </a:lnTo>
                <a:lnTo>
                  <a:pt x="3972" y="907"/>
                </a:lnTo>
                <a:lnTo>
                  <a:pt x="3972" y="873"/>
                </a:lnTo>
                <a:lnTo>
                  <a:pt x="3986" y="873"/>
                </a:lnTo>
                <a:lnTo>
                  <a:pt x="3986" y="837"/>
                </a:lnTo>
                <a:lnTo>
                  <a:pt x="4112" y="837"/>
                </a:lnTo>
                <a:lnTo>
                  <a:pt x="4112" y="794"/>
                </a:lnTo>
                <a:lnTo>
                  <a:pt x="4145" y="794"/>
                </a:lnTo>
                <a:lnTo>
                  <a:pt x="4145" y="745"/>
                </a:lnTo>
                <a:lnTo>
                  <a:pt x="4275" y="745"/>
                </a:lnTo>
                <a:lnTo>
                  <a:pt x="4275" y="677"/>
                </a:lnTo>
                <a:lnTo>
                  <a:pt x="4486" y="677"/>
                </a:lnTo>
                <a:lnTo>
                  <a:pt x="4486" y="527"/>
                </a:lnTo>
                <a:lnTo>
                  <a:pt x="4746" y="527"/>
                </a:lnTo>
                <a:lnTo>
                  <a:pt x="4746" y="0"/>
                </a:lnTo>
                <a:lnTo>
                  <a:pt x="4933" y="0"/>
                </a:lnTo>
              </a:path>
            </a:pathLst>
          </a:custGeom>
          <a:noFill/>
          <a:ln w="39688">
            <a:solidFill>
              <a:srgbClr val="00FFFF"/>
            </a:solidFill>
            <a:round/>
            <a:headEnd/>
            <a:tailEnd/>
          </a:ln>
          <a:extLst>
            <a:ext uri="{909E8E84-426E-40dd-AFC4-6F175D3DCCD1}">
              <a14:hiddenFill xmlns="" xmlns:a14="http://schemas.microsoft.com/office/drawing/2010/main">
                <a:solidFill>
                  <a:srgbClr val="FFFFFF"/>
                </a:solidFill>
              </a14:hiddenFill>
            </a:ext>
          </a:extLst>
        </p:spPr>
        <p:txBody>
          <a:bodyPr>
            <a:spAutoFit/>
          </a:bodyPr>
          <a:lstStyle/>
          <a:p>
            <a:endParaRPr lang="es-SV"/>
          </a:p>
        </p:txBody>
      </p:sp>
      <p:sp>
        <p:nvSpPr>
          <p:cNvPr id="56340" name="Freeform 49"/>
          <p:cNvSpPr>
            <a:spLocks/>
          </p:cNvSpPr>
          <p:nvPr/>
        </p:nvSpPr>
        <p:spPr bwMode="auto">
          <a:xfrm>
            <a:off x="1784350" y="3548063"/>
            <a:ext cx="6662738" cy="2076450"/>
          </a:xfrm>
          <a:custGeom>
            <a:avLst/>
            <a:gdLst>
              <a:gd name="T0" fmla="*/ 2147483647 w 4807"/>
              <a:gd name="T1" fmla="*/ 2147483647 h 1544"/>
              <a:gd name="T2" fmla="*/ 2147483647 w 4807"/>
              <a:gd name="T3" fmla="*/ 2147483647 h 1544"/>
              <a:gd name="T4" fmla="*/ 2147483647 w 4807"/>
              <a:gd name="T5" fmla="*/ 2147483647 h 1544"/>
              <a:gd name="T6" fmla="*/ 2147483647 w 4807"/>
              <a:gd name="T7" fmla="*/ 2147483647 h 1544"/>
              <a:gd name="T8" fmla="*/ 2147483647 w 4807"/>
              <a:gd name="T9" fmla="*/ 2147483647 h 1544"/>
              <a:gd name="T10" fmla="*/ 2147483647 w 4807"/>
              <a:gd name="T11" fmla="*/ 2147483647 h 1544"/>
              <a:gd name="T12" fmla="*/ 2147483647 w 4807"/>
              <a:gd name="T13" fmla="*/ 2147483647 h 1544"/>
              <a:gd name="T14" fmla="*/ 2147483647 w 4807"/>
              <a:gd name="T15" fmla="*/ 2147483647 h 1544"/>
              <a:gd name="T16" fmla="*/ 2147483647 w 4807"/>
              <a:gd name="T17" fmla="*/ 2147483647 h 1544"/>
              <a:gd name="T18" fmla="*/ 2147483647 w 4807"/>
              <a:gd name="T19" fmla="*/ 2147483647 h 1544"/>
              <a:gd name="T20" fmla="*/ 2147483647 w 4807"/>
              <a:gd name="T21" fmla="*/ 2147483647 h 1544"/>
              <a:gd name="T22" fmla="*/ 2147483647 w 4807"/>
              <a:gd name="T23" fmla="*/ 2147483647 h 1544"/>
              <a:gd name="T24" fmla="*/ 2147483647 w 4807"/>
              <a:gd name="T25" fmla="*/ 2147483647 h 1544"/>
              <a:gd name="T26" fmla="*/ 2147483647 w 4807"/>
              <a:gd name="T27" fmla="*/ 2147483647 h 1544"/>
              <a:gd name="T28" fmla="*/ 2147483647 w 4807"/>
              <a:gd name="T29" fmla="*/ 2147483647 h 1544"/>
              <a:gd name="T30" fmla="*/ 2147483647 w 4807"/>
              <a:gd name="T31" fmla="*/ 2147483647 h 1544"/>
              <a:gd name="T32" fmla="*/ 2147483647 w 4807"/>
              <a:gd name="T33" fmla="*/ 2147483647 h 1544"/>
              <a:gd name="T34" fmla="*/ 2147483647 w 4807"/>
              <a:gd name="T35" fmla="*/ 2147483647 h 1544"/>
              <a:gd name="T36" fmla="*/ 2147483647 w 4807"/>
              <a:gd name="T37" fmla="*/ 2147483647 h 1544"/>
              <a:gd name="T38" fmla="*/ 2147483647 w 4807"/>
              <a:gd name="T39" fmla="*/ 2147483647 h 1544"/>
              <a:gd name="T40" fmla="*/ 2147483647 w 4807"/>
              <a:gd name="T41" fmla="*/ 2147483647 h 1544"/>
              <a:gd name="T42" fmla="*/ 2147483647 w 4807"/>
              <a:gd name="T43" fmla="*/ 2147483647 h 1544"/>
              <a:gd name="T44" fmla="*/ 2147483647 w 4807"/>
              <a:gd name="T45" fmla="*/ 2147483647 h 1544"/>
              <a:gd name="T46" fmla="*/ 2147483647 w 4807"/>
              <a:gd name="T47" fmla="*/ 2147483647 h 1544"/>
              <a:gd name="T48" fmla="*/ 2147483647 w 4807"/>
              <a:gd name="T49" fmla="*/ 2147483647 h 1544"/>
              <a:gd name="T50" fmla="*/ 2147483647 w 4807"/>
              <a:gd name="T51" fmla="*/ 2147483647 h 1544"/>
              <a:gd name="T52" fmla="*/ 2147483647 w 4807"/>
              <a:gd name="T53" fmla="*/ 2147483647 h 1544"/>
              <a:gd name="T54" fmla="*/ 2147483647 w 4807"/>
              <a:gd name="T55" fmla="*/ 2147483647 h 1544"/>
              <a:gd name="T56" fmla="*/ 2147483647 w 4807"/>
              <a:gd name="T57" fmla="*/ 2147483647 h 1544"/>
              <a:gd name="T58" fmla="*/ 2147483647 w 4807"/>
              <a:gd name="T59" fmla="*/ 2147483647 h 1544"/>
              <a:gd name="T60" fmla="*/ 2147483647 w 4807"/>
              <a:gd name="T61" fmla="*/ 2147483647 h 1544"/>
              <a:gd name="T62" fmla="*/ 2147483647 w 4807"/>
              <a:gd name="T63" fmla="*/ 2147483647 h 1544"/>
              <a:gd name="T64" fmla="*/ 2147483647 w 4807"/>
              <a:gd name="T65" fmla="*/ 2147483647 h 1544"/>
              <a:gd name="T66" fmla="*/ 2147483647 w 4807"/>
              <a:gd name="T67" fmla="*/ 2147483647 h 1544"/>
              <a:gd name="T68" fmla="*/ 2147483647 w 4807"/>
              <a:gd name="T69" fmla="*/ 2147483647 h 1544"/>
              <a:gd name="T70" fmla="*/ 2147483647 w 4807"/>
              <a:gd name="T71" fmla="*/ 2147483647 h 1544"/>
              <a:gd name="T72" fmla="*/ 2147483647 w 4807"/>
              <a:gd name="T73" fmla="*/ 2147483647 h 1544"/>
              <a:gd name="T74" fmla="*/ 2147483647 w 4807"/>
              <a:gd name="T75" fmla="*/ 2147483647 h 1544"/>
              <a:gd name="T76" fmla="*/ 2147483647 w 4807"/>
              <a:gd name="T77" fmla="*/ 2147483647 h 1544"/>
              <a:gd name="T78" fmla="*/ 2147483647 w 4807"/>
              <a:gd name="T79" fmla="*/ 2147483647 h 1544"/>
              <a:gd name="T80" fmla="*/ 2147483647 w 4807"/>
              <a:gd name="T81" fmla="*/ 2147483647 h 1544"/>
              <a:gd name="T82" fmla="*/ 2147483647 w 4807"/>
              <a:gd name="T83" fmla="*/ 2147483647 h 1544"/>
              <a:gd name="T84" fmla="*/ 2147483647 w 4807"/>
              <a:gd name="T85" fmla="*/ 2147483647 h 1544"/>
              <a:gd name="T86" fmla="*/ 2147483647 w 4807"/>
              <a:gd name="T87" fmla="*/ 2147483647 h 1544"/>
              <a:gd name="T88" fmla="*/ 2147483647 w 4807"/>
              <a:gd name="T89" fmla="*/ 2147483647 h 1544"/>
              <a:gd name="T90" fmla="*/ 2147483647 w 4807"/>
              <a:gd name="T91" fmla="*/ 2147483647 h 1544"/>
              <a:gd name="T92" fmla="*/ 2147483647 w 4807"/>
              <a:gd name="T93" fmla="*/ 2147483647 h 1544"/>
              <a:gd name="T94" fmla="*/ 2147483647 w 4807"/>
              <a:gd name="T95" fmla="*/ 0 h 15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07"/>
              <a:gd name="T145" fmla="*/ 0 h 1544"/>
              <a:gd name="T146" fmla="*/ 4807 w 4807"/>
              <a:gd name="T147" fmla="*/ 1544 h 15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07" h="1544">
                <a:moveTo>
                  <a:pt x="0" y="1544"/>
                </a:moveTo>
                <a:lnTo>
                  <a:pt x="251" y="1544"/>
                </a:lnTo>
                <a:lnTo>
                  <a:pt x="251" y="1537"/>
                </a:lnTo>
                <a:lnTo>
                  <a:pt x="404" y="1537"/>
                </a:lnTo>
                <a:lnTo>
                  <a:pt x="404" y="1528"/>
                </a:lnTo>
                <a:lnTo>
                  <a:pt x="518" y="1528"/>
                </a:lnTo>
                <a:lnTo>
                  <a:pt x="518" y="1520"/>
                </a:lnTo>
                <a:lnTo>
                  <a:pt x="520" y="1520"/>
                </a:lnTo>
                <a:lnTo>
                  <a:pt x="520" y="1512"/>
                </a:lnTo>
                <a:lnTo>
                  <a:pt x="532" y="1512"/>
                </a:lnTo>
                <a:lnTo>
                  <a:pt x="532" y="1505"/>
                </a:lnTo>
                <a:lnTo>
                  <a:pt x="537" y="1505"/>
                </a:lnTo>
                <a:lnTo>
                  <a:pt x="537" y="1497"/>
                </a:lnTo>
                <a:lnTo>
                  <a:pt x="549" y="1497"/>
                </a:lnTo>
                <a:lnTo>
                  <a:pt x="549" y="1489"/>
                </a:lnTo>
                <a:lnTo>
                  <a:pt x="681" y="1489"/>
                </a:lnTo>
                <a:lnTo>
                  <a:pt x="681" y="1481"/>
                </a:lnTo>
                <a:lnTo>
                  <a:pt x="755" y="1481"/>
                </a:lnTo>
                <a:lnTo>
                  <a:pt x="755" y="1473"/>
                </a:lnTo>
                <a:lnTo>
                  <a:pt x="773" y="1473"/>
                </a:lnTo>
                <a:lnTo>
                  <a:pt x="773" y="1464"/>
                </a:lnTo>
                <a:lnTo>
                  <a:pt x="784" y="1464"/>
                </a:lnTo>
                <a:lnTo>
                  <a:pt x="784" y="1457"/>
                </a:lnTo>
                <a:lnTo>
                  <a:pt x="795" y="1457"/>
                </a:lnTo>
                <a:lnTo>
                  <a:pt x="795" y="1449"/>
                </a:lnTo>
                <a:lnTo>
                  <a:pt x="835" y="1449"/>
                </a:lnTo>
                <a:lnTo>
                  <a:pt x="835" y="1440"/>
                </a:lnTo>
                <a:lnTo>
                  <a:pt x="944" y="1440"/>
                </a:lnTo>
                <a:lnTo>
                  <a:pt x="944" y="1432"/>
                </a:lnTo>
                <a:lnTo>
                  <a:pt x="1007" y="1432"/>
                </a:lnTo>
                <a:lnTo>
                  <a:pt x="1007" y="1424"/>
                </a:lnTo>
                <a:lnTo>
                  <a:pt x="1030" y="1424"/>
                </a:lnTo>
                <a:lnTo>
                  <a:pt x="1030" y="1415"/>
                </a:lnTo>
                <a:lnTo>
                  <a:pt x="1033" y="1415"/>
                </a:lnTo>
                <a:lnTo>
                  <a:pt x="1033" y="1407"/>
                </a:lnTo>
                <a:lnTo>
                  <a:pt x="1050" y="1407"/>
                </a:lnTo>
                <a:lnTo>
                  <a:pt x="1050" y="1399"/>
                </a:lnTo>
                <a:lnTo>
                  <a:pt x="1128" y="1399"/>
                </a:lnTo>
                <a:lnTo>
                  <a:pt x="1128" y="1391"/>
                </a:lnTo>
                <a:lnTo>
                  <a:pt x="1139" y="1391"/>
                </a:lnTo>
                <a:lnTo>
                  <a:pt x="1139" y="1382"/>
                </a:lnTo>
                <a:lnTo>
                  <a:pt x="1282" y="1382"/>
                </a:lnTo>
                <a:lnTo>
                  <a:pt x="1282" y="1374"/>
                </a:lnTo>
                <a:lnTo>
                  <a:pt x="1296" y="1374"/>
                </a:lnTo>
                <a:lnTo>
                  <a:pt x="1296" y="1356"/>
                </a:lnTo>
                <a:lnTo>
                  <a:pt x="1298" y="1356"/>
                </a:lnTo>
                <a:lnTo>
                  <a:pt x="1298" y="1348"/>
                </a:lnTo>
                <a:lnTo>
                  <a:pt x="1305" y="1348"/>
                </a:lnTo>
                <a:lnTo>
                  <a:pt x="1305" y="1339"/>
                </a:lnTo>
                <a:lnTo>
                  <a:pt x="1331" y="1339"/>
                </a:lnTo>
                <a:lnTo>
                  <a:pt x="1331" y="1330"/>
                </a:lnTo>
                <a:lnTo>
                  <a:pt x="1364" y="1330"/>
                </a:lnTo>
                <a:lnTo>
                  <a:pt x="1364" y="1323"/>
                </a:lnTo>
                <a:lnTo>
                  <a:pt x="1393" y="1323"/>
                </a:lnTo>
                <a:lnTo>
                  <a:pt x="1393" y="1314"/>
                </a:lnTo>
                <a:lnTo>
                  <a:pt x="1539" y="1314"/>
                </a:lnTo>
                <a:lnTo>
                  <a:pt x="1539" y="1305"/>
                </a:lnTo>
                <a:lnTo>
                  <a:pt x="1548" y="1305"/>
                </a:lnTo>
                <a:lnTo>
                  <a:pt x="1548" y="1296"/>
                </a:lnTo>
                <a:lnTo>
                  <a:pt x="1556" y="1296"/>
                </a:lnTo>
                <a:lnTo>
                  <a:pt x="1556" y="1287"/>
                </a:lnTo>
                <a:lnTo>
                  <a:pt x="1570" y="1287"/>
                </a:lnTo>
                <a:lnTo>
                  <a:pt x="1570" y="1279"/>
                </a:lnTo>
                <a:lnTo>
                  <a:pt x="1667" y="1279"/>
                </a:lnTo>
                <a:lnTo>
                  <a:pt x="1667" y="1270"/>
                </a:lnTo>
                <a:lnTo>
                  <a:pt x="1691" y="1270"/>
                </a:lnTo>
                <a:lnTo>
                  <a:pt x="1691" y="1261"/>
                </a:lnTo>
                <a:lnTo>
                  <a:pt x="1728" y="1261"/>
                </a:lnTo>
                <a:lnTo>
                  <a:pt x="1728" y="1252"/>
                </a:lnTo>
                <a:lnTo>
                  <a:pt x="1748" y="1252"/>
                </a:lnTo>
                <a:lnTo>
                  <a:pt x="1748" y="1243"/>
                </a:lnTo>
                <a:lnTo>
                  <a:pt x="1809" y="1243"/>
                </a:lnTo>
                <a:lnTo>
                  <a:pt x="1809" y="1225"/>
                </a:lnTo>
                <a:lnTo>
                  <a:pt x="1816" y="1225"/>
                </a:lnTo>
                <a:lnTo>
                  <a:pt x="1816" y="1216"/>
                </a:lnTo>
                <a:lnTo>
                  <a:pt x="1820" y="1216"/>
                </a:lnTo>
                <a:lnTo>
                  <a:pt x="1820" y="1207"/>
                </a:lnTo>
                <a:lnTo>
                  <a:pt x="1823" y="1207"/>
                </a:lnTo>
                <a:lnTo>
                  <a:pt x="1823" y="1199"/>
                </a:lnTo>
                <a:lnTo>
                  <a:pt x="1825" y="1199"/>
                </a:lnTo>
                <a:lnTo>
                  <a:pt x="1825" y="1181"/>
                </a:lnTo>
                <a:lnTo>
                  <a:pt x="1834" y="1181"/>
                </a:lnTo>
                <a:lnTo>
                  <a:pt x="1834" y="1172"/>
                </a:lnTo>
                <a:lnTo>
                  <a:pt x="1866" y="1172"/>
                </a:lnTo>
                <a:lnTo>
                  <a:pt x="1866" y="1163"/>
                </a:lnTo>
                <a:lnTo>
                  <a:pt x="1885" y="1163"/>
                </a:lnTo>
                <a:lnTo>
                  <a:pt x="1885" y="1153"/>
                </a:lnTo>
                <a:lnTo>
                  <a:pt x="1889" y="1153"/>
                </a:lnTo>
                <a:lnTo>
                  <a:pt x="1889" y="1144"/>
                </a:lnTo>
                <a:lnTo>
                  <a:pt x="1906" y="1144"/>
                </a:lnTo>
                <a:lnTo>
                  <a:pt x="1906" y="1135"/>
                </a:lnTo>
                <a:lnTo>
                  <a:pt x="1920" y="1135"/>
                </a:lnTo>
                <a:lnTo>
                  <a:pt x="1920" y="1126"/>
                </a:lnTo>
                <a:lnTo>
                  <a:pt x="1932" y="1126"/>
                </a:lnTo>
                <a:lnTo>
                  <a:pt x="1932" y="1116"/>
                </a:lnTo>
                <a:lnTo>
                  <a:pt x="1946" y="1116"/>
                </a:lnTo>
                <a:lnTo>
                  <a:pt x="1946" y="1107"/>
                </a:lnTo>
                <a:lnTo>
                  <a:pt x="2048" y="1107"/>
                </a:lnTo>
                <a:lnTo>
                  <a:pt x="2048" y="1097"/>
                </a:lnTo>
                <a:lnTo>
                  <a:pt x="2088" y="1097"/>
                </a:lnTo>
                <a:lnTo>
                  <a:pt x="2088" y="1087"/>
                </a:lnTo>
                <a:lnTo>
                  <a:pt x="2126" y="1087"/>
                </a:lnTo>
                <a:lnTo>
                  <a:pt x="2126" y="1076"/>
                </a:lnTo>
                <a:lnTo>
                  <a:pt x="2128" y="1076"/>
                </a:lnTo>
                <a:lnTo>
                  <a:pt x="2128" y="1066"/>
                </a:lnTo>
                <a:lnTo>
                  <a:pt x="2131" y="1066"/>
                </a:lnTo>
                <a:lnTo>
                  <a:pt x="2131" y="1054"/>
                </a:lnTo>
                <a:lnTo>
                  <a:pt x="2157" y="1054"/>
                </a:lnTo>
                <a:lnTo>
                  <a:pt x="2157" y="1043"/>
                </a:lnTo>
                <a:lnTo>
                  <a:pt x="2183" y="1043"/>
                </a:lnTo>
                <a:lnTo>
                  <a:pt x="2183" y="1032"/>
                </a:lnTo>
                <a:lnTo>
                  <a:pt x="2312" y="1032"/>
                </a:lnTo>
                <a:lnTo>
                  <a:pt x="2312" y="1021"/>
                </a:lnTo>
                <a:lnTo>
                  <a:pt x="2320" y="1021"/>
                </a:lnTo>
                <a:lnTo>
                  <a:pt x="2320" y="1009"/>
                </a:lnTo>
                <a:lnTo>
                  <a:pt x="2346" y="1009"/>
                </a:lnTo>
                <a:lnTo>
                  <a:pt x="2346" y="997"/>
                </a:lnTo>
                <a:lnTo>
                  <a:pt x="2357" y="997"/>
                </a:lnTo>
                <a:lnTo>
                  <a:pt x="2357" y="986"/>
                </a:lnTo>
                <a:lnTo>
                  <a:pt x="2372" y="986"/>
                </a:lnTo>
                <a:lnTo>
                  <a:pt x="2372" y="974"/>
                </a:lnTo>
                <a:lnTo>
                  <a:pt x="2426" y="974"/>
                </a:lnTo>
                <a:lnTo>
                  <a:pt x="2426" y="962"/>
                </a:lnTo>
                <a:lnTo>
                  <a:pt x="2483" y="962"/>
                </a:lnTo>
                <a:lnTo>
                  <a:pt x="2483" y="949"/>
                </a:lnTo>
                <a:lnTo>
                  <a:pt x="2504" y="949"/>
                </a:lnTo>
                <a:lnTo>
                  <a:pt x="2504" y="937"/>
                </a:lnTo>
                <a:lnTo>
                  <a:pt x="2509" y="937"/>
                </a:lnTo>
                <a:lnTo>
                  <a:pt x="2509" y="925"/>
                </a:lnTo>
                <a:lnTo>
                  <a:pt x="2537" y="925"/>
                </a:lnTo>
                <a:lnTo>
                  <a:pt x="2537" y="913"/>
                </a:lnTo>
                <a:lnTo>
                  <a:pt x="2566" y="913"/>
                </a:lnTo>
                <a:lnTo>
                  <a:pt x="2566" y="900"/>
                </a:lnTo>
                <a:lnTo>
                  <a:pt x="2601" y="900"/>
                </a:lnTo>
                <a:lnTo>
                  <a:pt x="2601" y="887"/>
                </a:lnTo>
                <a:lnTo>
                  <a:pt x="2613" y="887"/>
                </a:lnTo>
                <a:lnTo>
                  <a:pt x="2613" y="873"/>
                </a:lnTo>
                <a:lnTo>
                  <a:pt x="2807" y="873"/>
                </a:lnTo>
                <a:lnTo>
                  <a:pt x="2807" y="859"/>
                </a:lnTo>
                <a:lnTo>
                  <a:pt x="2861" y="859"/>
                </a:lnTo>
                <a:lnTo>
                  <a:pt x="2861" y="843"/>
                </a:lnTo>
                <a:lnTo>
                  <a:pt x="2866" y="843"/>
                </a:lnTo>
                <a:lnTo>
                  <a:pt x="2866" y="829"/>
                </a:lnTo>
                <a:lnTo>
                  <a:pt x="2875" y="829"/>
                </a:lnTo>
                <a:lnTo>
                  <a:pt x="2875" y="813"/>
                </a:lnTo>
                <a:lnTo>
                  <a:pt x="2906" y="813"/>
                </a:lnTo>
                <a:lnTo>
                  <a:pt x="2906" y="797"/>
                </a:lnTo>
                <a:lnTo>
                  <a:pt x="2921" y="797"/>
                </a:lnTo>
                <a:lnTo>
                  <a:pt x="2921" y="782"/>
                </a:lnTo>
                <a:lnTo>
                  <a:pt x="2941" y="782"/>
                </a:lnTo>
                <a:lnTo>
                  <a:pt x="2941" y="766"/>
                </a:lnTo>
                <a:lnTo>
                  <a:pt x="3064" y="766"/>
                </a:lnTo>
                <a:lnTo>
                  <a:pt x="3064" y="749"/>
                </a:lnTo>
                <a:lnTo>
                  <a:pt x="3073" y="749"/>
                </a:lnTo>
                <a:lnTo>
                  <a:pt x="3073" y="733"/>
                </a:lnTo>
                <a:lnTo>
                  <a:pt x="3105" y="733"/>
                </a:lnTo>
                <a:lnTo>
                  <a:pt x="3105" y="715"/>
                </a:lnTo>
                <a:lnTo>
                  <a:pt x="3414" y="715"/>
                </a:lnTo>
                <a:lnTo>
                  <a:pt x="3414" y="695"/>
                </a:lnTo>
                <a:lnTo>
                  <a:pt x="3417" y="695"/>
                </a:lnTo>
                <a:lnTo>
                  <a:pt x="3417" y="673"/>
                </a:lnTo>
                <a:lnTo>
                  <a:pt x="3419" y="673"/>
                </a:lnTo>
                <a:lnTo>
                  <a:pt x="3419" y="653"/>
                </a:lnTo>
                <a:lnTo>
                  <a:pt x="3450" y="653"/>
                </a:lnTo>
                <a:lnTo>
                  <a:pt x="3450" y="631"/>
                </a:lnTo>
                <a:lnTo>
                  <a:pt x="3511" y="631"/>
                </a:lnTo>
                <a:lnTo>
                  <a:pt x="3511" y="610"/>
                </a:lnTo>
                <a:lnTo>
                  <a:pt x="3646" y="610"/>
                </a:lnTo>
                <a:lnTo>
                  <a:pt x="3646" y="585"/>
                </a:lnTo>
                <a:lnTo>
                  <a:pt x="3653" y="585"/>
                </a:lnTo>
                <a:lnTo>
                  <a:pt x="3653" y="561"/>
                </a:lnTo>
                <a:lnTo>
                  <a:pt x="3740" y="561"/>
                </a:lnTo>
                <a:lnTo>
                  <a:pt x="3740" y="533"/>
                </a:lnTo>
                <a:lnTo>
                  <a:pt x="3826" y="533"/>
                </a:lnTo>
                <a:lnTo>
                  <a:pt x="3826" y="503"/>
                </a:lnTo>
                <a:lnTo>
                  <a:pt x="3871" y="503"/>
                </a:lnTo>
                <a:lnTo>
                  <a:pt x="3871" y="471"/>
                </a:lnTo>
                <a:lnTo>
                  <a:pt x="3909" y="471"/>
                </a:lnTo>
                <a:lnTo>
                  <a:pt x="3909" y="437"/>
                </a:lnTo>
                <a:lnTo>
                  <a:pt x="3960" y="437"/>
                </a:lnTo>
                <a:lnTo>
                  <a:pt x="3960" y="401"/>
                </a:lnTo>
                <a:lnTo>
                  <a:pt x="3982" y="401"/>
                </a:lnTo>
                <a:lnTo>
                  <a:pt x="3982" y="362"/>
                </a:lnTo>
                <a:lnTo>
                  <a:pt x="4149" y="362"/>
                </a:lnTo>
                <a:lnTo>
                  <a:pt x="4149" y="317"/>
                </a:lnTo>
                <a:lnTo>
                  <a:pt x="4169" y="317"/>
                </a:lnTo>
                <a:lnTo>
                  <a:pt x="4169" y="267"/>
                </a:lnTo>
                <a:lnTo>
                  <a:pt x="4410" y="267"/>
                </a:lnTo>
                <a:lnTo>
                  <a:pt x="4410" y="152"/>
                </a:lnTo>
                <a:lnTo>
                  <a:pt x="4474" y="152"/>
                </a:lnTo>
                <a:lnTo>
                  <a:pt x="4474" y="0"/>
                </a:lnTo>
                <a:lnTo>
                  <a:pt x="4807" y="0"/>
                </a:lnTo>
              </a:path>
            </a:pathLst>
          </a:custGeom>
          <a:noFill/>
          <a:ln w="381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a:spAutoFit/>
          </a:bodyPr>
          <a:lstStyle/>
          <a:p>
            <a:endParaRPr lang="es-SV"/>
          </a:p>
        </p:txBody>
      </p:sp>
      <p:sp>
        <p:nvSpPr>
          <p:cNvPr id="56341" name="Text Box 50"/>
          <p:cNvSpPr txBox="1">
            <a:spLocks noChangeArrowheads="1"/>
          </p:cNvSpPr>
          <p:nvPr/>
        </p:nvSpPr>
        <p:spPr bwMode="auto">
          <a:xfrm>
            <a:off x="582613" y="6430963"/>
            <a:ext cx="423068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r>
              <a:rPr lang="es-SV" sz="1400" noProof="1">
                <a:latin typeface="Arial" charset="0"/>
              </a:rPr>
              <a:t>Lewis EJ et al. </a:t>
            </a:r>
            <a:r>
              <a:rPr lang="es-SV" sz="1400" i="1" noProof="1">
                <a:latin typeface="Arial" charset="0"/>
              </a:rPr>
              <a:t>N Engl J Med</a:t>
            </a:r>
            <a:r>
              <a:rPr lang="es-SV" sz="1400" noProof="1">
                <a:latin typeface="Arial" charset="0"/>
              </a:rPr>
              <a:t> 2001;345:851-860.</a:t>
            </a:r>
            <a:endParaRPr lang="es-SV" sz="1600" noProof="1">
              <a:solidFill>
                <a:srgbClr val="FFFFFF"/>
              </a:solidFill>
              <a:latin typeface="Arial" charset="0"/>
            </a:endParaRPr>
          </a:p>
        </p:txBody>
      </p:sp>
      <p:sp>
        <p:nvSpPr>
          <p:cNvPr id="56342" name="Rectangle 51"/>
          <p:cNvSpPr>
            <a:spLocks noChangeArrowheads="1"/>
          </p:cNvSpPr>
          <p:nvPr/>
        </p:nvSpPr>
        <p:spPr bwMode="auto">
          <a:xfrm>
            <a:off x="2655888" y="1962150"/>
            <a:ext cx="1004887" cy="1373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s-SV" sz="1800" noProof="1">
                <a:solidFill>
                  <a:srgbClr val="FFFFFF"/>
                </a:solidFill>
                <a:latin typeface="Arial" charset="0"/>
              </a:rPr>
              <a:t>Irbesartan</a:t>
            </a:r>
          </a:p>
          <a:p>
            <a:pPr eaLnBrk="0" hangingPunct="0"/>
            <a:endParaRPr lang="es-SV" sz="1800" noProof="1">
              <a:solidFill>
                <a:srgbClr val="FFFFFF"/>
              </a:solidFill>
              <a:latin typeface="Arial" charset="0"/>
            </a:endParaRPr>
          </a:p>
          <a:p>
            <a:pPr eaLnBrk="0" hangingPunct="0"/>
            <a:r>
              <a:rPr lang="es-SV" sz="1800" noProof="1">
                <a:solidFill>
                  <a:srgbClr val="FFFFFF"/>
                </a:solidFill>
                <a:latin typeface="Arial" charset="0"/>
              </a:rPr>
              <a:t>Amlodipina</a:t>
            </a:r>
          </a:p>
          <a:p>
            <a:pPr eaLnBrk="0" hangingPunct="0"/>
            <a:r>
              <a:rPr lang="es-SV" sz="1800" noProof="1">
                <a:solidFill>
                  <a:srgbClr val="FFFFFF"/>
                </a:solidFill>
                <a:latin typeface="Arial" charset="0"/>
              </a:rPr>
              <a:t/>
            </a:r>
            <a:br>
              <a:rPr lang="es-SV" sz="1800" noProof="1">
                <a:solidFill>
                  <a:srgbClr val="FFFFFF"/>
                </a:solidFill>
                <a:latin typeface="Arial" charset="0"/>
              </a:rPr>
            </a:br>
            <a:r>
              <a:rPr lang="es-SV" sz="1800" noProof="1">
                <a:solidFill>
                  <a:srgbClr val="FFFFFF"/>
                </a:solidFill>
                <a:latin typeface="Arial" charset="0"/>
              </a:rPr>
              <a:t>Control</a:t>
            </a:r>
          </a:p>
        </p:txBody>
      </p:sp>
      <p:sp>
        <p:nvSpPr>
          <p:cNvPr id="56343" name="Line 52"/>
          <p:cNvSpPr>
            <a:spLocks noChangeShapeType="1"/>
          </p:cNvSpPr>
          <p:nvPr/>
        </p:nvSpPr>
        <p:spPr bwMode="auto">
          <a:xfrm flipH="1">
            <a:off x="2100263" y="2114550"/>
            <a:ext cx="477837" cy="0"/>
          </a:xfrm>
          <a:prstGeom prst="line">
            <a:avLst/>
          </a:prstGeom>
          <a:noFill/>
          <a:ln w="38100">
            <a:solidFill>
              <a:srgbClr val="FFFF00"/>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s-SV"/>
          </a:p>
        </p:txBody>
      </p:sp>
      <p:sp>
        <p:nvSpPr>
          <p:cNvPr id="56344" name="Line 53"/>
          <p:cNvSpPr>
            <a:spLocks noChangeShapeType="1"/>
          </p:cNvSpPr>
          <p:nvPr/>
        </p:nvSpPr>
        <p:spPr bwMode="auto">
          <a:xfrm flipH="1">
            <a:off x="2100263" y="2633663"/>
            <a:ext cx="477837" cy="0"/>
          </a:xfrm>
          <a:prstGeom prst="line">
            <a:avLst/>
          </a:prstGeom>
          <a:noFill/>
          <a:ln w="38100">
            <a:solidFill>
              <a:srgbClr val="00FFFF"/>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s-SV"/>
          </a:p>
        </p:txBody>
      </p:sp>
      <p:sp>
        <p:nvSpPr>
          <p:cNvPr id="56345" name="Line 54"/>
          <p:cNvSpPr>
            <a:spLocks noChangeShapeType="1"/>
          </p:cNvSpPr>
          <p:nvPr/>
        </p:nvSpPr>
        <p:spPr bwMode="auto">
          <a:xfrm flipH="1">
            <a:off x="2100263" y="3192463"/>
            <a:ext cx="477837" cy="0"/>
          </a:xfrm>
          <a:prstGeom prst="line">
            <a:avLst/>
          </a:prstGeom>
          <a:noFill/>
          <a:ln w="381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s-SV"/>
          </a:p>
        </p:txBody>
      </p:sp>
      <p:sp>
        <p:nvSpPr>
          <p:cNvPr id="56346" name="Line 55"/>
          <p:cNvSpPr>
            <a:spLocks noChangeShapeType="1"/>
          </p:cNvSpPr>
          <p:nvPr/>
        </p:nvSpPr>
        <p:spPr bwMode="auto">
          <a:xfrm>
            <a:off x="3773488" y="2095500"/>
            <a:ext cx="1287462" cy="0"/>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s-SV"/>
          </a:p>
        </p:txBody>
      </p:sp>
      <p:sp>
        <p:nvSpPr>
          <p:cNvPr id="56347" name="Line 56"/>
          <p:cNvSpPr>
            <a:spLocks noChangeShapeType="1"/>
          </p:cNvSpPr>
          <p:nvPr/>
        </p:nvSpPr>
        <p:spPr bwMode="auto">
          <a:xfrm>
            <a:off x="4192588" y="2095500"/>
            <a:ext cx="0" cy="90488"/>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s-SV"/>
          </a:p>
        </p:txBody>
      </p:sp>
      <p:grpSp>
        <p:nvGrpSpPr>
          <p:cNvPr id="56348" name="Group 57"/>
          <p:cNvGrpSpPr>
            <a:grpSpLocks/>
          </p:cNvGrpSpPr>
          <p:nvPr/>
        </p:nvGrpSpPr>
        <p:grpSpPr bwMode="auto">
          <a:xfrm>
            <a:off x="3773488" y="2586038"/>
            <a:ext cx="419100" cy="211137"/>
            <a:chOff x="2674" y="1285"/>
            <a:chExt cx="297" cy="243"/>
          </a:xfrm>
        </p:grpSpPr>
        <p:sp>
          <p:nvSpPr>
            <p:cNvPr id="56357" name="Line 58"/>
            <p:cNvSpPr>
              <a:spLocks noChangeShapeType="1"/>
            </p:cNvSpPr>
            <p:nvPr/>
          </p:nvSpPr>
          <p:spPr bwMode="auto">
            <a:xfrm>
              <a:off x="2674" y="1397"/>
              <a:ext cx="297" cy="0"/>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s-SV"/>
            </a:p>
          </p:txBody>
        </p:sp>
        <p:sp>
          <p:nvSpPr>
            <p:cNvPr id="56358" name="Line 59"/>
            <p:cNvSpPr>
              <a:spLocks noChangeShapeType="1"/>
            </p:cNvSpPr>
            <p:nvPr/>
          </p:nvSpPr>
          <p:spPr bwMode="auto">
            <a:xfrm>
              <a:off x="2971" y="1285"/>
              <a:ext cx="0" cy="123"/>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s-SV"/>
            </a:p>
          </p:txBody>
        </p:sp>
        <p:sp>
          <p:nvSpPr>
            <p:cNvPr id="56359" name="Line 60"/>
            <p:cNvSpPr>
              <a:spLocks noChangeShapeType="1"/>
            </p:cNvSpPr>
            <p:nvPr/>
          </p:nvSpPr>
          <p:spPr bwMode="auto">
            <a:xfrm>
              <a:off x="2971" y="1405"/>
              <a:ext cx="0" cy="123"/>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s-SV"/>
            </a:p>
          </p:txBody>
        </p:sp>
      </p:grpSp>
      <p:sp>
        <p:nvSpPr>
          <p:cNvPr id="56349" name="Text Box 61"/>
          <p:cNvSpPr txBox="1">
            <a:spLocks noChangeArrowheads="1"/>
          </p:cNvSpPr>
          <p:nvPr/>
        </p:nvSpPr>
        <p:spPr bwMode="auto">
          <a:xfrm>
            <a:off x="4491038" y="2397125"/>
            <a:ext cx="11969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50000"/>
              </a:spcBef>
            </a:pPr>
            <a:r>
              <a:rPr lang="es-SV" sz="1200" b="1" noProof="1">
                <a:solidFill>
                  <a:srgbClr val="FFFFFF"/>
                </a:solidFill>
                <a:latin typeface="Arial" charset="0"/>
              </a:rPr>
              <a:t>RRR 33%</a:t>
            </a:r>
            <a:br>
              <a:rPr lang="es-SV" sz="1200" b="1" noProof="1">
                <a:solidFill>
                  <a:srgbClr val="FFFFFF"/>
                </a:solidFill>
                <a:latin typeface="Arial" charset="0"/>
              </a:rPr>
            </a:br>
            <a:r>
              <a:rPr lang="es-SV" sz="1200" b="1" i="1" noProof="1">
                <a:solidFill>
                  <a:srgbClr val="FFFFFF"/>
                </a:solidFill>
                <a:latin typeface="Arial" charset="0"/>
              </a:rPr>
              <a:t>P</a:t>
            </a:r>
            <a:r>
              <a:rPr lang="es-SV" sz="1200" b="1" noProof="1">
                <a:solidFill>
                  <a:srgbClr val="FFFFFF"/>
                </a:solidFill>
                <a:latin typeface="Arial" charset="0"/>
              </a:rPr>
              <a:t>=0,003</a:t>
            </a:r>
          </a:p>
        </p:txBody>
      </p:sp>
      <p:sp>
        <p:nvSpPr>
          <p:cNvPr id="56350" name="Text Box 62"/>
          <p:cNvSpPr txBox="1">
            <a:spLocks noChangeArrowheads="1"/>
          </p:cNvSpPr>
          <p:nvPr/>
        </p:nvSpPr>
        <p:spPr bwMode="auto">
          <a:xfrm>
            <a:off x="3594100" y="2781300"/>
            <a:ext cx="11969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50000"/>
              </a:spcBef>
            </a:pPr>
            <a:r>
              <a:rPr lang="es-SV" sz="1200" b="1" i="1" noProof="1">
                <a:solidFill>
                  <a:srgbClr val="FFFFFF"/>
                </a:solidFill>
                <a:latin typeface="Arial" charset="0"/>
              </a:rPr>
              <a:t>P</a:t>
            </a:r>
            <a:r>
              <a:rPr lang="es-SV" sz="1200" b="1" noProof="1">
                <a:solidFill>
                  <a:srgbClr val="FFFFFF"/>
                </a:solidFill>
                <a:latin typeface="Arial" charset="0"/>
              </a:rPr>
              <a:t>=NS</a:t>
            </a:r>
          </a:p>
        </p:txBody>
      </p:sp>
      <p:sp>
        <p:nvSpPr>
          <p:cNvPr id="56351" name="Line 63"/>
          <p:cNvSpPr>
            <a:spLocks noChangeShapeType="1"/>
          </p:cNvSpPr>
          <p:nvPr/>
        </p:nvSpPr>
        <p:spPr bwMode="auto">
          <a:xfrm>
            <a:off x="5060950" y="2095500"/>
            <a:ext cx="0" cy="330200"/>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s-SV"/>
          </a:p>
        </p:txBody>
      </p:sp>
      <p:sp>
        <p:nvSpPr>
          <p:cNvPr id="56352" name="Line 64"/>
          <p:cNvSpPr>
            <a:spLocks noChangeShapeType="1"/>
          </p:cNvSpPr>
          <p:nvPr/>
        </p:nvSpPr>
        <p:spPr bwMode="auto">
          <a:xfrm flipH="1">
            <a:off x="5060950" y="2859088"/>
            <a:ext cx="0" cy="365125"/>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s-SV"/>
          </a:p>
        </p:txBody>
      </p:sp>
      <p:sp>
        <p:nvSpPr>
          <p:cNvPr id="56353" name="Text Box 65"/>
          <p:cNvSpPr txBox="1">
            <a:spLocks noChangeArrowheads="1"/>
          </p:cNvSpPr>
          <p:nvPr/>
        </p:nvSpPr>
        <p:spPr bwMode="auto">
          <a:xfrm>
            <a:off x="3619500" y="2162175"/>
            <a:ext cx="11969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50000"/>
              </a:spcBef>
            </a:pPr>
            <a:r>
              <a:rPr lang="es-SV" sz="1200" b="1" noProof="1">
                <a:solidFill>
                  <a:srgbClr val="FFFFFF"/>
                </a:solidFill>
                <a:latin typeface="Arial" charset="0"/>
              </a:rPr>
              <a:t>RRR 37%</a:t>
            </a:r>
            <a:br>
              <a:rPr lang="es-SV" sz="1200" b="1" noProof="1">
                <a:solidFill>
                  <a:srgbClr val="FFFFFF"/>
                </a:solidFill>
                <a:latin typeface="Arial" charset="0"/>
              </a:rPr>
            </a:br>
            <a:r>
              <a:rPr lang="es-SV" sz="1200" b="1" noProof="1">
                <a:solidFill>
                  <a:srgbClr val="FFFFFF"/>
                </a:solidFill>
                <a:latin typeface="Arial" charset="0"/>
              </a:rPr>
              <a:t> </a:t>
            </a:r>
            <a:r>
              <a:rPr lang="es-SV" sz="1200" b="1" i="1" noProof="1">
                <a:solidFill>
                  <a:srgbClr val="FFFFFF"/>
                </a:solidFill>
                <a:latin typeface="Arial" charset="0"/>
              </a:rPr>
              <a:t>P</a:t>
            </a:r>
            <a:r>
              <a:rPr lang="es-SV" sz="1200" b="1" noProof="1">
                <a:solidFill>
                  <a:srgbClr val="FFFFFF"/>
                </a:solidFill>
                <a:latin typeface="Arial" charset="0"/>
              </a:rPr>
              <a:t>&lt;0,001</a:t>
            </a:r>
          </a:p>
        </p:txBody>
      </p:sp>
      <p:sp>
        <p:nvSpPr>
          <p:cNvPr id="56354" name="Line 66"/>
          <p:cNvSpPr>
            <a:spLocks noChangeShapeType="1"/>
          </p:cNvSpPr>
          <p:nvPr/>
        </p:nvSpPr>
        <p:spPr bwMode="auto">
          <a:xfrm>
            <a:off x="3773488" y="3208338"/>
            <a:ext cx="1287462" cy="0"/>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s-SV"/>
          </a:p>
        </p:txBody>
      </p:sp>
      <p:sp>
        <p:nvSpPr>
          <p:cNvPr id="56355" name="Line 67"/>
          <p:cNvSpPr>
            <a:spLocks noChangeShapeType="1"/>
          </p:cNvSpPr>
          <p:nvPr/>
        </p:nvSpPr>
        <p:spPr bwMode="auto">
          <a:xfrm>
            <a:off x="4192588" y="3063875"/>
            <a:ext cx="0" cy="144463"/>
          </a:xfrm>
          <a:prstGeom prst="line">
            <a:avLst/>
          </a:prstGeom>
          <a:noFill/>
          <a:ln w="12700">
            <a:solidFill>
              <a:srgbClr val="FFFFFF"/>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s-SV"/>
          </a:p>
        </p:txBody>
      </p:sp>
      <p:pic>
        <p:nvPicPr>
          <p:cNvPr id="163908" name="Picture 68"/>
          <p:cNvPicPr>
            <a:picLocks noChangeAspect="1" noChangeArrowheads="1"/>
          </p:cNvPicPr>
          <p:nvPr/>
        </p:nvPicPr>
        <p:blipFill>
          <a:blip r:embed="rId3"/>
          <a:srcRect/>
          <a:stretch>
            <a:fillRect/>
          </a:stretch>
        </p:blipFill>
        <p:spPr bwMode="auto">
          <a:xfrm>
            <a:off x="7219950" y="6267450"/>
            <a:ext cx="1398588" cy="514350"/>
          </a:xfrm>
          <a:prstGeom prst="rect">
            <a:avLst/>
          </a:prstGeom>
          <a:noFill/>
          <a:ln w="9525">
            <a:noFill/>
            <a:miter lim="800000"/>
            <a:headEnd/>
            <a:tailEnd/>
          </a:ln>
          <a:effectLst>
            <a:outerShdw dist="71842" dir="2700000" algn="ctr" rotWithShape="0">
              <a:schemeClr val="bg2"/>
            </a:outerShdw>
          </a:effectLst>
        </p:spPr>
      </p:pic>
    </p:spTree>
    <p:extLst>
      <p:ext uri="{BB962C8B-B14F-4D97-AF65-F5344CB8AC3E}">
        <p14:creationId xmlns:p14="http://schemas.microsoft.com/office/powerpoint/2010/main" val="913466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2800" dirty="0" smtClean="0"/>
              <a:t>CLASIFICACIÓN DE LA ERC DE ACUERDO CON LA TFG </a:t>
            </a:r>
            <a:endParaRPr lang="es-SV" sz="2800" dirty="0"/>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832709"/>
            <a:ext cx="8175365" cy="41165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1853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2800" dirty="0" smtClean="0"/>
              <a:t>ESTRATEGIAS DE NEFROPROTECCIÓN</a:t>
            </a:r>
            <a:endParaRPr lang="es-SV" sz="2800" dirty="0"/>
          </a:p>
        </p:txBody>
      </p:sp>
      <p:sp>
        <p:nvSpPr>
          <p:cNvPr id="3" name="2 Marcador de contenido"/>
          <p:cNvSpPr>
            <a:spLocks noGrp="1"/>
          </p:cNvSpPr>
          <p:nvPr>
            <p:ph idx="1"/>
          </p:nvPr>
        </p:nvSpPr>
        <p:spPr/>
        <p:txBody>
          <a:bodyPr/>
          <a:lstStyle/>
          <a:p>
            <a:pPr marL="0" indent="0" algn="ctr">
              <a:buNone/>
            </a:pPr>
            <a:r>
              <a:rPr lang="es-SV" sz="2400" dirty="0" smtClean="0"/>
              <a:t>NEFROPATIA DIABETICA</a:t>
            </a:r>
          </a:p>
          <a:p>
            <a:pPr marL="0" indent="0" algn="ctr">
              <a:buNone/>
            </a:pPr>
            <a:r>
              <a:rPr lang="es-SV" sz="2800" dirty="0" smtClean="0"/>
              <a:t>PREVENCION SECUNDARIA</a:t>
            </a:r>
          </a:p>
          <a:p>
            <a:pPr marL="0" indent="0">
              <a:buNone/>
            </a:pPr>
            <a:endParaRPr lang="es-SV" dirty="0"/>
          </a:p>
          <a:p>
            <a:pPr marL="0" indent="0" algn="ctr">
              <a:buNone/>
            </a:pPr>
            <a:r>
              <a:rPr lang="es-SV" dirty="0" smtClean="0"/>
              <a:t>CONTROL DE FACTORES METABOLICOS</a:t>
            </a:r>
            <a:endParaRPr lang="es-SV" dirty="0"/>
          </a:p>
        </p:txBody>
      </p:sp>
    </p:spTree>
    <p:extLst>
      <p:ext uri="{BB962C8B-B14F-4D97-AF65-F5344CB8AC3E}">
        <p14:creationId xmlns:p14="http://schemas.microsoft.com/office/powerpoint/2010/main" val="26208296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normAutofit/>
          </a:bodyPr>
          <a:lstStyle/>
          <a:p>
            <a:r>
              <a:rPr lang="es-SV" sz="2800" dirty="0" smtClean="0"/>
              <a:t>ESTRATEGIAS DE NEFROPROTECCIÓN</a:t>
            </a:r>
            <a:endParaRPr lang="es-SV" sz="2800" dirty="0"/>
          </a:p>
        </p:txBody>
      </p:sp>
      <p:sp>
        <p:nvSpPr>
          <p:cNvPr id="3" name="2 Marcador de contenido"/>
          <p:cNvSpPr>
            <a:spLocks noGrp="1"/>
          </p:cNvSpPr>
          <p:nvPr>
            <p:ph idx="1"/>
          </p:nvPr>
        </p:nvSpPr>
        <p:spPr>
          <a:xfrm>
            <a:off x="457200" y="1268760"/>
            <a:ext cx="8229600" cy="5184576"/>
          </a:xfrm>
        </p:spPr>
        <p:txBody>
          <a:bodyPr>
            <a:normAutofit/>
          </a:bodyPr>
          <a:lstStyle/>
          <a:p>
            <a:pPr marL="0" indent="0" algn="ctr">
              <a:buNone/>
            </a:pPr>
            <a:r>
              <a:rPr lang="es-SV" sz="2400" dirty="0" smtClean="0">
                <a:solidFill>
                  <a:srgbClr val="FFFF00"/>
                </a:solidFill>
              </a:rPr>
              <a:t>ANORMALIDADES METABÓLICAS</a:t>
            </a:r>
          </a:p>
          <a:p>
            <a:pPr marL="0" indent="0">
              <a:buNone/>
            </a:pPr>
            <a:r>
              <a:rPr lang="es-SV" sz="2000" dirty="0" smtClean="0"/>
              <a:t>EXTRACELULAR:</a:t>
            </a:r>
          </a:p>
          <a:p>
            <a:pPr marL="514350" indent="-514350">
              <a:buFont typeface="+mj-lt"/>
              <a:buAutoNum type="arabicPeriod"/>
            </a:pPr>
            <a:r>
              <a:rPr lang="es-SV" sz="2000" dirty="0" smtClean="0">
                <a:solidFill>
                  <a:srgbClr val="FFFF00"/>
                </a:solidFill>
              </a:rPr>
              <a:t>Productos Finales de </a:t>
            </a:r>
            <a:r>
              <a:rPr lang="es-SV" sz="2000" dirty="0" err="1" smtClean="0">
                <a:solidFill>
                  <a:srgbClr val="FFFF00"/>
                </a:solidFill>
              </a:rPr>
              <a:t>Glicosilación</a:t>
            </a:r>
            <a:r>
              <a:rPr lang="es-SV" sz="2000" dirty="0" smtClean="0">
                <a:solidFill>
                  <a:srgbClr val="FFFF00"/>
                </a:solidFill>
              </a:rPr>
              <a:t> Avanzada ( AGE )</a:t>
            </a:r>
          </a:p>
          <a:p>
            <a:pPr marL="514350" indent="-514350">
              <a:buFont typeface="+mj-lt"/>
              <a:buAutoNum type="arabicPeriod"/>
            </a:pPr>
            <a:r>
              <a:rPr lang="es-SV" sz="2000" dirty="0" smtClean="0"/>
              <a:t>Producción de </a:t>
            </a:r>
            <a:r>
              <a:rPr lang="es-SV" sz="2000" dirty="0" err="1" smtClean="0"/>
              <a:t>Matríz</a:t>
            </a:r>
            <a:r>
              <a:rPr lang="es-SV" sz="2000" dirty="0" smtClean="0"/>
              <a:t> </a:t>
            </a:r>
          </a:p>
          <a:p>
            <a:pPr marL="0" indent="0">
              <a:buNone/>
            </a:pPr>
            <a:r>
              <a:rPr lang="es-SV" sz="2000" dirty="0" smtClean="0"/>
              <a:t>INTRACELULAR</a:t>
            </a:r>
          </a:p>
          <a:p>
            <a:pPr marL="457200" indent="-457200">
              <a:buFont typeface="+mj-lt"/>
              <a:buAutoNum type="arabicPeriod"/>
            </a:pPr>
            <a:r>
              <a:rPr lang="es-SV" sz="2000" dirty="0">
                <a:solidFill>
                  <a:srgbClr val="FFFF00"/>
                </a:solidFill>
              </a:rPr>
              <a:t>Productos Finales de </a:t>
            </a:r>
            <a:r>
              <a:rPr lang="es-SV" sz="2000" dirty="0" err="1">
                <a:solidFill>
                  <a:srgbClr val="FFFF00"/>
                </a:solidFill>
              </a:rPr>
              <a:t>Glicosilación</a:t>
            </a:r>
            <a:r>
              <a:rPr lang="es-SV" sz="2000" dirty="0">
                <a:solidFill>
                  <a:srgbClr val="FFFF00"/>
                </a:solidFill>
              </a:rPr>
              <a:t> Avanzada ( AGE </a:t>
            </a:r>
            <a:r>
              <a:rPr lang="es-SV" sz="2000" dirty="0" smtClean="0">
                <a:solidFill>
                  <a:srgbClr val="FFFF00"/>
                </a:solidFill>
              </a:rPr>
              <a:t>)</a:t>
            </a:r>
          </a:p>
          <a:p>
            <a:pPr marL="457200" indent="-457200">
              <a:buFont typeface="+mj-lt"/>
              <a:buAutoNum type="arabicPeriod"/>
            </a:pPr>
            <a:r>
              <a:rPr lang="es-SV" sz="2000" dirty="0" smtClean="0"/>
              <a:t>Secreción de </a:t>
            </a:r>
            <a:r>
              <a:rPr lang="es-SV" sz="2000" dirty="0" err="1" smtClean="0"/>
              <a:t>Citokinas</a:t>
            </a:r>
            <a:r>
              <a:rPr lang="es-SV" sz="2000" dirty="0" smtClean="0"/>
              <a:t>  </a:t>
            </a:r>
            <a:r>
              <a:rPr lang="es-SV" sz="2000" dirty="0" err="1" smtClean="0"/>
              <a:t>Profibróticas</a:t>
            </a:r>
            <a:r>
              <a:rPr lang="es-SV" sz="2000" dirty="0" smtClean="0"/>
              <a:t>  (TGF-</a:t>
            </a:r>
            <a:r>
              <a:rPr lang="el-GR" sz="2000" dirty="0" smtClean="0"/>
              <a:t>β</a:t>
            </a:r>
            <a:r>
              <a:rPr lang="es-SV" sz="2000" dirty="0" smtClean="0"/>
              <a:t>)</a:t>
            </a:r>
          </a:p>
          <a:p>
            <a:pPr marL="457200" indent="-457200">
              <a:buFont typeface="+mj-lt"/>
              <a:buAutoNum type="arabicPeriod"/>
            </a:pPr>
            <a:r>
              <a:rPr lang="es-SV" sz="2000" dirty="0" smtClean="0"/>
              <a:t>Incremento de la </a:t>
            </a:r>
            <a:r>
              <a:rPr lang="es-SV" sz="2000" dirty="0" err="1" smtClean="0"/>
              <a:t>Protein</a:t>
            </a:r>
            <a:r>
              <a:rPr lang="es-SV" sz="2000" dirty="0" smtClean="0"/>
              <a:t> </a:t>
            </a:r>
            <a:r>
              <a:rPr lang="es-SV" sz="2000" dirty="0" err="1" smtClean="0"/>
              <a:t>Kinasa</a:t>
            </a:r>
            <a:r>
              <a:rPr lang="es-SV" sz="2000" dirty="0" smtClean="0"/>
              <a:t>  C</a:t>
            </a:r>
          </a:p>
          <a:p>
            <a:pPr marL="457200" indent="-457200">
              <a:buFont typeface="+mj-lt"/>
              <a:buAutoNum type="arabicPeriod"/>
            </a:pPr>
            <a:r>
              <a:rPr lang="es-SV" sz="2000" dirty="0" smtClean="0"/>
              <a:t>Metabolismo Anormal de </a:t>
            </a:r>
            <a:r>
              <a:rPr lang="es-SV" sz="2000" dirty="0" err="1" smtClean="0"/>
              <a:t>Poliol</a:t>
            </a:r>
            <a:endParaRPr lang="es-SV" sz="2000" dirty="0" smtClean="0"/>
          </a:p>
          <a:p>
            <a:pPr marL="457200" indent="-457200">
              <a:buFont typeface="+mj-lt"/>
              <a:buAutoNum type="arabicPeriod"/>
            </a:pPr>
            <a:r>
              <a:rPr lang="es-SV" sz="2000" dirty="0" smtClean="0">
                <a:solidFill>
                  <a:srgbClr val="FFFF00"/>
                </a:solidFill>
              </a:rPr>
              <a:t>Estrés  Oxidativo Incrementado</a:t>
            </a:r>
          </a:p>
          <a:p>
            <a:pPr marL="457200" indent="-457200">
              <a:buFont typeface="+mj-lt"/>
              <a:buAutoNum type="arabicPeriod"/>
            </a:pPr>
            <a:r>
              <a:rPr lang="es-SV" sz="2000" dirty="0" smtClean="0"/>
              <a:t>Secreción de </a:t>
            </a:r>
            <a:r>
              <a:rPr lang="es-SV" sz="2000" dirty="0" err="1" smtClean="0"/>
              <a:t>Citokinas</a:t>
            </a:r>
            <a:r>
              <a:rPr lang="es-SV" sz="2000" dirty="0" smtClean="0"/>
              <a:t>  Pro-Inflamatorias</a:t>
            </a:r>
          </a:p>
          <a:p>
            <a:pPr marL="457200" indent="-457200">
              <a:buFont typeface="+mj-lt"/>
              <a:buAutoNum type="arabicPeriod"/>
            </a:pPr>
            <a:r>
              <a:rPr lang="es-SV" sz="2000" dirty="0" smtClean="0"/>
              <a:t>Factores de Crecimiento</a:t>
            </a:r>
          </a:p>
          <a:p>
            <a:pPr marL="457200" indent="-457200">
              <a:buFont typeface="+mj-lt"/>
              <a:buAutoNum type="arabicPeriod"/>
            </a:pPr>
            <a:r>
              <a:rPr lang="es-SV" sz="2000" dirty="0" smtClean="0">
                <a:solidFill>
                  <a:srgbClr val="FFFF00"/>
                </a:solidFill>
              </a:rPr>
              <a:t>Anormalidades en las  </a:t>
            </a:r>
            <a:r>
              <a:rPr lang="es-SV" sz="2000" dirty="0" err="1" smtClean="0">
                <a:solidFill>
                  <a:srgbClr val="FFFF00"/>
                </a:solidFill>
              </a:rPr>
              <a:t>metaloproteinasas</a:t>
            </a:r>
            <a:endParaRPr lang="es-SV" sz="2000" dirty="0" smtClean="0">
              <a:solidFill>
                <a:srgbClr val="FFFF00"/>
              </a:solidFill>
            </a:endParaRPr>
          </a:p>
          <a:p>
            <a:pPr marL="457200" indent="-457200">
              <a:buFont typeface="+mj-lt"/>
              <a:buAutoNum type="arabicPeriod"/>
            </a:pPr>
            <a:endParaRPr lang="es-SV" sz="2000" dirty="0"/>
          </a:p>
          <a:p>
            <a:pPr marL="457200" indent="-457200">
              <a:buFont typeface="+mj-lt"/>
              <a:buAutoNum type="arabicPeriod"/>
            </a:pPr>
            <a:endParaRPr lang="es-SV" sz="2400" dirty="0" smtClean="0"/>
          </a:p>
          <a:p>
            <a:pPr marL="457200" indent="-457200">
              <a:buFont typeface="+mj-lt"/>
              <a:buAutoNum type="arabicPeriod"/>
            </a:pPr>
            <a:endParaRPr lang="es-SV" sz="2400" dirty="0" smtClean="0"/>
          </a:p>
          <a:p>
            <a:pPr marL="0" indent="0">
              <a:buNone/>
            </a:pPr>
            <a:endParaRPr lang="es-SV" sz="2400" dirty="0" smtClean="0"/>
          </a:p>
          <a:p>
            <a:pPr marL="514350" indent="-514350">
              <a:buFont typeface="+mj-lt"/>
              <a:buAutoNum type="arabicPeriod"/>
            </a:pPr>
            <a:endParaRPr lang="es-SV" sz="2400" dirty="0" smtClean="0"/>
          </a:p>
          <a:p>
            <a:pPr marL="514350" indent="-514350">
              <a:buFont typeface="+mj-lt"/>
              <a:buAutoNum type="arabicPeriod"/>
            </a:pPr>
            <a:endParaRPr lang="es-SV" dirty="0" smtClean="0"/>
          </a:p>
        </p:txBody>
      </p:sp>
    </p:spTree>
    <p:extLst>
      <p:ext uri="{BB962C8B-B14F-4D97-AF65-F5344CB8AC3E}">
        <p14:creationId xmlns:p14="http://schemas.microsoft.com/office/powerpoint/2010/main" val="5880276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SV" sz="2800" dirty="0"/>
              <a:t>ESTRATEGIAS DE NEFROPROTECCIÓN</a:t>
            </a:r>
            <a:endParaRPr lang="es-ES" sz="2800" dirty="0"/>
          </a:p>
        </p:txBody>
      </p:sp>
      <p:sp>
        <p:nvSpPr>
          <p:cNvPr id="4" name="Rectángulo 3"/>
          <p:cNvSpPr/>
          <p:nvPr/>
        </p:nvSpPr>
        <p:spPr>
          <a:xfrm>
            <a:off x="3635896" y="5229200"/>
            <a:ext cx="1944216"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 name="Marcador de contenido 2"/>
          <p:cNvSpPr>
            <a:spLocks noGrp="1"/>
          </p:cNvSpPr>
          <p:nvPr>
            <p:ph idx="1"/>
          </p:nvPr>
        </p:nvSpPr>
        <p:spPr>
          <a:xfrm>
            <a:off x="457200" y="1600200"/>
            <a:ext cx="8229600" cy="4925144"/>
          </a:xfrm>
        </p:spPr>
        <p:txBody>
          <a:bodyPr>
            <a:normAutofit fontScale="92500"/>
          </a:bodyPr>
          <a:lstStyle/>
          <a:p>
            <a:pPr marL="0" indent="0" algn="ctr">
              <a:buNone/>
            </a:pPr>
            <a:r>
              <a:rPr lang="es-ES" sz="2400" dirty="0" err="1" smtClean="0"/>
              <a:t>HIperglIcemia</a:t>
            </a:r>
            <a:endParaRPr lang="es-ES" sz="2400" dirty="0"/>
          </a:p>
          <a:p>
            <a:pPr marL="0" indent="0" algn="ctr">
              <a:buNone/>
            </a:pPr>
            <a:endParaRPr lang="es-ES" sz="2400" dirty="0" smtClean="0"/>
          </a:p>
          <a:p>
            <a:pPr marL="0" indent="0" algn="ctr">
              <a:buNone/>
            </a:pPr>
            <a:endParaRPr lang="es-ES" sz="2400" dirty="0" smtClean="0"/>
          </a:p>
          <a:p>
            <a:pPr marL="0" indent="0">
              <a:buNone/>
            </a:pPr>
            <a:r>
              <a:rPr lang="es-ES" sz="2400" dirty="0" smtClean="0"/>
              <a:t>     AGE                       PKC                   </a:t>
            </a:r>
            <a:r>
              <a:rPr lang="es-ES" sz="2400" dirty="0" err="1" smtClean="0"/>
              <a:t>Polyol</a:t>
            </a:r>
            <a:r>
              <a:rPr lang="es-ES" sz="2400" dirty="0" smtClean="0"/>
              <a:t> </a:t>
            </a:r>
            <a:r>
              <a:rPr lang="es-ES" sz="2400" dirty="0" err="1" smtClean="0"/>
              <a:t>Pathway</a:t>
            </a:r>
            <a:r>
              <a:rPr lang="es-ES" sz="2400" dirty="0" smtClean="0"/>
              <a:t>                 </a:t>
            </a:r>
            <a:r>
              <a:rPr lang="es-ES" sz="2400" dirty="0" err="1" smtClean="0"/>
              <a:t>Glucose</a:t>
            </a:r>
            <a:endParaRPr lang="es-ES" sz="2400" dirty="0" smtClean="0"/>
          </a:p>
          <a:p>
            <a:pPr marL="0" indent="0">
              <a:buNone/>
            </a:pPr>
            <a:r>
              <a:rPr lang="es-ES" sz="2400" dirty="0" err="1" smtClean="0"/>
              <a:t>Formation</a:t>
            </a:r>
            <a:r>
              <a:rPr lang="es-ES" sz="2400" dirty="0"/>
              <a:t>	</a:t>
            </a:r>
            <a:r>
              <a:rPr lang="es-ES" sz="2400" dirty="0" smtClean="0"/>
              <a:t>  </a:t>
            </a:r>
            <a:r>
              <a:rPr lang="es-ES" sz="2400" dirty="0" err="1" smtClean="0"/>
              <a:t>Activation</a:t>
            </a:r>
            <a:r>
              <a:rPr lang="es-ES" sz="2400" dirty="0" smtClean="0"/>
              <a:t>                 </a:t>
            </a:r>
            <a:r>
              <a:rPr lang="es-ES" sz="2400" dirty="0" err="1" smtClean="0"/>
              <a:t>Activation</a:t>
            </a:r>
            <a:r>
              <a:rPr lang="es-ES" sz="2400" dirty="0" smtClean="0"/>
              <a:t>                 </a:t>
            </a:r>
            <a:r>
              <a:rPr lang="es-ES" sz="2400" dirty="0" err="1" smtClean="0"/>
              <a:t>Autooxidation</a:t>
            </a:r>
            <a:endParaRPr lang="es-ES" sz="2400" dirty="0" smtClean="0"/>
          </a:p>
          <a:p>
            <a:pPr marL="0" indent="0">
              <a:buNone/>
            </a:pPr>
            <a:endParaRPr lang="es-ES" sz="2400" dirty="0"/>
          </a:p>
          <a:p>
            <a:pPr marL="0" indent="0">
              <a:buNone/>
            </a:pPr>
            <a:endParaRPr lang="es-ES" sz="2400" dirty="0" smtClean="0"/>
          </a:p>
          <a:p>
            <a:pPr marL="0" indent="0" algn="ctr">
              <a:buNone/>
            </a:pPr>
            <a:r>
              <a:rPr lang="es-ES" sz="2400" dirty="0" smtClean="0"/>
              <a:t> </a:t>
            </a:r>
            <a:r>
              <a:rPr lang="es-ES" sz="2400" dirty="0" err="1" smtClean="0"/>
              <a:t>Oxidative</a:t>
            </a:r>
            <a:r>
              <a:rPr lang="es-ES" sz="2400" dirty="0" smtClean="0"/>
              <a:t> Stress</a:t>
            </a:r>
          </a:p>
          <a:p>
            <a:pPr marL="0" indent="0" algn="ctr">
              <a:buNone/>
            </a:pPr>
            <a:endParaRPr lang="es-ES" sz="2400" dirty="0"/>
          </a:p>
          <a:p>
            <a:pPr marL="0" indent="0" algn="ctr">
              <a:buNone/>
            </a:pPr>
            <a:r>
              <a:rPr lang="es-ES" sz="2400" dirty="0" smtClean="0"/>
              <a:t>Disfunción</a:t>
            </a:r>
          </a:p>
          <a:p>
            <a:pPr marL="0" indent="0" algn="ctr">
              <a:buNone/>
            </a:pPr>
            <a:r>
              <a:rPr lang="es-ES" sz="2400" dirty="0" smtClean="0"/>
              <a:t>Endotelial</a:t>
            </a:r>
          </a:p>
          <a:p>
            <a:pPr marL="0" indent="0" algn="ctr">
              <a:buNone/>
            </a:pPr>
            <a:endParaRPr lang="es-ES" sz="2400" dirty="0"/>
          </a:p>
        </p:txBody>
      </p:sp>
      <p:sp>
        <p:nvSpPr>
          <p:cNvPr id="5" name="Flecha derecha 4"/>
          <p:cNvSpPr/>
          <p:nvPr/>
        </p:nvSpPr>
        <p:spPr>
          <a:xfrm rot="9683984">
            <a:off x="1294429" y="2208550"/>
            <a:ext cx="2304256" cy="144016"/>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Flecha izquierda 5"/>
          <p:cNvSpPr/>
          <p:nvPr/>
        </p:nvSpPr>
        <p:spPr>
          <a:xfrm rot="18726087">
            <a:off x="3249782" y="2330655"/>
            <a:ext cx="1001542" cy="180467"/>
          </a:xfrm>
          <a:prstGeom prst="lef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Flecha izquierda 6"/>
          <p:cNvSpPr/>
          <p:nvPr/>
        </p:nvSpPr>
        <p:spPr>
          <a:xfrm rot="13690606">
            <a:off x="4832442" y="2331954"/>
            <a:ext cx="1001542" cy="180467"/>
          </a:xfrm>
          <a:prstGeom prst="lef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Flecha derecha 9"/>
          <p:cNvSpPr/>
          <p:nvPr/>
        </p:nvSpPr>
        <p:spPr>
          <a:xfrm rot="1113745">
            <a:off x="5543098" y="2207844"/>
            <a:ext cx="2304256" cy="144016"/>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Flecha izquierda 10"/>
          <p:cNvSpPr/>
          <p:nvPr/>
        </p:nvSpPr>
        <p:spPr>
          <a:xfrm rot="13690606">
            <a:off x="3248268" y="3942343"/>
            <a:ext cx="1001542" cy="180467"/>
          </a:xfrm>
          <a:prstGeom prst="lef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Flecha izquierda 12"/>
          <p:cNvSpPr/>
          <p:nvPr/>
        </p:nvSpPr>
        <p:spPr>
          <a:xfrm rot="18726087">
            <a:off x="4872159" y="3957112"/>
            <a:ext cx="1001542" cy="180467"/>
          </a:xfrm>
          <a:prstGeom prst="lef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Flecha derecha 13"/>
          <p:cNvSpPr/>
          <p:nvPr/>
        </p:nvSpPr>
        <p:spPr>
          <a:xfrm rot="1113745">
            <a:off x="1263876" y="4074092"/>
            <a:ext cx="2304256" cy="144016"/>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Flecha derecha 15"/>
          <p:cNvSpPr/>
          <p:nvPr/>
        </p:nvSpPr>
        <p:spPr>
          <a:xfrm rot="9683984">
            <a:off x="5697175" y="4035447"/>
            <a:ext cx="2304256" cy="144016"/>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7" name="Flecha abajo 16"/>
          <p:cNvSpPr/>
          <p:nvPr/>
        </p:nvSpPr>
        <p:spPr>
          <a:xfrm>
            <a:off x="4499992" y="4581128"/>
            <a:ext cx="144016" cy="576064"/>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815405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2800" dirty="0"/>
              <a:t>ESTRATEGIAS DE NEFROPROTECCIÓN</a:t>
            </a:r>
          </a:p>
        </p:txBody>
      </p:sp>
      <p:pic>
        <p:nvPicPr>
          <p:cNvPr id="8194"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bright="8000" contrast="88000"/>
                    </a14:imgEffect>
                  </a14:imgLayer>
                </a14:imgProps>
              </a:ext>
              <a:ext uri="{28A0092B-C50C-407E-A947-70E740481C1C}">
                <a14:useLocalDpi xmlns:a14="http://schemas.microsoft.com/office/drawing/2010/main" val="0"/>
              </a:ext>
            </a:extLst>
          </a:blip>
          <a:srcRect/>
          <a:stretch>
            <a:fillRect/>
          </a:stretch>
        </p:blipFill>
        <p:spPr bwMode="auto">
          <a:xfrm>
            <a:off x="467544" y="1556792"/>
            <a:ext cx="8208912" cy="49685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0249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a:bodyPr>
          <a:lstStyle/>
          <a:p>
            <a:r>
              <a:rPr lang="es-SV" sz="2000" dirty="0"/>
              <a:t>CLASIFICACIÓN DE NUEVOS AGENTES PARA LA NEFROPATIA DIABÉTICA </a:t>
            </a:r>
          </a:p>
        </p:txBody>
      </p:sp>
      <p:graphicFrame>
        <p:nvGraphicFramePr>
          <p:cNvPr id="3" name="2 Tabla"/>
          <p:cNvGraphicFramePr>
            <a:graphicFrameLocks noGrp="1"/>
          </p:cNvGraphicFramePr>
          <p:nvPr>
            <p:extLst>
              <p:ext uri="{D42A27DB-BD31-4B8C-83A1-F6EECF244321}">
                <p14:modId xmlns:p14="http://schemas.microsoft.com/office/powerpoint/2010/main" val="2689602854"/>
              </p:ext>
            </p:extLst>
          </p:nvPr>
        </p:nvGraphicFramePr>
        <p:xfrm>
          <a:off x="467544" y="1124744"/>
          <a:ext cx="8352928" cy="5558354"/>
        </p:xfrm>
        <a:graphic>
          <a:graphicData uri="http://schemas.openxmlformats.org/drawingml/2006/table">
            <a:tbl>
              <a:tblPr firstRow="1" bandRow="1">
                <a:tableStyleId>{5C22544A-7EE6-4342-B048-85BDC9FD1C3A}</a:tableStyleId>
              </a:tblPr>
              <a:tblGrid>
                <a:gridCol w="4176464"/>
                <a:gridCol w="4176464"/>
              </a:tblGrid>
              <a:tr h="959725">
                <a:tc>
                  <a:txBody>
                    <a:bodyPr/>
                    <a:lstStyle/>
                    <a:p>
                      <a:r>
                        <a:rPr lang="es-SV" sz="1600" dirty="0" smtClean="0"/>
                        <a:t>INHIBIDORES DIRECTOS DE LA RENINA</a:t>
                      </a:r>
                    </a:p>
                    <a:p>
                      <a:r>
                        <a:rPr lang="es-SV" sz="1600" dirty="0" smtClean="0"/>
                        <a:t>INHIBIDORES DE LA FORMACIÓN DE </a:t>
                      </a:r>
                      <a:r>
                        <a:rPr lang="es-SV" sz="1600" dirty="0" err="1" smtClean="0"/>
                        <a:t>AGEs</a:t>
                      </a:r>
                      <a:endParaRPr lang="es-SV" sz="1600" dirty="0" smtClean="0"/>
                    </a:p>
                    <a:p>
                      <a:endParaRPr lang="es-SV" sz="1600" dirty="0"/>
                    </a:p>
                  </a:txBody>
                  <a:tcPr/>
                </a:tc>
                <a:tc>
                  <a:txBody>
                    <a:bodyPr/>
                    <a:lstStyle/>
                    <a:p>
                      <a:r>
                        <a:rPr lang="es-SV" sz="1600" dirty="0" smtClean="0"/>
                        <a:t>ALISKIREN</a:t>
                      </a:r>
                    </a:p>
                    <a:p>
                      <a:r>
                        <a:rPr lang="es-SV" sz="1600" dirty="0" smtClean="0"/>
                        <a:t>AMINOGUANIDINA, ALT 946, PIRIDOXAMINA, TIAMINA</a:t>
                      </a:r>
                      <a:endParaRPr lang="es-SV" sz="1600" dirty="0"/>
                    </a:p>
                  </a:txBody>
                  <a:tcPr/>
                </a:tc>
              </a:tr>
              <a:tr h="909726">
                <a:tc>
                  <a:txBody>
                    <a:bodyPr/>
                    <a:lstStyle/>
                    <a:p>
                      <a:r>
                        <a:rPr lang="es-SV" sz="1600" dirty="0" smtClean="0"/>
                        <a:t>ROMPEDORES</a:t>
                      </a:r>
                      <a:r>
                        <a:rPr lang="es-SV" sz="1600" baseline="0" dirty="0" smtClean="0"/>
                        <a:t> DE </a:t>
                      </a:r>
                      <a:r>
                        <a:rPr lang="es-SV" sz="1600" dirty="0" smtClean="0"/>
                        <a:t>AGE </a:t>
                      </a:r>
                    </a:p>
                    <a:p>
                      <a:r>
                        <a:rPr lang="es-SV" sz="1600" dirty="0" smtClean="0"/>
                        <a:t>ANTAGONISTAS DE RECEPTORES DE  AGE</a:t>
                      </a:r>
                      <a:endParaRPr lang="es-SV" sz="1600" dirty="0"/>
                    </a:p>
                  </a:txBody>
                  <a:tcPr/>
                </a:tc>
                <a:tc>
                  <a:txBody>
                    <a:bodyPr/>
                    <a:lstStyle/>
                    <a:p>
                      <a:r>
                        <a:rPr lang="es-SV" sz="1600" dirty="0" smtClean="0"/>
                        <a:t>ALAGEBRIUM</a:t>
                      </a:r>
                    </a:p>
                    <a:p>
                      <a:r>
                        <a:rPr lang="es-SV" sz="1600" dirty="0" smtClean="0"/>
                        <a:t>Ac  RAGE, SECRETORES ENDOGENOS RAGE</a:t>
                      </a:r>
                      <a:endParaRPr lang="es-SV" sz="1600" dirty="0"/>
                    </a:p>
                  </a:txBody>
                  <a:tcPr/>
                </a:tc>
              </a:tr>
              <a:tr h="959725">
                <a:tc>
                  <a:txBody>
                    <a:bodyPr/>
                    <a:lstStyle/>
                    <a:p>
                      <a:r>
                        <a:rPr lang="es-SV" sz="1600" dirty="0" smtClean="0"/>
                        <a:t>INHIBIDORES DE LA PROTEINKINASA</a:t>
                      </a:r>
                      <a:r>
                        <a:rPr lang="es-SV" sz="1600" baseline="0" dirty="0" smtClean="0"/>
                        <a:t> B </a:t>
                      </a:r>
                    </a:p>
                    <a:p>
                      <a:r>
                        <a:rPr lang="es-SV" sz="1600" baseline="0" dirty="0" smtClean="0"/>
                        <a:t>GLICOSAMINOGLICANOS</a:t>
                      </a:r>
                    </a:p>
                    <a:p>
                      <a:endParaRPr lang="es-SV" sz="1600" dirty="0"/>
                    </a:p>
                  </a:txBody>
                  <a:tcPr/>
                </a:tc>
                <a:tc>
                  <a:txBody>
                    <a:bodyPr/>
                    <a:lstStyle/>
                    <a:p>
                      <a:r>
                        <a:rPr lang="es-SV" sz="1600" dirty="0" smtClean="0"/>
                        <a:t>RUBOXISTAURINA</a:t>
                      </a:r>
                      <a:r>
                        <a:rPr lang="es-SV" sz="1600" baseline="0" dirty="0" smtClean="0"/>
                        <a:t> </a:t>
                      </a:r>
                    </a:p>
                    <a:p>
                      <a:r>
                        <a:rPr lang="es-SV" sz="1600" baseline="0" dirty="0" smtClean="0"/>
                        <a:t>SULODEXIDE</a:t>
                      </a:r>
                      <a:endParaRPr lang="es-SV" sz="1600" dirty="0"/>
                    </a:p>
                  </a:txBody>
                  <a:tcPr/>
                </a:tc>
              </a:tr>
              <a:tr h="909726">
                <a:tc>
                  <a:txBody>
                    <a:bodyPr/>
                    <a:lstStyle/>
                    <a:p>
                      <a:r>
                        <a:rPr lang="es-SV" sz="1600" dirty="0" smtClean="0"/>
                        <a:t>ANTAGONISTAS  RECEPTORES DE ENDOTELINA</a:t>
                      </a:r>
                    </a:p>
                    <a:p>
                      <a:r>
                        <a:rPr lang="es-SV" sz="1600" dirty="0" smtClean="0"/>
                        <a:t>INHIBIDORES DE TGF</a:t>
                      </a:r>
                      <a:endParaRPr lang="es-SV" sz="1600" dirty="0"/>
                    </a:p>
                  </a:txBody>
                  <a:tcPr/>
                </a:tc>
                <a:tc>
                  <a:txBody>
                    <a:bodyPr/>
                    <a:lstStyle/>
                    <a:p>
                      <a:r>
                        <a:rPr lang="es-SV" sz="1600" dirty="0" smtClean="0"/>
                        <a:t>AVOSENTAN</a:t>
                      </a:r>
                    </a:p>
                    <a:p>
                      <a:r>
                        <a:rPr lang="es-SV" sz="1600" dirty="0" smtClean="0"/>
                        <a:t>PIRFENIDONE,  SMP 534</a:t>
                      </a:r>
                      <a:endParaRPr lang="es-SV" sz="1600" dirty="0"/>
                    </a:p>
                  </a:txBody>
                  <a:tcPr/>
                </a:tc>
              </a:tr>
              <a:tr h="909726">
                <a:tc>
                  <a:txBody>
                    <a:bodyPr/>
                    <a:lstStyle/>
                    <a:p>
                      <a:r>
                        <a:rPr lang="es-SV" sz="1600" dirty="0" smtClean="0"/>
                        <a:t>INHIBIDORES DE CTGF</a:t>
                      </a:r>
                    </a:p>
                    <a:p>
                      <a:r>
                        <a:rPr lang="es-SV" sz="1600" dirty="0" smtClean="0"/>
                        <a:t>INHIBIDORES DE VEGF</a:t>
                      </a:r>
                      <a:endParaRPr lang="es-SV" sz="1600" dirty="0"/>
                    </a:p>
                  </a:txBody>
                  <a:tcPr/>
                </a:tc>
                <a:tc>
                  <a:txBody>
                    <a:bodyPr/>
                    <a:lstStyle/>
                    <a:p>
                      <a:r>
                        <a:rPr lang="es-SV" sz="1600" dirty="0" smtClean="0"/>
                        <a:t>ANTI CGTF Ab</a:t>
                      </a:r>
                    </a:p>
                    <a:p>
                      <a:r>
                        <a:rPr lang="es-SV" sz="1600" dirty="0" smtClean="0"/>
                        <a:t>SU 5416</a:t>
                      </a:r>
                      <a:endParaRPr lang="es-SV" sz="1600" dirty="0"/>
                    </a:p>
                  </a:txBody>
                  <a:tcPr/>
                </a:tc>
              </a:tr>
              <a:tr h="909726">
                <a:tc>
                  <a:txBody>
                    <a:bodyPr/>
                    <a:lstStyle/>
                    <a:p>
                      <a:r>
                        <a:rPr lang="es-SV" sz="1600" dirty="0" smtClean="0"/>
                        <a:t>ANTIOXIDANTES</a:t>
                      </a:r>
                    </a:p>
                    <a:p>
                      <a:r>
                        <a:rPr lang="es-SV" sz="1600" dirty="0" smtClean="0"/>
                        <a:t>OTROS</a:t>
                      </a:r>
                      <a:endParaRPr lang="es-SV" sz="1600" dirty="0"/>
                    </a:p>
                  </a:txBody>
                  <a:tcPr/>
                </a:tc>
                <a:tc>
                  <a:txBody>
                    <a:bodyPr/>
                    <a:lstStyle/>
                    <a:p>
                      <a:r>
                        <a:rPr lang="es-SV" sz="1600" dirty="0" smtClean="0"/>
                        <a:t>CURCUMINA</a:t>
                      </a:r>
                    </a:p>
                    <a:p>
                      <a:r>
                        <a:rPr lang="es-SV" sz="1600" dirty="0" smtClean="0"/>
                        <a:t>PENTOXIFILINA</a:t>
                      </a:r>
                      <a:endParaRPr lang="es-SV" sz="1600" dirty="0"/>
                    </a:p>
                  </a:txBody>
                  <a:tcPr/>
                </a:tc>
              </a:tr>
            </a:tbl>
          </a:graphicData>
        </a:graphic>
      </p:graphicFrame>
    </p:spTree>
    <p:extLst>
      <p:ext uri="{BB962C8B-B14F-4D97-AF65-F5344CB8AC3E}">
        <p14:creationId xmlns:p14="http://schemas.microsoft.com/office/powerpoint/2010/main" val="32721437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2200" dirty="0">
                <a:latin typeface="Arial" pitchFamily="34" charset="0"/>
                <a:cs typeface="Arial" pitchFamily="34" charset="0"/>
              </a:rPr>
              <a:t>NEFROPATIA DIABÉTICA: </a:t>
            </a:r>
            <a:br>
              <a:rPr lang="es-SV" sz="2200" dirty="0">
                <a:latin typeface="Arial" pitchFamily="34" charset="0"/>
                <a:cs typeface="Arial" pitchFamily="34" charset="0"/>
              </a:rPr>
            </a:br>
            <a:r>
              <a:rPr lang="es-SV" sz="2700" dirty="0">
                <a:latin typeface="Arial" pitchFamily="34" charset="0"/>
                <a:cs typeface="Arial" pitchFamily="34" charset="0"/>
              </a:rPr>
              <a:t>TERAPIAS EMERGENTES</a:t>
            </a:r>
            <a:endParaRPr lang="es-MX" sz="2700" dirty="0"/>
          </a:p>
        </p:txBody>
      </p:sp>
      <p:sp>
        <p:nvSpPr>
          <p:cNvPr id="3" name="2 Marcador de contenido"/>
          <p:cNvSpPr>
            <a:spLocks noGrp="1"/>
          </p:cNvSpPr>
          <p:nvPr>
            <p:ph idx="1"/>
          </p:nvPr>
        </p:nvSpPr>
        <p:spPr>
          <a:xfrm>
            <a:off x="457200" y="1600200"/>
            <a:ext cx="8229600" cy="5069160"/>
          </a:xfrm>
        </p:spPr>
        <p:txBody>
          <a:bodyPr>
            <a:normAutofit lnSpcReduction="10000"/>
          </a:bodyPr>
          <a:lstStyle/>
          <a:p>
            <a:pPr marL="0" indent="0" algn="ctr">
              <a:buNone/>
            </a:pPr>
            <a:r>
              <a:rPr lang="es-MX" sz="2400" dirty="0" smtClean="0">
                <a:solidFill>
                  <a:srgbClr val="FFFF00"/>
                </a:solidFill>
              </a:rPr>
              <a:t>PENTOXIFILINA EN NEFROPATÍA DIABETICA </a:t>
            </a:r>
          </a:p>
          <a:p>
            <a:pPr marL="0" indent="0">
              <a:buNone/>
            </a:pPr>
            <a:endParaRPr lang="es-MX" sz="2400" dirty="0"/>
          </a:p>
          <a:p>
            <a:pPr marL="0" indent="0" algn="ctr">
              <a:buNone/>
            </a:pPr>
            <a:endParaRPr lang="es-MX" sz="2400" dirty="0" smtClean="0"/>
          </a:p>
          <a:p>
            <a:pPr marL="0" indent="0" algn="ctr">
              <a:buNone/>
            </a:pPr>
            <a:endParaRPr lang="es-MX" sz="2400" dirty="0"/>
          </a:p>
          <a:p>
            <a:pPr marL="0" indent="0" algn="ctr">
              <a:buNone/>
            </a:pPr>
            <a:endParaRPr lang="es-MX" sz="2400" dirty="0" smtClean="0"/>
          </a:p>
          <a:p>
            <a:pPr marL="0" indent="0" algn="ctr">
              <a:buNone/>
            </a:pPr>
            <a:endParaRPr lang="es-MX" sz="2400" dirty="0"/>
          </a:p>
          <a:p>
            <a:pPr marL="0" indent="0" algn="ctr">
              <a:buNone/>
            </a:pPr>
            <a:endParaRPr lang="es-MX" sz="2400" dirty="0" smtClean="0"/>
          </a:p>
          <a:p>
            <a:pPr marL="0" indent="0" algn="ctr">
              <a:buNone/>
            </a:pPr>
            <a:endParaRPr lang="es-MX" sz="2400" dirty="0"/>
          </a:p>
          <a:p>
            <a:pPr marL="0" indent="0" algn="ctr">
              <a:buNone/>
            </a:pPr>
            <a:endParaRPr lang="es-MX" sz="2400" dirty="0" smtClean="0"/>
          </a:p>
          <a:p>
            <a:pPr marL="0" indent="0" algn="ctr">
              <a:buNone/>
            </a:pPr>
            <a:r>
              <a:rPr lang="es-MX" sz="2400" dirty="0" smtClean="0"/>
              <a:t>          </a:t>
            </a:r>
            <a:endParaRPr lang="es-MX" sz="1600" dirty="0" smtClean="0"/>
          </a:p>
          <a:p>
            <a:pPr marL="0" indent="0" algn="ctr">
              <a:buNone/>
            </a:pPr>
            <a:endParaRPr lang="es-MX" sz="1400" dirty="0" smtClean="0"/>
          </a:p>
          <a:p>
            <a:pPr marL="0" indent="0" algn="ctr">
              <a:buNone/>
            </a:pPr>
            <a:endParaRPr lang="es-MX" sz="1400" dirty="0"/>
          </a:p>
          <a:p>
            <a:pPr marL="0" indent="0" algn="ctr">
              <a:buNone/>
            </a:pPr>
            <a:endParaRPr lang="es-MX" sz="1400" dirty="0" smtClean="0"/>
          </a:p>
          <a:p>
            <a:pPr marL="0" indent="0" algn="ctr">
              <a:buNone/>
            </a:pPr>
            <a:r>
              <a:rPr lang="es-MX" sz="1400" dirty="0"/>
              <a:t> </a:t>
            </a:r>
            <a:r>
              <a:rPr lang="es-MX" sz="1400" dirty="0" smtClean="0"/>
              <a:t>                                                                                                                                  Am J </a:t>
            </a:r>
            <a:r>
              <a:rPr lang="es-MX" sz="1400" dirty="0" err="1" smtClean="0"/>
              <a:t>Kidney</a:t>
            </a:r>
            <a:r>
              <a:rPr lang="es-MX" sz="1400" dirty="0" smtClean="0"/>
              <a:t>  </a:t>
            </a:r>
            <a:r>
              <a:rPr lang="es-MX" sz="1400" dirty="0" err="1" smtClean="0"/>
              <a:t>Dis</a:t>
            </a:r>
            <a:r>
              <a:rPr lang="es-MX" sz="1400" dirty="0" smtClean="0"/>
              <a:t> 52: 454-463, 2008</a:t>
            </a:r>
            <a:endParaRPr lang="es-MX" sz="1400" dirty="0"/>
          </a:p>
        </p:txBody>
      </p:sp>
      <p:pic>
        <p:nvPicPr>
          <p:cNvPr id="29698" name="Picture 2"/>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405788" y="2276872"/>
            <a:ext cx="8517936" cy="34563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3419872" y="3501008"/>
            <a:ext cx="1152128" cy="15841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Tree>
    <p:extLst>
      <p:ext uri="{BB962C8B-B14F-4D97-AF65-F5344CB8AC3E}">
        <p14:creationId xmlns:p14="http://schemas.microsoft.com/office/powerpoint/2010/main" val="25732170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2200" dirty="0">
                <a:latin typeface="Arial" pitchFamily="34" charset="0"/>
                <a:cs typeface="Arial" pitchFamily="34" charset="0"/>
              </a:rPr>
              <a:t>NEFROPATIA DIABÉTICA </a:t>
            </a:r>
            <a:br>
              <a:rPr lang="es-SV" sz="2200" dirty="0">
                <a:latin typeface="Arial" pitchFamily="34" charset="0"/>
                <a:cs typeface="Arial" pitchFamily="34" charset="0"/>
              </a:rPr>
            </a:br>
            <a:r>
              <a:rPr lang="es-SV" sz="2700" dirty="0">
                <a:latin typeface="Arial" pitchFamily="34" charset="0"/>
                <a:cs typeface="Arial" pitchFamily="34" charset="0"/>
              </a:rPr>
              <a:t>TERAPIAS EMERGENTES</a:t>
            </a:r>
            <a:r>
              <a:rPr lang="es-ES" sz="2700" dirty="0"/>
              <a:t> </a:t>
            </a:r>
            <a:endParaRPr lang="es-MX" sz="2700" dirty="0"/>
          </a:p>
        </p:txBody>
      </p:sp>
      <p:sp>
        <p:nvSpPr>
          <p:cNvPr id="3" name="2 Marcador de contenido"/>
          <p:cNvSpPr>
            <a:spLocks noGrp="1"/>
          </p:cNvSpPr>
          <p:nvPr>
            <p:ph idx="1"/>
          </p:nvPr>
        </p:nvSpPr>
        <p:spPr>
          <a:xfrm>
            <a:off x="457200" y="1556792"/>
            <a:ext cx="8229600" cy="5472608"/>
          </a:xfrm>
        </p:spPr>
        <p:txBody>
          <a:bodyPr>
            <a:normAutofit fontScale="85000" lnSpcReduction="20000"/>
          </a:bodyPr>
          <a:lstStyle/>
          <a:p>
            <a:pPr marL="0" indent="0" algn="ctr">
              <a:buNone/>
            </a:pPr>
            <a:r>
              <a:rPr lang="es-SV" b="1" dirty="0">
                <a:solidFill>
                  <a:srgbClr val="FFFF00"/>
                </a:solidFill>
              </a:rPr>
              <a:t>EFECTO DE SILIMARINA EN NEFROPATIA DIABETICA</a:t>
            </a:r>
            <a:endParaRPr lang="es-SV" b="1" dirty="0">
              <a:solidFill>
                <a:srgbClr val="FFFF00"/>
              </a:solidFill>
              <a:latin typeface="Arial Narrow" pitchFamily="34" charset="0"/>
            </a:endParaRPr>
          </a:p>
          <a:p>
            <a:pPr marL="0" indent="0" algn="ctr">
              <a:buNone/>
            </a:pPr>
            <a:endParaRPr lang="es-SV" sz="2800" dirty="0">
              <a:latin typeface="Arial Narrow" pitchFamily="34" charset="0"/>
            </a:endParaRPr>
          </a:p>
          <a:p>
            <a:pPr marL="0" indent="0">
              <a:buNone/>
            </a:pPr>
            <a:endParaRPr lang="es-MX" dirty="0" smtClean="0"/>
          </a:p>
          <a:p>
            <a:pPr marL="0" indent="0">
              <a:buNone/>
            </a:pPr>
            <a:endParaRPr lang="es-MX" dirty="0"/>
          </a:p>
          <a:p>
            <a:pPr marL="0" indent="0">
              <a:buNone/>
            </a:pPr>
            <a:endParaRPr lang="es-MX" dirty="0" smtClean="0"/>
          </a:p>
          <a:p>
            <a:pPr marL="0" indent="0">
              <a:buNone/>
            </a:pPr>
            <a:endParaRPr lang="es-MX" dirty="0"/>
          </a:p>
          <a:p>
            <a:pPr marL="0" indent="0">
              <a:buNone/>
            </a:pPr>
            <a:endParaRPr lang="es-MX" dirty="0" smtClean="0"/>
          </a:p>
          <a:p>
            <a:pPr marL="0" indent="0">
              <a:buNone/>
            </a:pPr>
            <a:endParaRPr lang="es-MX" dirty="0"/>
          </a:p>
          <a:p>
            <a:pPr marL="0" indent="0">
              <a:buNone/>
            </a:pPr>
            <a:endParaRPr lang="es-MX" sz="1800" dirty="0" smtClean="0"/>
          </a:p>
          <a:p>
            <a:pPr marL="0" indent="0">
              <a:buNone/>
            </a:pPr>
            <a:endParaRPr lang="es-MX" sz="1800" dirty="0" smtClean="0"/>
          </a:p>
          <a:p>
            <a:pPr marL="0" indent="0">
              <a:buNone/>
            </a:pPr>
            <a:endParaRPr lang="es-MX" sz="1800" dirty="0" smtClean="0"/>
          </a:p>
          <a:p>
            <a:pPr marL="0" indent="0">
              <a:buNone/>
            </a:pPr>
            <a:endParaRPr lang="es-MX" sz="1800" dirty="0"/>
          </a:p>
          <a:p>
            <a:pPr marL="0" indent="0">
              <a:buNone/>
            </a:pPr>
            <a:endParaRPr lang="es-MX" sz="1800" dirty="0" smtClean="0"/>
          </a:p>
          <a:p>
            <a:pPr marL="0" indent="0">
              <a:buNone/>
            </a:pPr>
            <a:r>
              <a:rPr lang="es-MX" sz="2100" dirty="0" smtClean="0">
                <a:solidFill>
                  <a:srgbClr val="FFFF00"/>
                </a:solidFill>
              </a:rPr>
              <a:t>CONCLUSIONES</a:t>
            </a:r>
            <a:r>
              <a:rPr lang="es-MX" sz="2100" dirty="0" smtClean="0"/>
              <a:t>: « </a:t>
            </a:r>
            <a:r>
              <a:rPr lang="es-MX" sz="2100" dirty="0" err="1" smtClean="0">
                <a:solidFill>
                  <a:srgbClr val="FFFF00"/>
                </a:solidFill>
              </a:rPr>
              <a:t>Silimarina</a:t>
            </a:r>
            <a:r>
              <a:rPr lang="es-MX" sz="2100" dirty="0" smtClean="0">
                <a:solidFill>
                  <a:srgbClr val="FFFF00"/>
                </a:solidFill>
              </a:rPr>
              <a:t> Reduce la Excreción Urinaria de Albúmina</a:t>
            </a:r>
            <a:r>
              <a:rPr lang="es-MX" sz="2100" dirty="0" smtClean="0"/>
              <a:t>, TNF-</a:t>
            </a:r>
            <a:r>
              <a:rPr lang="el-GR" sz="2100" dirty="0" smtClean="0"/>
              <a:t>α</a:t>
            </a:r>
            <a:r>
              <a:rPr lang="es-MX" sz="2100" dirty="0" smtClean="0"/>
              <a:t>. TGF </a:t>
            </a:r>
            <a:r>
              <a:rPr lang="el-GR" sz="2100" dirty="0" smtClean="0"/>
              <a:t>β</a:t>
            </a:r>
            <a:r>
              <a:rPr lang="es-MX" sz="2100" dirty="0" smtClean="0"/>
              <a:t>-1 y MDA Sérico en pacientes con </a:t>
            </a:r>
            <a:r>
              <a:rPr lang="es-MX" sz="2100" dirty="0" smtClean="0">
                <a:solidFill>
                  <a:srgbClr val="FFFF00"/>
                </a:solidFill>
              </a:rPr>
              <a:t>Nefropatía Diabética </a:t>
            </a:r>
            <a:r>
              <a:rPr lang="es-MX" sz="2100" dirty="0" smtClean="0"/>
              <a:t>y puede ser considerado como un tratamiento novel adicional   a la Nefropatía Diabética»</a:t>
            </a:r>
            <a:r>
              <a:rPr lang="es-SV" sz="2100" dirty="0">
                <a:solidFill>
                  <a:srgbClr val="FFFF00"/>
                </a:solidFill>
              </a:rPr>
              <a:t> </a:t>
            </a:r>
            <a:r>
              <a:rPr lang="es-SV" sz="1400" dirty="0" smtClean="0">
                <a:solidFill>
                  <a:srgbClr val="FFFF00"/>
                </a:solidFill>
              </a:rPr>
              <a:t>Am </a:t>
            </a:r>
            <a:r>
              <a:rPr lang="es-SV" sz="1400" dirty="0">
                <a:solidFill>
                  <a:srgbClr val="FFFF00"/>
                </a:solidFill>
              </a:rPr>
              <a:t>J </a:t>
            </a:r>
            <a:r>
              <a:rPr lang="es-SV" sz="1400" dirty="0" err="1">
                <a:solidFill>
                  <a:srgbClr val="FFFF00"/>
                </a:solidFill>
              </a:rPr>
              <a:t>Kidney</a:t>
            </a:r>
            <a:r>
              <a:rPr lang="es-SV" sz="1400" dirty="0">
                <a:solidFill>
                  <a:srgbClr val="FFFF00"/>
                </a:solidFill>
              </a:rPr>
              <a:t> </a:t>
            </a:r>
            <a:r>
              <a:rPr lang="es-SV" sz="1400" dirty="0" err="1">
                <a:solidFill>
                  <a:srgbClr val="FFFF00"/>
                </a:solidFill>
              </a:rPr>
              <a:t>Dis</a:t>
            </a:r>
            <a:r>
              <a:rPr lang="es-SV" sz="1400" dirty="0">
                <a:solidFill>
                  <a:srgbClr val="FFFF00"/>
                </a:solidFill>
              </a:rPr>
              <a:t> 60(6) 896-903;2012</a:t>
            </a:r>
          </a:p>
          <a:p>
            <a:pPr marL="0" indent="0">
              <a:buNone/>
            </a:pPr>
            <a:endParaRPr lang="es-MX" sz="2000" dirty="0" smtClean="0"/>
          </a:p>
          <a:p>
            <a:pPr marL="0" indent="0">
              <a:buNone/>
            </a:pPr>
            <a:endParaRPr lang="es-MX"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04812" y="1988840"/>
            <a:ext cx="8343652" cy="11403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412227" y="4315743"/>
            <a:ext cx="8343652" cy="15161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404813" y="3129217"/>
            <a:ext cx="8343651" cy="11865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12227" y="4315743"/>
            <a:ext cx="8336237" cy="1933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5" name="Rectángulo 4"/>
          <p:cNvSpPr/>
          <p:nvPr/>
        </p:nvSpPr>
        <p:spPr>
          <a:xfrm>
            <a:off x="404812" y="5157192"/>
            <a:ext cx="8343652" cy="21602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solidFill>
                <a:prstClr val="white"/>
              </a:solidFill>
            </a:endParaRPr>
          </a:p>
        </p:txBody>
      </p:sp>
      <p:sp>
        <p:nvSpPr>
          <p:cNvPr id="6" name="Rectángulo 5"/>
          <p:cNvSpPr/>
          <p:nvPr/>
        </p:nvSpPr>
        <p:spPr>
          <a:xfrm>
            <a:off x="404812" y="4509120"/>
            <a:ext cx="834365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solidFill>
                <a:prstClr val="white"/>
              </a:solidFill>
            </a:endParaRPr>
          </a:p>
        </p:txBody>
      </p:sp>
      <p:sp>
        <p:nvSpPr>
          <p:cNvPr id="7" name="Rectángulo 6"/>
          <p:cNvSpPr/>
          <p:nvPr/>
        </p:nvSpPr>
        <p:spPr>
          <a:xfrm>
            <a:off x="404812" y="5373216"/>
            <a:ext cx="8343652" cy="21602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solidFill>
                <a:prstClr val="white"/>
              </a:solidFill>
            </a:endParaRPr>
          </a:p>
        </p:txBody>
      </p:sp>
    </p:spTree>
    <p:extLst>
      <p:ext uri="{BB962C8B-B14F-4D97-AF65-F5344CB8AC3E}">
        <p14:creationId xmlns:p14="http://schemas.microsoft.com/office/powerpoint/2010/main" val="7449341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a:bodyPr>
          <a:lstStyle/>
          <a:p>
            <a:r>
              <a:rPr lang="es-SV" sz="1600" dirty="0">
                <a:latin typeface="Arial" pitchFamily="34" charset="0"/>
                <a:cs typeface="Arial" pitchFamily="34" charset="0"/>
              </a:rPr>
              <a:t>NEFROPATIA DIABÉTICA </a:t>
            </a:r>
            <a:r>
              <a:rPr lang="es-SV" sz="2000" dirty="0">
                <a:latin typeface="Arial" pitchFamily="34" charset="0"/>
                <a:cs typeface="Arial" pitchFamily="34" charset="0"/>
              </a:rPr>
              <a:t/>
            </a:r>
            <a:br>
              <a:rPr lang="es-SV" sz="2000" dirty="0">
                <a:latin typeface="Arial" pitchFamily="34" charset="0"/>
                <a:cs typeface="Arial" pitchFamily="34" charset="0"/>
              </a:rPr>
            </a:br>
            <a:r>
              <a:rPr lang="es-SV" sz="2000" dirty="0">
                <a:latin typeface="Arial" pitchFamily="34" charset="0"/>
                <a:cs typeface="Arial" pitchFamily="34" charset="0"/>
              </a:rPr>
              <a:t>TERAPIAS </a:t>
            </a:r>
            <a:r>
              <a:rPr lang="es-SV" sz="2000" dirty="0" smtClean="0">
                <a:latin typeface="Arial" pitchFamily="34" charset="0"/>
                <a:cs typeface="Arial" pitchFamily="34" charset="0"/>
              </a:rPr>
              <a:t>EMERGENTES</a:t>
            </a:r>
            <a:endParaRPr lang="es-MX" sz="1600" dirty="0"/>
          </a:p>
        </p:txBody>
      </p:sp>
      <p:sp>
        <p:nvSpPr>
          <p:cNvPr id="3" name="2 Marcador de contenido"/>
          <p:cNvSpPr>
            <a:spLocks noGrp="1"/>
          </p:cNvSpPr>
          <p:nvPr>
            <p:ph idx="1"/>
          </p:nvPr>
        </p:nvSpPr>
        <p:spPr>
          <a:xfrm>
            <a:off x="457200" y="980728"/>
            <a:ext cx="8229600" cy="5145435"/>
          </a:xfrm>
        </p:spPr>
        <p:txBody>
          <a:bodyPr>
            <a:normAutofit/>
          </a:bodyPr>
          <a:lstStyle/>
          <a:p>
            <a:pPr marL="0" indent="0" algn="ctr">
              <a:buNone/>
            </a:pPr>
            <a:r>
              <a:rPr lang="es-MX" sz="1800" dirty="0" smtClean="0">
                <a:solidFill>
                  <a:srgbClr val="FFFF00"/>
                </a:solidFill>
              </a:rPr>
              <a:t>OTRAS  EVIDENCIAS   DE  SILIMARINA  EN NEFROPATIA  DIABETICA</a:t>
            </a:r>
          </a:p>
          <a:p>
            <a:pPr marL="0" indent="0" algn="ctr">
              <a:buNone/>
            </a:pPr>
            <a:r>
              <a:rPr lang="es-MX" sz="1800" dirty="0" smtClean="0">
                <a:latin typeface="Arial" pitchFamily="34" charset="0"/>
                <a:cs typeface="Arial" pitchFamily="34" charset="0"/>
              </a:rPr>
              <a:t> </a:t>
            </a:r>
            <a:endParaRPr lang="es-MX" sz="1800" dirty="0"/>
          </a:p>
        </p:txBody>
      </p:sp>
      <p:pic>
        <p:nvPicPr>
          <p:cNvPr id="3075" name="Picture 3"/>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1115615" y="1412776"/>
            <a:ext cx="7056785" cy="1190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108406" y="2679141"/>
            <a:ext cx="7071202" cy="6061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110" name="Picture 38"/>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1115615" y="3501008"/>
            <a:ext cx="7084490" cy="1944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111" name="Picture 39"/>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1129780" y="5517232"/>
            <a:ext cx="7071202" cy="1008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504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2800" dirty="0"/>
              <a:t>ESTRATEGIAS DE NEFROPROTECCIÓN</a:t>
            </a:r>
          </a:p>
        </p:txBody>
      </p:sp>
      <p:sp>
        <p:nvSpPr>
          <p:cNvPr id="3" name="2 Marcador de contenido"/>
          <p:cNvSpPr>
            <a:spLocks noGrp="1"/>
          </p:cNvSpPr>
          <p:nvPr>
            <p:ph idx="1"/>
          </p:nvPr>
        </p:nvSpPr>
        <p:spPr/>
        <p:txBody>
          <a:bodyPr/>
          <a:lstStyle/>
          <a:p>
            <a:pPr marL="0" indent="0">
              <a:buNone/>
            </a:pPr>
            <a:endParaRPr lang="es-SV" dirty="0" smtClean="0"/>
          </a:p>
          <a:p>
            <a:pPr marL="0" indent="0">
              <a:buNone/>
            </a:pPr>
            <a:endParaRPr lang="es-SV" dirty="0"/>
          </a:p>
          <a:p>
            <a:pPr marL="0" indent="0" algn="ctr">
              <a:buNone/>
            </a:pPr>
            <a:r>
              <a:rPr lang="es-SV" dirty="0" smtClean="0"/>
              <a:t>HIPERTENSION ARTERIAL SISTEMICA</a:t>
            </a:r>
            <a:endParaRPr lang="es-SV" dirty="0"/>
          </a:p>
        </p:txBody>
      </p:sp>
    </p:spTree>
    <p:extLst>
      <p:ext uri="{BB962C8B-B14F-4D97-AF65-F5344CB8AC3E}">
        <p14:creationId xmlns:p14="http://schemas.microsoft.com/office/powerpoint/2010/main" val="35057930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74638"/>
            <a:ext cx="8229600" cy="994122"/>
          </a:xfrm>
        </p:spPr>
        <p:txBody>
          <a:bodyPr/>
          <a:lstStyle/>
          <a:p>
            <a:pPr algn="ctr"/>
            <a:r>
              <a:rPr lang="es-ES" sz="2500" dirty="0"/>
              <a:t>CAUSAS DE LA ENFERMEDAD RENAL CRONICA </a:t>
            </a:r>
            <a:br>
              <a:rPr lang="es-ES" sz="2500" dirty="0"/>
            </a:br>
            <a:r>
              <a:rPr lang="es-ES" sz="2000" dirty="0" smtClean="0">
                <a:solidFill>
                  <a:srgbClr val="FFFF00"/>
                </a:solidFill>
              </a:rPr>
              <a:t>INCIDENCIA DE LA ERC USRDS 2015</a:t>
            </a:r>
            <a:endParaRPr lang="es-ES" sz="2000" dirty="0">
              <a:solidFill>
                <a:srgbClr val="FFFF00"/>
              </a:solidFill>
            </a:endParaRPr>
          </a:p>
        </p:txBody>
      </p:sp>
      <p:sp>
        <p:nvSpPr>
          <p:cNvPr id="9" name="Marcador de contenido 8"/>
          <p:cNvSpPr>
            <a:spLocks noGrp="1"/>
          </p:cNvSpPr>
          <p:nvPr>
            <p:ph idx="1"/>
          </p:nvPr>
        </p:nvSpPr>
        <p:spPr/>
        <p:txBody>
          <a:bodyPr/>
          <a:lstStyle/>
          <a:p>
            <a:endParaRPr lang="es-SV" dirty="0"/>
          </a:p>
        </p:txBody>
      </p:sp>
      <p:pic>
        <p:nvPicPr>
          <p:cNvPr id="12" name="Picture 2" descr="\\vasa\USRDSdocs\ADR\2015\Chapters\Volume 2 - ESRD\1 - Incidence &amp; Prevalence\Powerpoint\V2_C1_IncPrev_F7B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00200"/>
            <a:ext cx="8229600" cy="4546856"/>
          </a:xfrm>
          <a:prstGeom prst="rect">
            <a:avLst/>
          </a:prstGeom>
          <a:solidFill>
            <a:schemeClr val="tx1">
              <a:lumMod val="95000"/>
            </a:schemeClr>
          </a:solidFill>
          <a:extLst/>
        </p:spPr>
      </p:pic>
    </p:spTree>
    <p:extLst>
      <p:ext uri="{BB962C8B-B14F-4D97-AF65-F5344CB8AC3E}">
        <p14:creationId xmlns:p14="http://schemas.microsoft.com/office/powerpoint/2010/main" val="3407747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2800" dirty="0" smtClean="0"/>
              <a:t>TENDENCIA EN LA INCIDENCIA MUNDIAL DE LA ERC   </a:t>
            </a:r>
            <a:endParaRPr lang="es-SV" sz="2800" dirty="0"/>
          </a:p>
        </p:txBody>
      </p:sp>
      <p:sp>
        <p:nvSpPr>
          <p:cNvPr id="3" name="2 Marcador de contenido"/>
          <p:cNvSpPr>
            <a:spLocks noGrp="1"/>
          </p:cNvSpPr>
          <p:nvPr>
            <p:ph idx="1"/>
          </p:nvPr>
        </p:nvSpPr>
        <p:spPr>
          <a:xfrm>
            <a:off x="457200" y="1600200"/>
            <a:ext cx="8229600" cy="4997152"/>
          </a:xfrm>
        </p:spPr>
        <p:txBody>
          <a:bodyPr/>
          <a:lstStyle/>
          <a:p>
            <a:pPr marL="0" indent="0">
              <a:buNone/>
            </a:pPr>
            <a:endParaRPr lang="es-SV" dirty="0" smtClean="0"/>
          </a:p>
          <a:p>
            <a:pPr marL="0" indent="0">
              <a:buNone/>
            </a:pPr>
            <a:endParaRPr lang="es-SV" dirty="0"/>
          </a:p>
          <a:p>
            <a:pPr marL="0" indent="0">
              <a:buNone/>
            </a:pPr>
            <a:endParaRPr lang="es-SV" dirty="0" smtClean="0"/>
          </a:p>
          <a:p>
            <a:pPr marL="0" indent="0">
              <a:buNone/>
            </a:pPr>
            <a:endParaRPr lang="es-SV" dirty="0"/>
          </a:p>
          <a:p>
            <a:pPr marL="0" indent="0">
              <a:buNone/>
            </a:pPr>
            <a:endParaRPr lang="es-SV" dirty="0" smtClean="0"/>
          </a:p>
          <a:p>
            <a:pPr marL="0" indent="0">
              <a:buNone/>
            </a:pPr>
            <a:endParaRPr lang="es-SV" dirty="0"/>
          </a:p>
          <a:p>
            <a:pPr marL="0" indent="0">
              <a:buNone/>
            </a:pPr>
            <a:endParaRPr lang="es-SV" dirty="0" smtClean="0"/>
          </a:p>
          <a:p>
            <a:pPr marL="0" indent="0">
              <a:buNone/>
            </a:pPr>
            <a:endParaRPr lang="es-SV" dirty="0"/>
          </a:p>
          <a:p>
            <a:pPr marL="0" indent="0" algn="r">
              <a:buNone/>
            </a:pPr>
            <a:r>
              <a:rPr lang="es-SV" sz="1600" dirty="0" smtClean="0"/>
              <a:t>USRDS 2012</a:t>
            </a:r>
          </a:p>
          <a:p>
            <a:pPr marL="0" indent="0">
              <a:buNone/>
            </a:pPr>
            <a:endParaRPr lang="es-SV" dirty="0"/>
          </a:p>
          <a:p>
            <a:pPr marL="0" indent="0">
              <a:buNone/>
            </a:pPr>
            <a:endParaRPr lang="es-SV" dirty="0"/>
          </a:p>
        </p:txBody>
      </p:sp>
      <p:pic>
        <p:nvPicPr>
          <p:cNvPr id="4" name="Picture 6" descr="v2 ch12 fig1 inc.png"/>
          <p:cNvPicPr>
            <a:picLocks noChangeAspect="1"/>
          </p:cNvPicPr>
          <p:nvPr/>
        </p:nvPicPr>
        <p:blipFill>
          <a:blip r:embed="rId2" cstate="print"/>
          <a:stretch>
            <a:fillRect/>
          </a:stretch>
        </p:blipFill>
        <p:spPr>
          <a:xfrm>
            <a:off x="2785730" y="1210973"/>
            <a:ext cx="3754438" cy="5647027"/>
          </a:xfrm>
          <a:prstGeom prst="rect">
            <a:avLst/>
          </a:prstGeom>
          <a:solidFill>
            <a:schemeClr val="tx1"/>
          </a:solidFill>
        </p:spPr>
      </p:pic>
    </p:spTree>
    <p:extLst>
      <p:ext uri="{BB962C8B-B14F-4D97-AF65-F5344CB8AC3E}">
        <p14:creationId xmlns:p14="http://schemas.microsoft.com/office/powerpoint/2010/main" val="18795868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2800" dirty="0" smtClean="0"/>
              <a:t> </a:t>
            </a:r>
            <a:r>
              <a:rPr lang="es-SV" sz="2000" dirty="0" smtClean="0">
                <a:latin typeface="Arial Narrow" pitchFamily="34" charset="0"/>
              </a:rPr>
              <a:t>DAÑO RENAL  EN HIPERTENSIÓN ARTERIAL</a:t>
            </a:r>
            <a:endParaRPr lang="es-SV" sz="2000" dirty="0"/>
          </a:p>
        </p:txBody>
      </p:sp>
      <p:sp>
        <p:nvSpPr>
          <p:cNvPr id="3" name="2 Marcador de contenido"/>
          <p:cNvSpPr>
            <a:spLocks noGrp="1"/>
          </p:cNvSpPr>
          <p:nvPr>
            <p:ph idx="1"/>
          </p:nvPr>
        </p:nvSpPr>
        <p:spPr>
          <a:xfrm>
            <a:off x="251520" y="1484784"/>
            <a:ext cx="8568952" cy="6221288"/>
          </a:xfrm>
        </p:spPr>
        <p:txBody>
          <a:bodyPr>
            <a:normAutofit/>
          </a:bodyPr>
          <a:lstStyle/>
          <a:p>
            <a:pPr marL="0" indent="0" algn="ctr">
              <a:buNone/>
            </a:pPr>
            <a:r>
              <a:rPr lang="es-SV" sz="2800" dirty="0">
                <a:latin typeface="Arial Narrow" pitchFamily="34" charset="0"/>
              </a:rPr>
              <a:t>NEFROPATIA  HIPERTENSIVA</a:t>
            </a:r>
            <a:endParaRPr lang="es-SV" sz="2800" dirty="0" smtClean="0">
              <a:latin typeface="Arial Narrow" pitchFamily="34" charset="0"/>
            </a:endParaRPr>
          </a:p>
          <a:p>
            <a:pPr marL="0" indent="0" algn="ctr">
              <a:buNone/>
            </a:pPr>
            <a:r>
              <a:rPr lang="es-SV" sz="2400" dirty="0" smtClean="0">
                <a:latin typeface="Arial Narrow" pitchFamily="34" charset="0"/>
              </a:rPr>
              <a:t>CONCEPTO</a:t>
            </a:r>
          </a:p>
          <a:p>
            <a:pPr marL="0" indent="0">
              <a:buNone/>
            </a:pPr>
            <a:r>
              <a:rPr lang="es-SV" sz="2800" dirty="0" smtClean="0">
                <a:latin typeface="Arial Narrow" pitchFamily="34" charset="0"/>
              </a:rPr>
              <a:t>                                           </a:t>
            </a:r>
          </a:p>
          <a:p>
            <a:pPr marL="0" indent="0">
              <a:buNone/>
            </a:pPr>
            <a:r>
              <a:rPr lang="es-SV" sz="2800" dirty="0" smtClean="0">
                <a:latin typeface="Arial Narrow" pitchFamily="34" charset="0"/>
              </a:rPr>
              <a:t>  También conocida como Enfermedad Renal Hipertensiva  ó </a:t>
            </a:r>
            <a:r>
              <a:rPr lang="es-SV" sz="2800" dirty="0" smtClean="0">
                <a:solidFill>
                  <a:srgbClr val="FFFF00"/>
                </a:solidFill>
                <a:latin typeface="Arial Narrow" pitchFamily="34" charset="0"/>
              </a:rPr>
              <a:t>NEFROANGIOESCLEROSIS</a:t>
            </a:r>
            <a:r>
              <a:rPr lang="es-SV" sz="2800" dirty="0" smtClean="0">
                <a:latin typeface="Arial Narrow" pitchFamily="34" charset="0"/>
              </a:rPr>
              <a:t>, es la </a:t>
            </a:r>
            <a:r>
              <a:rPr lang="es-SV" sz="2800" dirty="0" smtClean="0">
                <a:solidFill>
                  <a:srgbClr val="FFFF00"/>
                </a:solidFill>
                <a:latin typeface="Arial Narrow" pitchFamily="34" charset="0"/>
              </a:rPr>
              <a:t>Enfermedad Renal Crónica causada</a:t>
            </a:r>
            <a:r>
              <a:rPr lang="es-SV" sz="2800" dirty="0" smtClean="0">
                <a:latin typeface="Arial Narrow" pitchFamily="34" charset="0"/>
              </a:rPr>
              <a:t> por </a:t>
            </a:r>
            <a:r>
              <a:rPr lang="es-SV" sz="2800" dirty="0" smtClean="0">
                <a:solidFill>
                  <a:srgbClr val="FFFF00"/>
                </a:solidFill>
                <a:latin typeface="Arial Narrow" pitchFamily="34" charset="0"/>
              </a:rPr>
              <a:t>Hipertensión Arterial</a:t>
            </a:r>
            <a:r>
              <a:rPr lang="es-SV" sz="2800" dirty="0" smtClean="0">
                <a:latin typeface="Arial Narrow" pitchFamily="34" charset="0"/>
              </a:rPr>
              <a:t>, casi siempre </a:t>
            </a:r>
            <a:r>
              <a:rPr lang="es-SV" sz="2800" dirty="0" smtClean="0">
                <a:solidFill>
                  <a:srgbClr val="FFFF00"/>
                </a:solidFill>
                <a:latin typeface="Arial Narrow" pitchFamily="34" charset="0"/>
              </a:rPr>
              <a:t>Esencial</a:t>
            </a:r>
            <a:r>
              <a:rPr lang="es-SV" sz="2800" dirty="0" smtClean="0">
                <a:latin typeface="Arial Narrow" pitchFamily="34" charset="0"/>
              </a:rPr>
              <a:t>, usualmente acompañada de </a:t>
            </a:r>
            <a:r>
              <a:rPr lang="es-SV" sz="2800" dirty="0" smtClean="0">
                <a:solidFill>
                  <a:srgbClr val="FFFF00"/>
                </a:solidFill>
                <a:latin typeface="Arial Narrow" pitchFamily="34" charset="0"/>
              </a:rPr>
              <a:t>Proteinuria.</a:t>
            </a:r>
          </a:p>
          <a:p>
            <a:pPr marL="0" indent="0">
              <a:buNone/>
            </a:pPr>
            <a:endParaRPr lang="es-SV" sz="2400" dirty="0"/>
          </a:p>
          <a:p>
            <a:pPr marL="0" indent="0">
              <a:buNone/>
            </a:pPr>
            <a:endParaRPr lang="es-SV" sz="2000" dirty="0" smtClean="0"/>
          </a:p>
          <a:p>
            <a:pPr marL="0" indent="0">
              <a:buNone/>
            </a:pPr>
            <a:endParaRPr lang="es-SV" sz="2000" dirty="0"/>
          </a:p>
          <a:p>
            <a:pPr marL="0" indent="0">
              <a:buNone/>
            </a:pPr>
            <a:endParaRPr lang="es-SV" sz="2000" dirty="0" smtClean="0"/>
          </a:p>
          <a:p>
            <a:pPr marL="0" indent="0">
              <a:buNone/>
            </a:pPr>
            <a:endParaRPr lang="es-SV" sz="2400" dirty="0" smtClean="0"/>
          </a:p>
          <a:p>
            <a:pPr marL="0" indent="0">
              <a:buNone/>
            </a:pPr>
            <a:r>
              <a:rPr lang="es-SV" sz="2400" dirty="0"/>
              <a:t> </a:t>
            </a:r>
            <a:r>
              <a:rPr lang="es-SV" sz="2400" dirty="0" smtClean="0"/>
              <a:t>                                                 </a:t>
            </a:r>
            <a:endParaRPr lang="es-SV" sz="2400" dirty="0"/>
          </a:p>
        </p:txBody>
      </p:sp>
    </p:spTree>
    <p:extLst>
      <p:ext uri="{BB962C8B-B14F-4D97-AF65-F5344CB8AC3E}">
        <p14:creationId xmlns:p14="http://schemas.microsoft.com/office/powerpoint/2010/main" val="17098510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67544" y="188640"/>
            <a:ext cx="8229600" cy="708248"/>
          </a:xfrm>
        </p:spPr>
        <p:txBody>
          <a:bodyPr>
            <a:normAutofit/>
          </a:bodyPr>
          <a:lstStyle/>
          <a:p>
            <a:r>
              <a:rPr lang="es-ES" sz="2800" dirty="0" smtClean="0">
                <a:latin typeface="Times New Roman" pitchFamily="18" charset="0"/>
              </a:rPr>
              <a:t>  </a:t>
            </a:r>
            <a:r>
              <a:rPr lang="es-SV" sz="2800" dirty="0"/>
              <a:t> ESTRATEGIAS DE NEFROPROTECCIÓN</a:t>
            </a:r>
            <a:endParaRPr lang="es-ES" sz="2800" dirty="0">
              <a:latin typeface="Times New Roman" pitchFamily="18" charset="0"/>
            </a:endParaRPr>
          </a:p>
        </p:txBody>
      </p:sp>
      <p:sp>
        <p:nvSpPr>
          <p:cNvPr id="68611" name="Rectangle 3"/>
          <p:cNvSpPr>
            <a:spLocks noGrp="1" noChangeArrowheads="1"/>
          </p:cNvSpPr>
          <p:nvPr>
            <p:ph type="body" idx="1"/>
          </p:nvPr>
        </p:nvSpPr>
        <p:spPr>
          <a:xfrm>
            <a:off x="467544" y="980728"/>
            <a:ext cx="5688013" cy="5255914"/>
          </a:xfrm>
        </p:spPr>
        <p:txBody>
          <a:bodyPr>
            <a:normAutofit fontScale="25000" lnSpcReduction="20000"/>
          </a:bodyPr>
          <a:lstStyle/>
          <a:p>
            <a:pPr marL="609600" indent="-609600" algn="ctr">
              <a:lnSpc>
                <a:spcPct val="80000"/>
              </a:lnSpc>
              <a:buFont typeface="Wingdings" pitchFamily="2" charset="2"/>
              <a:buNone/>
            </a:pPr>
            <a:endParaRPr lang="es-ES" sz="2000" dirty="0" smtClean="0"/>
          </a:p>
          <a:p>
            <a:pPr marL="609600" indent="-609600" algn="ctr">
              <a:lnSpc>
                <a:spcPct val="80000"/>
              </a:lnSpc>
              <a:buFont typeface="Wingdings" pitchFamily="2" charset="2"/>
              <a:buNone/>
            </a:pPr>
            <a:endParaRPr lang="es-ES" sz="2000" dirty="0"/>
          </a:p>
          <a:p>
            <a:pPr marL="609600" indent="-609600" algn="ctr">
              <a:lnSpc>
                <a:spcPct val="80000"/>
              </a:lnSpc>
              <a:buFont typeface="Wingdings" pitchFamily="2" charset="2"/>
              <a:buNone/>
            </a:pPr>
            <a:r>
              <a:rPr lang="es-ES" sz="9600" dirty="0" smtClean="0"/>
              <a:t> FISIOPATOLOGÍA</a:t>
            </a:r>
            <a:endParaRPr lang="es-ES" sz="9600" dirty="0"/>
          </a:p>
          <a:p>
            <a:pPr marL="609600" indent="-609600" algn="ctr">
              <a:lnSpc>
                <a:spcPct val="80000"/>
              </a:lnSpc>
              <a:buFont typeface="Wingdings" pitchFamily="2" charset="2"/>
              <a:buNone/>
            </a:pPr>
            <a:endParaRPr lang="es-ES" sz="7400" dirty="0" smtClean="0">
              <a:solidFill>
                <a:schemeClr val="hlink"/>
              </a:solidFill>
            </a:endParaRPr>
          </a:p>
          <a:p>
            <a:pPr>
              <a:lnSpc>
                <a:spcPct val="80000"/>
              </a:lnSpc>
              <a:spcAft>
                <a:spcPts val="600"/>
              </a:spcAft>
            </a:pPr>
            <a:r>
              <a:rPr lang="es-ES" sz="9600" dirty="0" smtClean="0">
                <a:solidFill>
                  <a:srgbClr val="FFFF00"/>
                </a:solidFill>
                <a:cs typeface="Times New Roman" pitchFamily="18" charset="0"/>
              </a:rPr>
              <a:t>HAS</a:t>
            </a:r>
            <a:r>
              <a:rPr lang="es-ES" sz="9600" dirty="0" smtClean="0">
                <a:cs typeface="Times New Roman" pitchFamily="18" charset="0"/>
              </a:rPr>
              <a:t> </a:t>
            </a:r>
            <a:r>
              <a:rPr lang="es-ES" sz="9600" dirty="0">
                <a:solidFill>
                  <a:srgbClr val="FFCC00"/>
                </a:solidFill>
                <a:cs typeface="Times New Roman" pitchFamily="18" charset="0"/>
              </a:rPr>
              <a:t>→</a:t>
            </a:r>
            <a:r>
              <a:rPr lang="es-ES" sz="9600" dirty="0">
                <a:cs typeface="Times New Roman" pitchFamily="18" charset="0"/>
              </a:rPr>
              <a:t> Vasoconstricción Arteriola </a:t>
            </a:r>
            <a:endParaRPr lang="es-ES" sz="9600" dirty="0" smtClean="0">
              <a:cs typeface="Times New Roman" pitchFamily="18" charset="0"/>
            </a:endParaRPr>
          </a:p>
          <a:p>
            <a:pPr marL="0" indent="0">
              <a:lnSpc>
                <a:spcPct val="80000"/>
              </a:lnSpc>
              <a:spcAft>
                <a:spcPts val="600"/>
              </a:spcAft>
              <a:buNone/>
            </a:pPr>
            <a:r>
              <a:rPr lang="es-ES" sz="9600" dirty="0">
                <a:cs typeface="Times New Roman" pitchFamily="18" charset="0"/>
              </a:rPr>
              <a:t> </a:t>
            </a:r>
            <a:r>
              <a:rPr lang="es-ES" sz="9600" dirty="0" smtClean="0">
                <a:cs typeface="Times New Roman" pitchFamily="18" charset="0"/>
              </a:rPr>
              <a:t>           Aferente </a:t>
            </a:r>
            <a:r>
              <a:rPr lang="es-ES" sz="9600" dirty="0">
                <a:cs typeface="Times New Roman" pitchFamily="18" charset="0"/>
              </a:rPr>
              <a:t>→  </a:t>
            </a:r>
            <a:r>
              <a:rPr lang="es-ES" sz="9600" dirty="0" smtClean="0">
                <a:solidFill>
                  <a:srgbClr val="FFFF00"/>
                </a:solidFill>
                <a:cs typeface="Times New Roman" pitchFamily="18" charset="0"/>
              </a:rPr>
              <a:t>↓</a:t>
            </a:r>
            <a:r>
              <a:rPr lang="es-ES" sz="9600" dirty="0" smtClean="0">
                <a:cs typeface="Times New Roman" pitchFamily="18" charset="0"/>
              </a:rPr>
              <a:t> </a:t>
            </a:r>
            <a:r>
              <a:rPr lang="es-ES" sz="9600" dirty="0">
                <a:cs typeface="Times New Roman" pitchFamily="18" charset="0"/>
              </a:rPr>
              <a:t>Presión de Perfusión:  </a:t>
            </a:r>
            <a:endParaRPr lang="es-ES" sz="9600" dirty="0" smtClean="0">
              <a:cs typeface="Times New Roman" pitchFamily="18" charset="0"/>
            </a:endParaRPr>
          </a:p>
          <a:p>
            <a:pPr marL="0" indent="0">
              <a:lnSpc>
                <a:spcPct val="80000"/>
              </a:lnSpc>
              <a:spcAft>
                <a:spcPts val="600"/>
              </a:spcAft>
              <a:buNone/>
            </a:pPr>
            <a:r>
              <a:rPr lang="es-ES" sz="9600" dirty="0">
                <a:cs typeface="Times New Roman" pitchFamily="18" charset="0"/>
              </a:rPr>
              <a:t> </a:t>
            </a:r>
            <a:r>
              <a:rPr lang="es-ES" sz="9600" dirty="0" smtClean="0">
                <a:cs typeface="Times New Roman" pitchFamily="18" charset="0"/>
              </a:rPr>
              <a:t>           ISQUEMIA → Esclerosis </a:t>
            </a:r>
            <a:r>
              <a:rPr lang="es-ES" sz="9600" dirty="0">
                <a:solidFill>
                  <a:srgbClr val="FFCC00"/>
                </a:solidFill>
                <a:cs typeface="Times New Roman" pitchFamily="18" charset="0"/>
              </a:rPr>
              <a:t>→</a:t>
            </a:r>
            <a:r>
              <a:rPr lang="es-ES" sz="9600" dirty="0">
                <a:cs typeface="Times New Roman" pitchFamily="18" charset="0"/>
              </a:rPr>
              <a:t> Fibrosis.</a:t>
            </a:r>
          </a:p>
          <a:p>
            <a:pPr marL="609600" indent="-609600">
              <a:lnSpc>
                <a:spcPct val="80000"/>
              </a:lnSpc>
              <a:spcAft>
                <a:spcPts val="600"/>
              </a:spcAft>
              <a:buFont typeface="Wingdings" pitchFamily="2" charset="2"/>
              <a:buNone/>
            </a:pPr>
            <a:endParaRPr lang="es-ES" sz="7400" dirty="0">
              <a:solidFill>
                <a:schemeClr val="hlink"/>
              </a:solidFill>
            </a:endParaRPr>
          </a:p>
          <a:p>
            <a:pPr>
              <a:lnSpc>
                <a:spcPct val="80000"/>
              </a:lnSpc>
            </a:pPr>
            <a:r>
              <a:rPr lang="es-ES" sz="9600" dirty="0" smtClean="0">
                <a:solidFill>
                  <a:srgbClr val="FFFF00"/>
                </a:solidFill>
              </a:rPr>
              <a:t>HAS</a:t>
            </a:r>
            <a:r>
              <a:rPr lang="es-ES" sz="9600" dirty="0" smtClean="0"/>
              <a:t> </a:t>
            </a:r>
            <a:r>
              <a:rPr lang="es-ES" sz="9600" dirty="0">
                <a:cs typeface="Arial" charset="0"/>
              </a:rPr>
              <a:t>→ </a:t>
            </a:r>
            <a:r>
              <a:rPr lang="es-ES" sz="9600" dirty="0" smtClean="0">
                <a:cs typeface="Arial" charset="0"/>
              </a:rPr>
              <a:t>Pérdida de la </a:t>
            </a:r>
            <a:r>
              <a:rPr lang="es-ES" sz="9600" dirty="0" err="1" smtClean="0">
                <a:solidFill>
                  <a:srgbClr val="FFFF00"/>
                </a:solidFill>
                <a:cs typeface="Arial" charset="0"/>
              </a:rPr>
              <a:t>Autoregulación</a:t>
            </a:r>
            <a:r>
              <a:rPr lang="es-ES" sz="9600" dirty="0" smtClean="0">
                <a:cs typeface="Arial" charset="0"/>
              </a:rPr>
              <a:t> </a:t>
            </a:r>
          </a:p>
          <a:p>
            <a:pPr marL="0" indent="0">
              <a:lnSpc>
                <a:spcPct val="80000"/>
              </a:lnSpc>
              <a:buNone/>
            </a:pPr>
            <a:r>
              <a:rPr lang="es-ES" sz="9600" dirty="0" smtClean="0">
                <a:cs typeface="Arial" charset="0"/>
              </a:rPr>
              <a:t>      Renal :</a:t>
            </a:r>
            <a:r>
              <a:rPr lang="es-ES" sz="9600" dirty="0" smtClean="0">
                <a:solidFill>
                  <a:srgbClr val="FFFF00"/>
                </a:solidFill>
              </a:rPr>
              <a:t>↑</a:t>
            </a:r>
            <a:r>
              <a:rPr lang="es-ES" sz="9600" dirty="0" smtClean="0"/>
              <a:t> </a:t>
            </a:r>
            <a:r>
              <a:rPr lang="es-ES" sz="9600" dirty="0"/>
              <a:t>Presión de </a:t>
            </a:r>
            <a:r>
              <a:rPr lang="es-ES" sz="9600" dirty="0">
                <a:solidFill>
                  <a:srgbClr val="FFFF00"/>
                </a:solidFill>
              </a:rPr>
              <a:t>Perfusión</a:t>
            </a:r>
            <a:r>
              <a:rPr lang="es-ES" sz="9600" dirty="0"/>
              <a:t> Renal </a:t>
            </a:r>
            <a:r>
              <a:rPr lang="es-ES" sz="9600" dirty="0">
                <a:cs typeface="Times New Roman" pitchFamily="18" charset="0"/>
              </a:rPr>
              <a:t>→ </a:t>
            </a:r>
            <a:endParaRPr lang="es-ES" sz="9600" dirty="0" smtClean="0">
              <a:cs typeface="Times New Roman" pitchFamily="18" charset="0"/>
            </a:endParaRPr>
          </a:p>
          <a:p>
            <a:pPr marL="609600" indent="-609600">
              <a:lnSpc>
                <a:spcPct val="80000"/>
              </a:lnSpc>
              <a:buFont typeface="Wingdings" pitchFamily="2" charset="2"/>
              <a:buNone/>
            </a:pPr>
            <a:r>
              <a:rPr lang="es-ES" sz="9600" dirty="0">
                <a:cs typeface="Times New Roman" pitchFamily="18" charset="0"/>
              </a:rPr>
              <a:t> </a:t>
            </a:r>
            <a:r>
              <a:rPr lang="es-ES" sz="9600" dirty="0" smtClean="0">
                <a:cs typeface="Times New Roman" pitchFamily="18" charset="0"/>
              </a:rPr>
              <a:t>                 Hipertensión </a:t>
            </a:r>
            <a:r>
              <a:rPr lang="es-ES" sz="9600" dirty="0" err="1" smtClean="0">
                <a:cs typeface="Times New Roman" pitchFamily="18" charset="0"/>
              </a:rPr>
              <a:t>Intraglomerular</a:t>
            </a:r>
            <a:r>
              <a:rPr lang="es-ES" sz="9600" dirty="0" smtClean="0">
                <a:cs typeface="Times New Roman" pitchFamily="18" charset="0"/>
              </a:rPr>
              <a:t>: </a:t>
            </a:r>
          </a:p>
          <a:p>
            <a:pPr marL="609600" indent="-609600">
              <a:lnSpc>
                <a:spcPct val="80000"/>
              </a:lnSpc>
              <a:buFont typeface="Wingdings" pitchFamily="2" charset="2"/>
              <a:buNone/>
            </a:pPr>
            <a:r>
              <a:rPr lang="es-ES" sz="9600" dirty="0" smtClean="0">
                <a:solidFill>
                  <a:srgbClr val="FFFF00"/>
                </a:solidFill>
                <a:cs typeface="Times New Roman" pitchFamily="18" charset="0"/>
              </a:rPr>
              <a:t>                  PROTEINURIA</a:t>
            </a:r>
            <a:endParaRPr lang="es-ES" sz="9600" dirty="0">
              <a:solidFill>
                <a:srgbClr val="FFFF00"/>
              </a:solidFill>
              <a:cs typeface="Times New Roman" pitchFamily="18" charset="0"/>
            </a:endParaRPr>
          </a:p>
          <a:p>
            <a:pPr marL="609600" indent="-609600">
              <a:lnSpc>
                <a:spcPct val="80000"/>
              </a:lnSpc>
              <a:buFont typeface="Wingdings" pitchFamily="2" charset="2"/>
              <a:buNone/>
            </a:pPr>
            <a:r>
              <a:rPr lang="es-ES" sz="9600" dirty="0">
                <a:cs typeface="Times New Roman" pitchFamily="18" charset="0"/>
              </a:rPr>
              <a:t>    </a:t>
            </a:r>
          </a:p>
          <a:p>
            <a:pPr marL="609600" indent="-609600">
              <a:lnSpc>
                <a:spcPct val="80000"/>
              </a:lnSpc>
              <a:buFont typeface="Wingdings" pitchFamily="2" charset="2"/>
              <a:buNone/>
            </a:pPr>
            <a:endParaRPr lang="es-ES" sz="7400" dirty="0" smtClean="0">
              <a:solidFill>
                <a:srgbClr val="CCECFF"/>
              </a:solidFill>
              <a:cs typeface="Times New Roman" pitchFamily="18" charset="0"/>
            </a:endParaRPr>
          </a:p>
          <a:p>
            <a:pPr marL="609600" indent="-609600">
              <a:lnSpc>
                <a:spcPct val="80000"/>
              </a:lnSpc>
              <a:buFont typeface="Wingdings" pitchFamily="2" charset="2"/>
              <a:buNone/>
            </a:pPr>
            <a:r>
              <a:rPr lang="es-ES" sz="9600" dirty="0" smtClean="0">
                <a:solidFill>
                  <a:srgbClr val="CCECFF"/>
                </a:solidFill>
                <a:cs typeface="Times New Roman" pitchFamily="18" charset="0"/>
              </a:rPr>
              <a:t>Inflamación</a:t>
            </a:r>
            <a:r>
              <a:rPr lang="es-ES" sz="9600" dirty="0" smtClean="0">
                <a:solidFill>
                  <a:srgbClr val="FFCC00"/>
                </a:solidFill>
                <a:cs typeface="Times New Roman" pitchFamily="18" charset="0"/>
              </a:rPr>
              <a:t> </a:t>
            </a:r>
            <a:r>
              <a:rPr lang="es-ES" sz="9600" dirty="0">
                <a:solidFill>
                  <a:srgbClr val="FFCC00"/>
                </a:solidFill>
                <a:cs typeface="Times New Roman" pitchFamily="18" charset="0"/>
              </a:rPr>
              <a:t>→ </a:t>
            </a:r>
            <a:r>
              <a:rPr lang="es-ES" sz="9600" dirty="0">
                <a:solidFill>
                  <a:srgbClr val="CCECFF"/>
                </a:solidFill>
                <a:cs typeface="Times New Roman" pitchFamily="18" charset="0"/>
              </a:rPr>
              <a:t>Esclerosis </a:t>
            </a:r>
            <a:r>
              <a:rPr lang="es-ES" sz="9600" dirty="0">
                <a:solidFill>
                  <a:srgbClr val="FFCC00"/>
                </a:solidFill>
                <a:cs typeface="Times New Roman" pitchFamily="18" charset="0"/>
              </a:rPr>
              <a:t>→ </a:t>
            </a:r>
            <a:r>
              <a:rPr lang="es-ES" sz="9600" dirty="0">
                <a:solidFill>
                  <a:srgbClr val="CCECFF"/>
                </a:solidFill>
                <a:cs typeface="Times New Roman" pitchFamily="18" charset="0"/>
              </a:rPr>
              <a:t>Fibrosis </a:t>
            </a:r>
            <a:r>
              <a:rPr lang="es-ES" sz="9600" dirty="0">
                <a:solidFill>
                  <a:srgbClr val="FFCC00"/>
                </a:solidFill>
                <a:cs typeface="Times New Roman" pitchFamily="18" charset="0"/>
              </a:rPr>
              <a:t>→</a:t>
            </a:r>
            <a:r>
              <a:rPr lang="es-ES" sz="9600" dirty="0">
                <a:solidFill>
                  <a:srgbClr val="CCECFF"/>
                </a:solidFill>
                <a:cs typeface="Times New Roman" pitchFamily="18" charset="0"/>
              </a:rPr>
              <a:t> </a:t>
            </a:r>
            <a:endParaRPr lang="es-ES" sz="9600" dirty="0" smtClean="0">
              <a:solidFill>
                <a:srgbClr val="CCECFF"/>
              </a:solidFill>
              <a:cs typeface="Times New Roman" pitchFamily="18" charset="0"/>
            </a:endParaRPr>
          </a:p>
          <a:p>
            <a:pPr marL="609600" indent="-609600">
              <a:lnSpc>
                <a:spcPct val="80000"/>
              </a:lnSpc>
              <a:buFont typeface="Wingdings" pitchFamily="2" charset="2"/>
              <a:buNone/>
            </a:pPr>
            <a:r>
              <a:rPr lang="es-ES" sz="9600" dirty="0" smtClean="0">
                <a:solidFill>
                  <a:srgbClr val="CCECFF"/>
                </a:solidFill>
                <a:cs typeface="Times New Roman" pitchFamily="18" charset="0"/>
              </a:rPr>
              <a:t>Pérdida de nefronas</a:t>
            </a:r>
            <a:endParaRPr lang="es-ES" sz="9600" dirty="0">
              <a:solidFill>
                <a:srgbClr val="CCECFF"/>
              </a:solidFill>
              <a:cs typeface="Times New Roman" pitchFamily="18" charset="0"/>
            </a:endParaRPr>
          </a:p>
          <a:p>
            <a:pPr marL="609600" indent="-609600">
              <a:lnSpc>
                <a:spcPct val="80000"/>
              </a:lnSpc>
              <a:buFont typeface="Wingdings" pitchFamily="2" charset="2"/>
              <a:buNone/>
            </a:pPr>
            <a:r>
              <a:rPr lang="es-ES" sz="9600" dirty="0" smtClean="0">
                <a:solidFill>
                  <a:srgbClr val="CCECFF"/>
                </a:solidFill>
                <a:cs typeface="Times New Roman" pitchFamily="18" charset="0"/>
              </a:rPr>
              <a:t> </a:t>
            </a:r>
            <a:endParaRPr lang="es-ES" sz="9600" dirty="0">
              <a:solidFill>
                <a:srgbClr val="CCECFF"/>
              </a:solidFill>
              <a:cs typeface="Times New Roman" pitchFamily="18" charset="0"/>
            </a:endParaRPr>
          </a:p>
          <a:p>
            <a:pPr marL="609600" indent="-609600">
              <a:lnSpc>
                <a:spcPct val="80000"/>
              </a:lnSpc>
              <a:buFont typeface="Wingdings" pitchFamily="2" charset="2"/>
              <a:buNone/>
            </a:pPr>
            <a:endParaRPr lang="es-ES" sz="7400" dirty="0">
              <a:solidFill>
                <a:srgbClr val="CCECFF"/>
              </a:solidFill>
              <a:cs typeface="Times New Roman" pitchFamily="18" charset="0"/>
            </a:endParaRPr>
          </a:p>
          <a:p>
            <a:pPr marL="609600" indent="-609600">
              <a:lnSpc>
                <a:spcPct val="80000"/>
              </a:lnSpc>
              <a:buFont typeface="Wingdings" pitchFamily="2" charset="2"/>
              <a:buNone/>
            </a:pPr>
            <a:endParaRPr lang="es-ES" sz="7400" dirty="0" smtClean="0">
              <a:cs typeface="Times New Roman" pitchFamily="18" charset="0"/>
            </a:endParaRPr>
          </a:p>
          <a:p>
            <a:pPr marL="0" indent="0">
              <a:lnSpc>
                <a:spcPct val="80000"/>
              </a:lnSpc>
              <a:buNone/>
            </a:pPr>
            <a:endParaRPr lang="es-ES" sz="7400" dirty="0">
              <a:cs typeface="Times New Roman" pitchFamily="18" charset="0"/>
            </a:endParaRPr>
          </a:p>
          <a:p>
            <a:pPr marL="609600" indent="-609600">
              <a:lnSpc>
                <a:spcPct val="80000"/>
              </a:lnSpc>
              <a:buFont typeface="Wingdings" pitchFamily="2" charset="2"/>
              <a:buNone/>
            </a:pPr>
            <a:endParaRPr lang="es-ES" sz="7400" b="1" dirty="0" smtClean="0">
              <a:solidFill>
                <a:srgbClr val="FFCC00"/>
              </a:solidFill>
              <a:cs typeface="Times New Roman" pitchFamily="18" charset="0"/>
            </a:endParaRPr>
          </a:p>
          <a:p>
            <a:pPr marL="609600" indent="-609600">
              <a:lnSpc>
                <a:spcPct val="80000"/>
              </a:lnSpc>
              <a:buFont typeface="Wingdings" pitchFamily="2" charset="2"/>
              <a:buNone/>
            </a:pPr>
            <a:endParaRPr lang="es-ES" sz="7400" b="1" dirty="0">
              <a:solidFill>
                <a:srgbClr val="FFCC00"/>
              </a:solidFill>
              <a:cs typeface="Times New Roman" pitchFamily="18" charset="0"/>
            </a:endParaRPr>
          </a:p>
          <a:p>
            <a:pPr marL="609600" indent="-609600">
              <a:lnSpc>
                <a:spcPct val="80000"/>
              </a:lnSpc>
              <a:buFont typeface="Wingdings" pitchFamily="2" charset="2"/>
              <a:buNone/>
            </a:pPr>
            <a:r>
              <a:rPr lang="es-ES" sz="7400" dirty="0" smtClean="0">
                <a:solidFill>
                  <a:srgbClr val="FFFF00"/>
                </a:solidFill>
                <a:cs typeface="Times New Roman" pitchFamily="18" charset="0"/>
              </a:rPr>
              <a:t> </a:t>
            </a:r>
            <a:endParaRPr lang="es-ES" sz="7400" b="1" dirty="0">
              <a:solidFill>
                <a:srgbClr val="FFCC00"/>
              </a:solidFill>
              <a:cs typeface="Times New Roman" pitchFamily="18" charset="0"/>
            </a:endParaRPr>
          </a:p>
          <a:p>
            <a:pPr marL="609600" indent="-609600">
              <a:lnSpc>
                <a:spcPct val="80000"/>
              </a:lnSpc>
              <a:buFont typeface="Wingdings" pitchFamily="2" charset="2"/>
              <a:buNone/>
            </a:pPr>
            <a:endParaRPr lang="es-ES" sz="7400" dirty="0">
              <a:solidFill>
                <a:schemeClr val="hlink"/>
              </a:solidFill>
              <a:effectLst/>
              <a:cs typeface="Times New Roman" pitchFamily="18" charset="0"/>
            </a:endParaRPr>
          </a:p>
          <a:p>
            <a:pPr marL="609600" indent="-609600">
              <a:lnSpc>
                <a:spcPct val="80000"/>
              </a:lnSpc>
              <a:buFont typeface="Wingdings" pitchFamily="2" charset="2"/>
              <a:buNone/>
            </a:pPr>
            <a:endParaRPr lang="es-ES" sz="3600" dirty="0">
              <a:solidFill>
                <a:schemeClr val="hlink"/>
              </a:solidFill>
              <a:cs typeface="Times New Roman" pitchFamily="18" charset="0"/>
            </a:endParaRPr>
          </a:p>
          <a:p>
            <a:pPr marL="609600" indent="-609600">
              <a:lnSpc>
                <a:spcPct val="80000"/>
              </a:lnSpc>
              <a:buFont typeface="Wingdings" pitchFamily="2" charset="2"/>
              <a:buNone/>
            </a:pPr>
            <a:r>
              <a:rPr lang="es-ES" sz="1600" dirty="0">
                <a:solidFill>
                  <a:schemeClr val="hlink"/>
                </a:solidFill>
                <a:cs typeface="Times New Roman" pitchFamily="18" charset="0"/>
              </a:rPr>
              <a:t> </a:t>
            </a:r>
            <a:endParaRPr lang="es-ES" sz="1200" dirty="0">
              <a:cs typeface="Times New Roman" pitchFamily="18" charset="0"/>
            </a:endParaRPr>
          </a:p>
          <a:p>
            <a:pPr marL="609600" indent="-609600">
              <a:lnSpc>
                <a:spcPct val="80000"/>
              </a:lnSpc>
              <a:buFont typeface="Wingdings" pitchFamily="2" charset="2"/>
              <a:buNone/>
            </a:pPr>
            <a:r>
              <a:rPr lang="es-ES" sz="1200" dirty="0">
                <a:cs typeface="Times New Roman" pitchFamily="18" charset="0"/>
              </a:rPr>
              <a:t> </a:t>
            </a:r>
            <a:endParaRPr lang="es-ES" sz="1200" dirty="0">
              <a:latin typeface="Times New Roman" pitchFamily="18" charset="0"/>
              <a:cs typeface="Times New Roman" pitchFamily="18" charset="0"/>
            </a:endParaRPr>
          </a:p>
        </p:txBody>
      </p:sp>
      <p:graphicFrame>
        <p:nvGraphicFramePr>
          <p:cNvPr id="68612" name="Object 4"/>
          <p:cNvGraphicFramePr>
            <a:graphicFrameLocks noChangeAspect="1"/>
          </p:cNvGraphicFramePr>
          <p:nvPr/>
        </p:nvGraphicFramePr>
        <p:xfrm>
          <a:off x="6372225" y="2205038"/>
          <a:ext cx="2376488" cy="3311525"/>
        </p:xfrm>
        <a:graphic>
          <a:graphicData uri="http://schemas.openxmlformats.org/presentationml/2006/ole">
            <mc:AlternateContent xmlns:mc="http://schemas.openxmlformats.org/markup-compatibility/2006">
              <mc:Choice xmlns:v="urn:schemas-microsoft-com:vml" Requires="v">
                <p:oleObj spid="_x0000_s5211" name="PaperPort Document" r:id="rId3" imgW="5760720" imgH="8138160" progId="Paper.Document">
                  <p:embed/>
                </p:oleObj>
              </mc:Choice>
              <mc:Fallback>
                <p:oleObj name="PaperPort Document" r:id="rId3" imgW="5760720" imgH="8138160" progId="Paper.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2205038"/>
                        <a:ext cx="2376488" cy="331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650191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a:bodyPr>
          <a:lstStyle/>
          <a:p>
            <a:r>
              <a:rPr lang="es-SV" sz="2800" dirty="0" smtClean="0"/>
              <a:t> </a:t>
            </a:r>
            <a:r>
              <a:rPr lang="es-SV" sz="2800" dirty="0"/>
              <a:t>ESTRATEGIAS DE NEFROPROTECCIÓN</a:t>
            </a:r>
          </a:p>
        </p:txBody>
      </p:sp>
      <p:sp>
        <p:nvSpPr>
          <p:cNvPr id="3" name="2 Marcador de contenido"/>
          <p:cNvSpPr>
            <a:spLocks noGrp="1"/>
          </p:cNvSpPr>
          <p:nvPr>
            <p:ph idx="1"/>
          </p:nvPr>
        </p:nvSpPr>
        <p:spPr>
          <a:xfrm>
            <a:off x="457200" y="1052736"/>
            <a:ext cx="8229600" cy="5616624"/>
          </a:xfrm>
        </p:spPr>
        <p:txBody>
          <a:bodyPr>
            <a:normAutofit/>
          </a:bodyPr>
          <a:lstStyle/>
          <a:p>
            <a:pPr marL="0" indent="0" algn="ctr">
              <a:buNone/>
            </a:pPr>
            <a:r>
              <a:rPr lang="es-SV" sz="2400" dirty="0" smtClean="0"/>
              <a:t>FISIOPATOLOGIA</a:t>
            </a:r>
          </a:p>
          <a:p>
            <a:pPr>
              <a:buFont typeface="Wingdings" pitchFamily="2" charset="2"/>
              <a:buChar char="q"/>
            </a:pPr>
            <a:r>
              <a:rPr lang="es-SV" sz="2000" dirty="0" smtClean="0"/>
              <a:t>La Fase Inicial de la Lesión de NAE en el Glomérulo es </a:t>
            </a:r>
            <a:r>
              <a:rPr lang="es-SV" sz="2000" dirty="0" smtClean="0">
                <a:solidFill>
                  <a:srgbClr val="FFFF00"/>
                </a:solidFill>
              </a:rPr>
              <a:t>la FIBROSIS DE LA PARED DE LAS ARTERIOLAS AFERENTES </a:t>
            </a:r>
            <a:r>
              <a:rPr lang="es-SV" sz="2000" dirty="0" smtClean="0"/>
              <a:t>( Adaptación ):</a:t>
            </a:r>
          </a:p>
          <a:p>
            <a:pPr marL="0" indent="0">
              <a:buNone/>
            </a:pPr>
            <a:r>
              <a:rPr lang="es-SV" sz="2000" dirty="0"/>
              <a:t> </a:t>
            </a:r>
            <a:r>
              <a:rPr lang="es-SV" sz="2000" dirty="0" smtClean="0"/>
              <a:t>   a-  ↑ de la Resistencia de la Arteriolas Aferentes</a:t>
            </a:r>
          </a:p>
          <a:p>
            <a:pPr marL="0" indent="0">
              <a:buNone/>
            </a:pPr>
            <a:r>
              <a:rPr lang="es-SV" sz="2000" dirty="0"/>
              <a:t> </a:t>
            </a:r>
            <a:r>
              <a:rPr lang="es-SV" sz="2000" dirty="0" smtClean="0"/>
              <a:t>   b- ↓ Flujo Sanguíneo Renal  conduciendo a HIPOPERFUSIÓN RENAL</a:t>
            </a:r>
          </a:p>
          <a:p>
            <a:pPr marL="0" indent="0">
              <a:buNone/>
            </a:pPr>
            <a:r>
              <a:rPr lang="es-SV" sz="2000" dirty="0"/>
              <a:t> </a:t>
            </a:r>
            <a:r>
              <a:rPr lang="es-SV" sz="2000" dirty="0" smtClean="0"/>
              <a:t>   C- ↑  Fracción de Filtración:  PRESERVA LA FILTRACIÓN GLOMERULAR</a:t>
            </a:r>
          </a:p>
          <a:p>
            <a:pPr>
              <a:buFont typeface="Wingdings" pitchFamily="2" charset="2"/>
              <a:buChar char="q"/>
            </a:pPr>
            <a:r>
              <a:rPr lang="es-SV" sz="2000" dirty="0" smtClean="0">
                <a:solidFill>
                  <a:srgbClr val="FFFF00"/>
                </a:solidFill>
              </a:rPr>
              <a:t>ESCLEROSIS FOCAL Y SEGMENTARIA:</a:t>
            </a:r>
          </a:p>
          <a:p>
            <a:pPr marL="0" indent="0">
              <a:buNone/>
            </a:pPr>
            <a:r>
              <a:rPr lang="es-SV" sz="2000" dirty="0"/>
              <a:t> </a:t>
            </a:r>
            <a:r>
              <a:rPr lang="es-SV" sz="2000" dirty="0" smtClean="0"/>
              <a:t>    a-  Mayor Disminución  del Flujo Sanguíneo Renal</a:t>
            </a:r>
          </a:p>
          <a:p>
            <a:pPr marL="0" indent="0">
              <a:buNone/>
            </a:pPr>
            <a:r>
              <a:rPr lang="es-SV" sz="2000" dirty="0"/>
              <a:t> </a:t>
            </a:r>
            <a:r>
              <a:rPr lang="es-SV" sz="2000" dirty="0" smtClean="0"/>
              <a:t>    b- ↓ Fracción de Filtración</a:t>
            </a:r>
          </a:p>
          <a:p>
            <a:pPr marL="0" indent="0">
              <a:buNone/>
            </a:pPr>
            <a:r>
              <a:rPr lang="es-SV" sz="2000" dirty="0"/>
              <a:t> </a:t>
            </a:r>
            <a:r>
              <a:rPr lang="es-SV" sz="2000" dirty="0" smtClean="0"/>
              <a:t>    c-  Pérdida de la Superficie Capilar Glomerular</a:t>
            </a:r>
          </a:p>
          <a:p>
            <a:pPr marL="0" indent="0">
              <a:buNone/>
            </a:pPr>
            <a:r>
              <a:rPr lang="es-SV" sz="2000" dirty="0"/>
              <a:t> </a:t>
            </a:r>
            <a:r>
              <a:rPr lang="es-SV" sz="2000" dirty="0" smtClean="0"/>
              <a:t>    d- Fibrosis Glomerular y </a:t>
            </a:r>
            <a:r>
              <a:rPr lang="es-SV" sz="2000" dirty="0" err="1" smtClean="0"/>
              <a:t>Peritubular</a:t>
            </a:r>
            <a:endParaRPr lang="es-SV" sz="2000" dirty="0" smtClean="0"/>
          </a:p>
          <a:p>
            <a:pPr marL="0" indent="0">
              <a:buNone/>
            </a:pPr>
            <a:endParaRPr lang="es-SV" sz="2000" dirty="0" smtClean="0"/>
          </a:p>
          <a:p>
            <a:pPr marL="0" indent="0">
              <a:buNone/>
            </a:pPr>
            <a:r>
              <a:rPr lang="es-SV" sz="1600" dirty="0" smtClean="0"/>
              <a:t>                                                                                                                    Medicine,2011; 10(81): 5474-83</a:t>
            </a:r>
          </a:p>
          <a:p>
            <a:pPr marL="0" indent="0">
              <a:buNone/>
            </a:pPr>
            <a:endParaRPr lang="es-SV" dirty="0"/>
          </a:p>
        </p:txBody>
      </p:sp>
    </p:spTree>
    <p:extLst>
      <p:ext uri="{BB962C8B-B14F-4D97-AF65-F5344CB8AC3E}">
        <p14:creationId xmlns:p14="http://schemas.microsoft.com/office/powerpoint/2010/main" val="15560527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2800" dirty="0"/>
              <a:t>ESTRATEGIAS DE NEFROPROTECCIÓN</a:t>
            </a:r>
          </a:p>
        </p:txBody>
      </p:sp>
      <p:sp>
        <p:nvSpPr>
          <p:cNvPr id="3" name="2 Marcador de contenido"/>
          <p:cNvSpPr>
            <a:spLocks noGrp="1"/>
          </p:cNvSpPr>
          <p:nvPr>
            <p:ph idx="1"/>
          </p:nvPr>
        </p:nvSpPr>
        <p:spPr/>
        <p:txBody>
          <a:bodyPr/>
          <a:lstStyle/>
          <a:p>
            <a:pPr marL="0" indent="0">
              <a:buNone/>
            </a:pPr>
            <a:endParaRPr lang="es-SV" dirty="0" smtClean="0"/>
          </a:p>
          <a:p>
            <a:pPr marL="0" indent="0">
              <a:buNone/>
            </a:pPr>
            <a:r>
              <a:rPr lang="es-SV" dirty="0" smtClean="0"/>
              <a:t>La medida más importante en </a:t>
            </a:r>
            <a:r>
              <a:rPr lang="es-SV" dirty="0" err="1" smtClean="0">
                <a:solidFill>
                  <a:srgbClr val="FFFF00"/>
                </a:solidFill>
              </a:rPr>
              <a:t>Nefroprotección</a:t>
            </a:r>
            <a:r>
              <a:rPr lang="es-SV" dirty="0" smtClean="0"/>
              <a:t> en Hipertensión Arterial es:</a:t>
            </a:r>
          </a:p>
          <a:p>
            <a:pPr marL="0" indent="0">
              <a:buNone/>
            </a:pPr>
            <a:endParaRPr lang="es-SV" dirty="0"/>
          </a:p>
          <a:p>
            <a:pPr marL="0" indent="0" algn="ctr">
              <a:buNone/>
            </a:pPr>
            <a:r>
              <a:rPr lang="es-SV" dirty="0" smtClean="0">
                <a:solidFill>
                  <a:srgbClr val="FFFF00"/>
                </a:solidFill>
              </a:rPr>
              <a:t>CONTROLAR  LA PRESION ARTERIAL CON CUALQUIER ANTIHIPERTENSIVO</a:t>
            </a:r>
            <a:endParaRPr lang="es-SV" dirty="0">
              <a:solidFill>
                <a:srgbClr val="FFFF00"/>
              </a:solidFill>
            </a:endParaRPr>
          </a:p>
          <a:p>
            <a:pPr marL="0" indent="0">
              <a:buNone/>
            </a:pPr>
            <a:endParaRPr lang="es-SV" dirty="0">
              <a:solidFill>
                <a:srgbClr val="FFFF00"/>
              </a:solidFill>
            </a:endParaRPr>
          </a:p>
        </p:txBody>
      </p:sp>
    </p:spTree>
    <p:extLst>
      <p:ext uri="{BB962C8B-B14F-4D97-AF65-F5344CB8AC3E}">
        <p14:creationId xmlns:p14="http://schemas.microsoft.com/office/powerpoint/2010/main" val="38149279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lstStyle/>
          <a:p>
            <a:r>
              <a:rPr lang="es-SV" sz="2800" dirty="0"/>
              <a:t> ESTRATEGIAS DE NEFROPROTECCIÓN</a:t>
            </a:r>
          </a:p>
        </p:txBody>
      </p:sp>
      <p:sp>
        <p:nvSpPr>
          <p:cNvPr id="3" name="2 Marcador de contenido"/>
          <p:cNvSpPr>
            <a:spLocks noGrp="1"/>
          </p:cNvSpPr>
          <p:nvPr>
            <p:ph idx="1"/>
          </p:nvPr>
        </p:nvSpPr>
        <p:spPr>
          <a:xfrm>
            <a:off x="457200" y="1196752"/>
            <a:ext cx="8229600" cy="4929411"/>
          </a:xfrm>
        </p:spPr>
        <p:txBody>
          <a:bodyPr>
            <a:normAutofit/>
          </a:bodyPr>
          <a:lstStyle/>
          <a:p>
            <a:pPr marL="0" indent="0" algn="ctr">
              <a:buNone/>
            </a:pPr>
            <a:r>
              <a:rPr lang="es-SV" sz="2000" dirty="0" smtClean="0"/>
              <a:t>Efecto de la HTA no tratada y la Filtración Glomerular</a:t>
            </a:r>
          </a:p>
          <a:p>
            <a:pPr marL="0" indent="0">
              <a:buNone/>
            </a:pPr>
            <a:endParaRPr lang="es-SV" sz="20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8100143" cy="4392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6453336"/>
            <a:ext cx="1895475"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1808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lstStyle/>
          <a:p>
            <a:r>
              <a:rPr lang="es-SV" sz="2800" dirty="0"/>
              <a:t> ESTRATEGIAS DE NEFROPROTECCIÓN</a:t>
            </a:r>
          </a:p>
        </p:txBody>
      </p:sp>
      <p:sp>
        <p:nvSpPr>
          <p:cNvPr id="3" name="2 Marcador de contenido"/>
          <p:cNvSpPr>
            <a:spLocks noGrp="1"/>
          </p:cNvSpPr>
          <p:nvPr>
            <p:ph idx="1"/>
          </p:nvPr>
        </p:nvSpPr>
        <p:spPr>
          <a:xfrm>
            <a:off x="457200" y="1124744"/>
            <a:ext cx="8229600" cy="5001419"/>
          </a:xfrm>
        </p:spPr>
        <p:txBody>
          <a:bodyPr>
            <a:normAutofit/>
          </a:bodyPr>
          <a:lstStyle/>
          <a:p>
            <a:pPr marL="0" indent="0" algn="ctr">
              <a:buNone/>
            </a:pPr>
            <a:r>
              <a:rPr lang="es-SV" sz="2400" dirty="0" smtClean="0"/>
              <a:t>Relación Epidemiológica entre la HTA y Daño Renal</a:t>
            </a:r>
          </a:p>
          <a:p>
            <a:pPr marL="0" indent="0">
              <a:buNone/>
            </a:pPr>
            <a:endParaRPr lang="es-SV" sz="2400" dirty="0"/>
          </a:p>
        </p:txBody>
      </p:sp>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87624" y="1700808"/>
            <a:ext cx="6706011" cy="4320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6453336"/>
            <a:ext cx="1895475" cy="171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79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2000" dirty="0" smtClean="0">
                <a:latin typeface="Arial Narrow" pitchFamily="34" charset="0"/>
              </a:rPr>
              <a:t> </a:t>
            </a:r>
            <a:r>
              <a:rPr lang="es-SV" sz="2800" dirty="0">
                <a:latin typeface="Arial Narrow" pitchFamily="34" charset="0"/>
              </a:rPr>
              <a:t> </a:t>
            </a:r>
            <a:r>
              <a:rPr lang="es-SV" sz="2000" dirty="0">
                <a:latin typeface="Arial Narrow" pitchFamily="34" charset="0"/>
              </a:rPr>
              <a:t>DAÑO RENAL </a:t>
            </a:r>
            <a:r>
              <a:rPr lang="es-SV" sz="2000" dirty="0" smtClean="0">
                <a:latin typeface="Arial Narrow" pitchFamily="34" charset="0"/>
              </a:rPr>
              <a:t>EN HIPERTENSIÓN ARTERIAL</a:t>
            </a:r>
            <a:endParaRPr lang="es-SV" sz="20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628800"/>
            <a:ext cx="7985762" cy="5017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683568" y="2708920"/>
            <a:ext cx="7992888" cy="23762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32571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550988" y="219075"/>
            <a:ext cx="6183312" cy="1071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387" name="Rectangle 3"/>
          <p:cNvSpPr>
            <a:spLocks noChangeArrowheads="1"/>
          </p:cNvSpPr>
          <p:nvPr/>
        </p:nvSpPr>
        <p:spPr bwMode="auto">
          <a:xfrm>
            <a:off x="3521075" y="180975"/>
            <a:ext cx="4119563" cy="496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388" name="Rectangle 4"/>
          <p:cNvSpPr>
            <a:spLocks noChangeArrowheads="1"/>
          </p:cNvSpPr>
          <p:nvPr/>
        </p:nvSpPr>
        <p:spPr bwMode="auto">
          <a:xfrm>
            <a:off x="1457325" y="793750"/>
            <a:ext cx="2965450" cy="496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389" name="Rectangle 5"/>
          <p:cNvSpPr>
            <a:spLocks noChangeArrowheads="1"/>
          </p:cNvSpPr>
          <p:nvPr/>
        </p:nvSpPr>
        <p:spPr bwMode="auto">
          <a:xfrm>
            <a:off x="4403725" y="793750"/>
            <a:ext cx="439738" cy="496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390" name="Rectangle 6"/>
          <p:cNvSpPr>
            <a:spLocks noChangeArrowheads="1"/>
          </p:cNvSpPr>
          <p:nvPr/>
        </p:nvSpPr>
        <p:spPr bwMode="auto">
          <a:xfrm>
            <a:off x="4824413" y="793750"/>
            <a:ext cx="2527300" cy="496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391" name="Rectangle 7"/>
          <p:cNvSpPr>
            <a:spLocks noChangeArrowheads="1"/>
          </p:cNvSpPr>
          <p:nvPr/>
        </p:nvSpPr>
        <p:spPr bwMode="auto">
          <a:xfrm>
            <a:off x="7351713" y="812800"/>
            <a:ext cx="517525" cy="496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392" name="Rectangle 8"/>
          <p:cNvSpPr>
            <a:spLocks noChangeArrowheads="1"/>
          </p:cNvSpPr>
          <p:nvPr/>
        </p:nvSpPr>
        <p:spPr bwMode="auto">
          <a:xfrm>
            <a:off x="708025" y="1341438"/>
            <a:ext cx="1054100" cy="348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393" name="Rectangle 9"/>
          <p:cNvSpPr>
            <a:spLocks noChangeArrowheads="1"/>
          </p:cNvSpPr>
          <p:nvPr/>
        </p:nvSpPr>
        <p:spPr bwMode="auto">
          <a:xfrm>
            <a:off x="804863" y="1495425"/>
            <a:ext cx="592137" cy="34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 sz="1800"/>
          </a:p>
        </p:txBody>
      </p:sp>
      <p:sp>
        <p:nvSpPr>
          <p:cNvPr id="16394" name="Rectangle 10"/>
          <p:cNvSpPr>
            <a:spLocks noChangeArrowheads="1"/>
          </p:cNvSpPr>
          <p:nvPr/>
        </p:nvSpPr>
        <p:spPr bwMode="auto">
          <a:xfrm>
            <a:off x="827088" y="1484313"/>
            <a:ext cx="4953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800" b="1">
                <a:latin typeface="Times New Roman" pitchFamily="18" charset="0"/>
                <a:ea typeface="MS PGothic" pitchFamily="34" charset="-128"/>
              </a:rPr>
              <a:t>Trial</a:t>
            </a:r>
            <a:endParaRPr lang="de-DE" sz="2300">
              <a:latin typeface="Arial" charset="0"/>
              <a:ea typeface="MS PGothic" pitchFamily="34" charset="-128"/>
            </a:endParaRPr>
          </a:p>
        </p:txBody>
      </p:sp>
      <p:sp>
        <p:nvSpPr>
          <p:cNvPr id="16395" name="Rectangle 11"/>
          <p:cNvSpPr>
            <a:spLocks noChangeArrowheads="1"/>
          </p:cNvSpPr>
          <p:nvPr/>
        </p:nvSpPr>
        <p:spPr bwMode="auto">
          <a:xfrm>
            <a:off x="804863" y="2298700"/>
            <a:ext cx="881062" cy="34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396" name="Rectangle 12"/>
          <p:cNvSpPr>
            <a:spLocks noChangeArrowheads="1"/>
          </p:cNvSpPr>
          <p:nvPr/>
        </p:nvSpPr>
        <p:spPr bwMode="auto">
          <a:xfrm>
            <a:off x="804863" y="2324100"/>
            <a:ext cx="7493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800">
                <a:latin typeface="Times New Roman" pitchFamily="18" charset="0"/>
                <a:ea typeface="MS PGothic" pitchFamily="34" charset="-128"/>
              </a:rPr>
              <a:t>UKPDS</a:t>
            </a:r>
            <a:endParaRPr lang="de-DE" sz="2300">
              <a:latin typeface="Arial" charset="0"/>
              <a:ea typeface="MS PGothic" pitchFamily="34" charset="-128"/>
            </a:endParaRPr>
          </a:p>
        </p:txBody>
      </p:sp>
      <p:sp>
        <p:nvSpPr>
          <p:cNvPr id="16397" name="Rectangle 13"/>
          <p:cNvSpPr>
            <a:spLocks noChangeArrowheads="1"/>
          </p:cNvSpPr>
          <p:nvPr/>
        </p:nvSpPr>
        <p:spPr bwMode="auto">
          <a:xfrm>
            <a:off x="1665288" y="2298700"/>
            <a:ext cx="9683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398" name="Rectangle 14"/>
          <p:cNvSpPr>
            <a:spLocks noChangeArrowheads="1"/>
          </p:cNvSpPr>
          <p:nvPr/>
        </p:nvSpPr>
        <p:spPr bwMode="auto">
          <a:xfrm>
            <a:off x="1665288" y="2317750"/>
            <a:ext cx="82550" cy="19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300" b="1">
                <a:latin typeface="Times New Roman" pitchFamily="18" charset="0"/>
                <a:ea typeface="MS PGothic" pitchFamily="34" charset="-128"/>
              </a:rPr>
              <a:t>1</a:t>
            </a:r>
            <a:endParaRPr lang="de-DE" sz="2300">
              <a:latin typeface="Arial" charset="0"/>
              <a:ea typeface="MS PGothic" pitchFamily="34" charset="-128"/>
            </a:endParaRPr>
          </a:p>
        </p:txBody>
      </p:sp>
      <p:sp>
        <p:nvSpPr>
          <p:cNvPr id="16399" name="Rectangle 15"/>
          <p:cNvSpPr>
            <a:spLocks noChangeArrowheads="1"/>
          </p:cNvSpPr>
          <p:nvPr/>
        </p:nvSpPr>
        <p:spPr bwMode="auto">
          <a:xfrm>
            <a:off x="804863" y="2720975"/>
            <a:ext cx="746125" cy="36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00" name="Rectangle 16"/>
          <p:cNvSpPr>
            <a:spLocks noChangeArrowheads="1"/>
          </p:cNvSpPr>
          <p:nvPr/>
        </p:nvSpPr>
        <p:spPr bwMode="auto">
          <a:xfrm>
            <a:off x="804863" y="2797175"/>
            <a:ext cx="6350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800">
                <a:latin typeface="Times New Roman" pitchFamily="18" charset="0"/>
                <a:ea typeface="MS PGothic" pitchFamily="34" charset="-128"/>
              </a:rPr>
              <a:t>ABCD</a:t>
            </a:r>
            <a:endParaRPr lang="de-DE" sz="2300">
              <a:latin typeface="Arial" charset="0"/>
              <a:ea typeface="MS PGothic" pitchFamily="34" charset="-128"/>
            </a:endParaRPr>
          </a:p>
        </p:txBody>
      </p:sp>
      <p:sp>
        <p:nvSpPr>
          <p:cNvPr id="16401" name="Rectangle 17"/>
          <p:cNvSpPr>
            <a:spLocks noChangeArrowheads="1"/>
          </p:cNvSpPr>
          <p:nvPr/>
        </p:nvSpPr>
        <p:spPr bwMode="auto">
          <a:xfrm>
            <a:off x="1550988" y="2720975"/>
            <a:ext cx="9683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02" name="Rectangle 18"/>
          <p:cNvSpPr>
            <a:spLocks noChangeArrowheads="1"/>
          </p:cNvSpPr>
          <p:nvPr/>
        </p:nvSpPr>
        <p:spPr bwMode="auto">
          <a:xfrm>
            <a:off x="1550988" y="2738438"/>
            <a:ext cx="82550" cy="198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300" b="1">
                <a:latin typeface="Times New Roman" pitchFamily="18" charset="0"/>
                <a:ea typeface="MS PGothic" pitchFamily="34" charset="-128"/>
              </a:rPr>
              <a:t>2</a:t>
            </a:r>
            <a:endParaRPr lang="de-DE" sz="2300">
              <a:latin typeface="Arial" charset="0"/>
              <a:ea typeface="MS PGothic" pitchFamily="34" charset="-128"/>
            </a:endParaRPr>
          </a:p>
        </p:txBody>
      </p:sp>
      <p:sp>
        <p:nvSpPr>
          <p:cNvPr id="16403" name="Rectangle 19"/>
          <p:cNvSpPr>
            <a:spLocks noChangeArrowheads="1"/>
          </p:cNvSpPr>
          <p:nvPr/>
        </p:nvSpPr>
        <p:spPr bwMode="auto">
          <a:xfrm>
            <a:off x="804863" y="3160713"/>
            <a:ext cx="803275"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04" name="Rectangle 20"/>
          <p:cNvSpPr>
            <a:spLocks noChangeArrowheads="1"/>
          </p:cNvSpPr>
          <p:nvPr/>
        </p:nvSpPr>
        <p:spPr bwMode="auto">
          <a:xfrm>
            <a:off x="804863" y="3236913"/>
            <a:ext cx="6858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800">
                <a:latin typeface="Times New Roman" pitchFamily="18" charset="0"/>
                <a:ea typeface="MS PGothic" pitchFamily="34" charset="-128"/>
              </a:rPr>
              <a:t>MDRD</a:t>
            </a:r>
            <a:endParaRPr lang="de-DE" sz="2300">
              <a:latin typeface="Arial" charset="0"/>
              <a:ea typeface="MS PGothic" pitchFamily="34" charset="-128"/>
            </a:endParaRPr>
          </a:p>
        </p:txBody>
      </p:sp>
      <p:sp>
        <p:nvSpPr>
          <p:cNvPr id="16405" name="Rectangle 21"/>
          <p:cNvSpPr>
            <a:spLocks noChangeArrowheads="1"/>
          </p:cNvSpPr>
          <p:nvPr/>
        </p:nvSpPr>
        <p:spPr bwMode="auto">
          <a:xfrm>
            <a:off x="1608138" y="3141663"/>
            <a:ext cx="77787" cy="21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06" name="Rectangle 22"/>
          <p:cNvSpPr>
            <a:spLocks noChangeArrowheads="1"/>
          </p:cNvSpPr>
          <p:nvPr/>
        </p:nvSpPr>
        <p:spPr bwMode="auto">
          <a:xfrm>
            <a:off x="1608138" y="3160713"/>
            <a:ext cx="82550" cy="198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300" b="1">
                <a:latin typeface="Times New Roman" pitchFamily="18" charset="0"/>
                <a:ea typeface="MS PGothic" pitchFamily="34" charset="-128"/>
              </a:rPr>
              <a:t>3</a:t>
            </a:r>
            <a:endParaRPr lang="de-DE" sz="2300">
              <a:latin typeface="Arial" charset="0"/>
              <a:ea typeface="MS PGothic" pitchFamily="34" charset="-128"/>
            </a:endParaRPr>
          </a:p>
        </p:txBody>
      </p:sp>
      <p:sp>
        <p:nvSpPr>
          <p:cNvPr id="16407" name="Rectangle 23"/>
          <p:cNvSpPr>
            <a:spLocks noChangeArrowheads="1"/>
          </p:cNvSpPr>
          <p:nvPr/>
        </p:nvSpPr>
        <p:spPr bwMode="auto">
          <a:xfrm>
            <a:off x="804863" y="3602038"/>
            <a:ext cx="612775" cy="344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 sz="1800"/>
          </a:p>
        </p:txBody>
      </p:sp>
      <p:sp>
        <p:nvSpPr>
          <p:cNvPr id="16408" name="Rectangle 24"/>
          <p:cNvSpPr>
            <a:spLocks noChangeArrowheads="1"/>
          </p:cNvSpPr>
          <p:nvPr/>
        </p:nvSpPr>
        <p:spPr bwMode="auto">
          <a:xfrm>
            <a:off x="804863" y="3687763"/>
            <a:ext cx="4699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800">
                <a:latin typeface="Times New Roman" pitchFamily="18" charset="0"/>
                <a:ea typeface="MS PGothic" pitchFamily="34" charset="-128"/>
              </a:rPr>
              <a:t>HOT</a:t>
            </a:r>
            <a:endParaRPr lang="de-DE" sz="2300">
              <a:latin typeface="Arial" charset="0"/>
              <a:ea typeface="MS PGothic" pitchFamily="34" charset="-128"/>
            </a:endParaRPr>
          </a:p>
        </p:txBody>
      </p:sp>
      <p:sp>
        <p:nvSpPr>
          <p:cNvPr id="16409" name="Rectangle 25"/>
          <p:cNvSpPr>
            <a:spLocks noChangeArrowheads="1"/>
          </p:cNvSpPr>
          <p:nvPr/>
        </p:nvSpPr>
        <p:spPr bwMode="auto">
          <a:xfrm>
            <a:off x="1397000" y="3602038"/>
            <a:ext cx="77788" cy="21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10" name="Rectangle 26"/>
          <p:cNvSpPr>
            <a:spLocks noChangeArrowheads="1"/>
          </p:cNvSpPr>
          <p:nvPr/>
        </p:nvSpPr>
        <p:spPr bwMode="auto">
          <a:xfrm>
            <a:off x="1397000" y="3619500"/>
            <a:ext cx="82550" cy="19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300" b="1">
                <a:latin typeface="Times New Roman" pitchFamily="18" charset="0"/>
                <a:ea typeface="MS PGothic" pitchFamily="34" charset="-128"/>
              </a:rPr>
              <a:t>4</a:t>
            </a:r>
            <a:endParaRPr lang="de-DE" sz="2300">
              <a:latin typeface="Arial" charset="0"/>
              <a:ea typeface="MS PGothic" pitchFamily="34" charset="-128"/>
            </a:endParaRPr>
          </a:p>
        </p:txBody>
      </p:sp>
      <p:sp>
        <p:nvSpPr>
          <p:cNvPr id="16411" name="Rectangle 27"/>
          <p:cNvSpPr>
            <a:spLocks noChangeArrowheads="1"/>
          </p:cNvSpPr>
          <p:nvPr/>
        </p:nvSpPr>
        <p:spPr bwMode="auto">
          <a:xfrm>
            <a:off x="804863" y="4041775"/>
            <a:ext cx="727075" cy="34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12" name="Rectangle 28"/>
          <p:cNvSpPr>
            <a:spLocks noChangeArrowheads="1"/>
          </p:cNvSpPr>
          <p:nvPr/>
        </p:nvSpPr>
        <p:spPr bwMode="auto">
          <a:xfrm>
            <a:off x="804863" y="4127500"/>
            <a:ext cx="6223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800">
                <a:latin typeface="Times New Roman" pitchFamily="18" charset="0"/>
                <a:ea typeface="MS PGothic" pitchFamily="34" charset="-128"/>
              </a:rPr>
              <a:t>AASK</a:t>
            </a:r>
            <a:endParaRPr lang="de-DE" sz="2300">
              <a:latin typeface="Arial" charset="0"/>
              <a:ea typeface="MS PGothic" pitchFamily="34" charset="-128"/>
            </a:endParaRPr>
          </a:p>
        </p:txBody>
      </p:sp>
      <p:sp>
        <p:nvSpPr>
          <p:cNvPr id="16413" name="Rectangle 29"/>
          <p:cNvSpPr>
            <a:spLocks noChangeArrowheads="1"/>
          </p:cNvSpPr>
          <p:nvPr/>
        </p:nvSpPr>
        <p:spPr bwMode="auto">
          <a:xfrm>
            <a:off x="1531938" y="4041775"/>
            <a:ext cx="95250" cy="211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14" name="Rectangle 30"/>
          <p:cNvSpPr>
            <a:spLocks noChangeArrowheads="1"/>
          </p:cNvSpPr>
          <p:nvPr/>
        </p:nvSpPr>
        <p:spPr bwMode="auto">
          <a:xfrm>
            <a:off x="1547813" y="4076700"/>
            <a:ext cx="82550" cy="19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300" b="1">
                <a:latin typeface="Times New Roman" pitchFamily="18" charset="0"/>
                <a:ea typeface="MS PGothic" pitchFamily="34" charset="-128"/>
              </a:rPr>
              <a:t>5</a:t>
            </a:r>
            <a:endParaRPr lang="de-DE" sz="2300">
              <a:latin typeface="Arial" charset="0"/>
              <a:ea typeface="MS PGothic" pitchFamily="34" charset="-128"/>
            </a:endParaRPr>
          </a:p>
        </p:txBody>
      </p:sp>
      <p:sp>
        <p:nvSpPr>
          <p:cNvPr id="16415" name="Rectangle 31"/>
          <p:cNvSpPr>
            <a:spLocks noChangeArrowheads="1"/>
          </p:cNvSpPr>
          <p:nvPr/>
        </p:nvSpPr>
        <p:spPr bwMode="auto">
          <a:xfrm>
            <a:off x="804863" y="4464050"/>
            <a:ext cx="690562" cy="34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16" name="Rectangle 32"/>
          <p:cNvSpPr>
            <a:spLocks noChangeArrowheads="1"/>
          </p:cNvSpPr>
          <p:nvPr/>
        </p:nvSpPr>
        <p:spPr bwMode="auto">
          <a:xfrm>
            <a:off x="804863" y="4606925"/>
            <a:ext cx="5461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800">
                <a:latin typeface="Times New Roman" pitchFamily="18" charset="0"/>
                <a:ea typeface="MS PGothic" pitchFamily="34" charset="-128"/>
              </a:rPr>
              <a:t>IDNT</a:t>
            </a:r>
            <a:endParaRPr lang="de-DE" sz="2300">
              <a:latin typeface="Arial" charset="0"/>
              <a:ea typeface="MS PGothic" pitchFamily="34" charset="-128"/>
            </a:endParaRPr>
          </a:p>
        </p:txBody>
      </p:sp>
      <p:sp>
        <p:nvSpPr>
          <p:cNvPr id="16417" name="Rectangle 33"/>
          <p:cNvSpPr>
            <a:spLocks noChangeArrowheads="1"/>
          </p:cNvSpPr>
          <p:nvPr/>
        </p:nvSpPr>
        <p:spPr bwMode="auto">
          <a:xfrm>
            <a:off x="1457325" y="4445000"/>
            <a:ext cx="93663" cy="209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18" name="Rectangle 34"/>
          <p:cNvSpPr>
            <a:spLocks noChangeArrowheads="1"/>
          </p:cNvSpPr>
          <p:nvPr/>
        </p:nvSpPr>
        <p:spPr bwMode="auto">
          <a:xfrm>
            <a:off x="1457325" y="4462463"/>
            <a:ext cx="82550" cy="198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300" b="1">
                <a:latin typeface="Times New Roman" pitchFamily="18" charset="0"/>
                <a:ea typeface="MS PGothic" pitchFamily="34" charset="-128"/>
              </a:rPr>
              <a:t>6</a:t>
            </a:r>
            <a:endParaRPr lang="de-DE" sz="2300">
              <a:latin typeface="Arial" charset="0"/>
              <a:ea typeface="MS PGothic" pitchFamily="34" charset="-128"/>
            </a:endParaRPr>
          </a:p>
        </p:txBody>
      </p:sp>
      <p:sp>
        <p:nvSpPr>
          <p:cNvPr id="16419" name="Rectangle 35"/>
          <p:cNvSpPr>
            <a:spLocks noChangeArrowheads="1"/>
          </p:cNvSpPr>
          <p:nvPr/>
        </p:nvSpPr>
        <p:spPr bwMode="auto">
          <a:xfrm>
            <a:off x="1762125" y="1474788"/>
            <a:ext cx="2278063" cy="3659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20" name="Rectangle 36"/>
          <p:cNvSpPr>
            <a:spLocks noChangeArrowheads="1"/>
          </p:cNvSpPr>
          <p:nvPr/>
        </p:nvSpPr>
        <p:spPr bwMode="auto">
          <a:xfrm>
            <a:off x="1838325" y="1474788"/>
            <a:ext cx="803275"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21" name="Rectangle 37"/>
          <p:cNvSpPr>
            <a:spLocks noChangeArrowheads="1"/>
          </p:cNvSpPr>
          <p:nvPr/>
        </p:nvSpPr>
        <p:spPr bwMode="auto">
          <a:xfrm>
            <a:off x="1828800" y="1476375"/>
            <a:ext cx="7175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800" b="1">
                <a:latin typeface="Times New Roman" pitchFamily="18" charset="0"/>
                <a:ea typeface="MS PGothic" pitchFamily="34" charset="-128"/>
              </a:rPr>
              <a:t>Target</a:t>
            </a:r>
            <a:r>
              <a:rPr lang="de-DE" sz="1800" b="1">
                <a:solidFill>
                  <a:srgbClr val="000066"/>
                </a:solidFill>
                <a:latin typeface="Times New Roman" pitchFamily="18" charset="0"/>
                <a:ea typeface="MS PGothic" pitchFamily="34" charset="-128"/>
              </a:rPr>
              <a:t> </a:t>
            </a:r>
            <a:endParaRPr lang="de-DE" sz="2300">
              <a:solidFill>
                <a:srgbClr val="000066"/>
              </a:solidFill>
              <a:latin typeface="Arial" charset="0"/>
              <a:ea typeface="MS PGothic" pitchFamily="34" charset="-128"/>
            </a:endParaRPr>
          </a:p>
        </p:txBody>
      </p:sp>
      <p:sp>
        <p:nvSpPr>
          <p:cNvPr id="16422" name="Rectangle 38"/>
          <p:cNvSpPr>
            <a:spLocks noChangeArrowheads="1"/>
          </p:cNvSpPr>
          <p:nvPr/>
        </p:nvSpPr>
        <p:spPr bwMode="auto">
          <a:xfrm>
            <a:off x="2662238" y="1436688"/>
            <a:ext cx="534987" cy="344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23" name="Rectangle 39"/>
          <p:cNvSpPr>
            <a:spLocks noChangeArrowheads="1"/>
          </p:cNvSpPr>
          <p:nvPr/>
        </p:nvSpPr>
        <p:spPr bwMode="auto">
          <a:xfrm>
            <a:off x="2662238" y="1476375"/>
            <a:ext cx="4254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800" b="1">
                <a:solidFill>
                  <a:srgbClr val="000066"/>
                </a:solidFill>
                <a:latin typeface="Times New Roman" pitchFamily="18" charset="0"/>
                <a:ea typeface="MS PGothic" pitchFamily="34" charset="-128"/>
              </a:rPr>
              <a:t>BP (</a:t>
            </a:r>
            <a:endParaRPr lang="de-DE" sz="2300">
              <a:solidFill>
                <a:srgbClr val="000066"/>
              </a:solidFill>
              <a:latin typeface="Arial" charset="0"/>
              <a:ea typeface="MS PGothic" pitchFamily="34" charset="-128"/>
            </a:endParaRPr>
          </a:p>
        </p:txBody>
      </p:sp>
      <p:sp>
        <p:nvSpPr>
          <p:cNvPr id="16424" name="Rectangle 40"/>
          <p:cNvSpPr>
            <a:spLocks noChangeArrowheads="1"/>
          </p:cNvSpPr>
          <p:nvPr/>
        </p:nvSpPr>
        <p:spPr bwMode="auto">
          <a:xfrm>
            <a:off x="3101975" y="1493838"/>
            <a:ext cx="669925" cy="287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25" name="Rectangle 41"/>
          <p:cNvSpPr>
            <a:spLocks noChangeArrowheads="1"/>
          </p:cNvSpPr>
          <p:nvPr/>
        </p:nvSpPr>
        <p:spPr bwMode="auto">
          <a:xfrm>
            <a:off x="3101975" y="1506538"/>
            <a:ext cx="635000" cy="25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700" b="1">
                <a:latin typeface="Times New Roman" pitchFamily="18" charset="0"/>
                <a:ea typeface="MS PGothic" pitchFamily="34" charset="-128"/>
              </a:rPr>
              <a:t>mmHg</a:t>
            </a:r>
            <a:endParaRPr lang="de-DE" sz="2300">
              <a:latin typeface="Arial" charset="0"/>
              <a:ea typeface="MS PGothic" pitchFamily="34" charset="-128"/>
            </a:endParaRPr>
          </a:p>
        </p:txBody>
      </p:sp>
      <p:sp>
        <p:nvSpPr>
          <p:cNvPr id="16426" name="Rectangle 42"/>
          <p:cNvSpPr>
            <a:spLocks noChangeArrowheads="1"/>
          </p:cNvSpPr>
          <p:nvPr/>
        </p:nvSpPr>
        <p:spPr bwMode="auto">
          <a:xfrm>
            <a:off x="3790950" y="1436688"/>
            <a:ext cx="171450" cy="344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27" name="Rectangle 43"/>
          <p:cNvSpPr>
            <a:spLocks noChangeArrowheads="1"/>
          </p:cNvSpPr>
          <p:nvPr/>
        </p:nvSpPr>
        <p:spPr bwMode="auto">
          <a:xfrm>
            <a:off x="3790950" y="1436688"/>
            <a:ext cx="762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800" b="1">
                <a:latin typeface="Times New Roman" pitchFamily="18" charset="0"/>
                <a:ea typeface="MS PGothic" pitchFamily="34" charset="-128"/>
              </a:rPr>
              <a:t>)</a:t>
            </a:r>
            <a:endParaRPr lang="de-DE" sz="2300">
              <a:latin typeface="Arial" charset="0"/>
              <a:ea typeface="MS PGothic" pitchFamily="34" charset="-128"/>
            </a:endParaRPr>
          </a:p>
        </p:txBody>
      </p:sp>
      <p:sp>
        <p:nvSpPr>
          <p:cNvPr id="16428" name="Rectangle 44"/>
          <p:cNvSpPr>
            <a:spLocks noChangeArrowheads="1"/>
          </p:cNvSpPr>
          <p:nvPr/>
        </p:nvSpPr>
        <p:spPr bwMode="auto">
          <a:xfrm>
            <a:off x="2413000" y="2217738"/>
            <a:ext cx="1033463" cy="344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29" name="Rectangle 45"/>
          <p:cNvSpPr>
            <a:spLocks noChangeArrowheads="1"/>
          </p:cNvSpPr>
          <p:nvPr/>
        </p:nvSpPr>
        <p:spPr bwMode="auto">
          <a:xfrm>
            <a:off x="2411413" y="2276475"/>
            <a:ext cx="915987"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800">
                <a:latin typeface="Times New Roman" pitchFamily="18" charset="0"/>
                <a:ea typeface="MS PGothic" pitchFamily="34" charset="-128"/>
              </a:rPr>
              <a:t>DBP &lt; 85</a:t>
            </a:r>
            <a:endParaRPr lang="de-DE" sz="2300">
              <a:latin typeface="Arial" charset="0"/>
              <a:ea typeface="MS PGothic" pitchFamily="34" charset="-128"/>
            </a:endParaRPr>
          </a:p>
        </p:txBody>
      </p:sp>
      <p:sp>
        <p:nvSpPr>
          <p:cNvPr id="16430" name="Rectangle 46"/>
          <p:cNvSpPr>
            <a:spLocks noChangeArrowheads="1"/>
          </p:cNvSpPr>
          <p:nvPr/>
        </p:nvSpPr>
        <p:spPr bwMode="auto">
          <a:xfrm>
            <a:off x="2413000" y="2624138"/>
            <a:ext cx="1033463"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31" name="Rectangle 47"/>
          <p:cNvSpPr>
            <a:spLocks noChangeArrowheads="1"/>
          </p:cNvSpPr>
          <p:nvPr/>
        </p:nvSpPr>
        <p:spPr bwMode="auto">
          <a:xfrm>
            <a:off x="2413000" y="2800350"/>
            <a:ext cx="9159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800">
                <a:latin typeface="Times New Roman" pitchFamily="18" charset="0"/>
                <a:ea typeface="MS PGothic" pitchFamily="34" charset="-128"/>
              </a:rPr>
              <a:t>DBP &lt; 75</a:t>
            </a:r>
            <a:endParaRPr lang="de-DE" sz="2300">
              <a:latin typeface="Arial" charset="0"/>
              <a:ea typeface="MS PGothic" pitchFamily="34" charset="-128"/>
            </a:endParaRPr>
          </a:p>
        </p:txBody>
      </p:sp>
      <p:sp>
        <p:nvSpPr>
          <p:cNvPr id="16432" name="Rectangle 48"/>
          <p:cNvSpPr>
            <a:spLocks noChangeArrowheads="1"/>
          </p:cNvSpPr>
          <p:nvPr/>
        </p:nvSpPr>
        <p:spPr bwMode="auto">
          <a:xfrm>
            <a:off x="2339975" y="3141663"/>
            <a:ext cx="1092200" cy="363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33" name="Rectangle 49"/>
          <p:cNvSpPr>
            <a:spLocks noChangeArrowheads="1"/>
          </p:cNvSpPr>
          <p:nvPr/>
        </p:nvSpPr>
        <p:spPr bwMode="auto">
          <a:xfrm>
            <a:off x="2373313" y="3241675"/>
            <a:ext cx="966787"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800">
                <a:latin typeface="Times New Roman" pitchFamily="18" charset="0"/>
                <a:ea typeface="MS PGothic" pitchFamily="34" charset="-128"/>
              </a:rPr>
              <a:t>MAP &lt; 92</a:t>
            </a:r>
            <a:endParaRPr lang="de-DE" sz="2300">
              <a:latin typeface="Arial" charset="0"/>
              <a:ea typeface="MS PGothic" pitchFamily="34" charset="-128"/>
            </a:endParaRPr>
          </a:p>
        </p:txBody>
      </p:sp>
      <p:sp>
        <p:nvSpPr>
          <p:cNvPr id="16434" name="Rectangle 50"/>
          <p:cNvSpPr>
            <a:spLocks noChangeArrowheads="1"/>
          </p:cNvSpPr>
          <p:nvPr/>
        </p:nvSpPr>
        <p:spPr bwMode="auto">
          <a:xfrm>
            <a:off x="2413000" y="3640138"/>
            <a:ext cx="1033463" cy="344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35" name="Rectangle 51"/>
          <p:cNvSpPr>
            <a:spLocks noChangeArrowheads="1"/>
          </p:cNvSpPr>
          <p:nvPr/>
        </p:nvSpPr>
        <p:spPr bwMode="auto">
          <a:xfrm>
            <a:off x="2413000" y="3697288"/>
            <a:ext cx="915988"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800">
                <a:latin typeface="Times New Roman" pitchFamily="18" charset="0"/>
                <a:ea typeface="MS PGothic" pitchFamily="34" charset="-128"/>
              </a:rPr>
              <a:t>DBP &lt; 80</a:t>
            </a:r>
            <a:endParaRPr lang="de-DE" sz="2300">
              <a:latin typeface="Arial" charset="0"/>
              <a:ea typeface="MS PGothic" pitchFamily="34" charset="-128"/>
            </a:endParaRPr>
          </a:p>
        </p:txBody>
      </p:sp>
      <p:sp>
        <p:nvSpPr>
          <p:cNvPr id="16436" name="Rectangle 52"/>
          <p:cNvSpPr>
            <a:spLocks noChangeArrowheads="1"/>
          </p:cNvSpPr>
          <p:nvPr/>
        </p:nvSpPr>
        <p:spPr bwMode="auto">
          <a:xfrm>
            <a:off x="2373313" y="4119563"/>
            <a:ext cx="1092200" cy="344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37" name="Rectangle 53"/>
          <p:cNvSpPr>
            <a:spLocks noChangeArrowheads="1"/>
          </p:cNvSpPr>
          <p:nvPr/>
        </p:nvSpPr>
        <p:spPr bwMode="auto">
          <a:xfrm>
            <a:off x="2339975" y="4149725"/>
            <a:ext cx="9667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800">
                <a:latin typeface="Times New Roman" pitchFamily="18" charset="0"/>
                <a:ea typeface="MS PGothic" pitchFamily="34" charset="-128"/>
              </a:rPr>
              <a:t>MAP &lt; 92</a:t>
            </a:r>
            <a:endParaRPr lang="de-DE" sz="2300">
              <a:latin typeface="Arial" charset="0"/>
              <a:ea typeface="MS PGothic" pitchFamily="34" charset="-128"/>
            </a:endParaRPr>
          </a:p>
        </p:txBody>
      </p:sp>
      <p:sp>
        <p:nvSpPr>
          <p:cNvPr id="16438" name="Rectangle 54"/>
          <p:cNvSpPr>
            <a:spLocks noChangeArrowheads="1"/>
          </p:cNvSpPr>
          <p:nvPr/>
        </p:nvSpPr>
        <p:spPr bwMode="auto">
          <a:xfrm>
            <a:off x="1819275" y="4616450"/>
            <a:ext cx="2066925" cy="26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39" name="Rectangle 55"/>
          <p:cNvSpPr>
            <a:spLocks noChangeArrowheads="1"/>
          </p:cNvSpPr>
          <p:nvPr/>
        </p:nvSpPr>
        <p:spPr bwMode="auto">
          <a:xfrm>
            <a:off x="1835150" y="4581525"/>
            <a:ext cx="1866900" cy="258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700">
                <a:latin typeface="Times New Roman" pitchFamily="18" charset="0"/>
                <a:ea typeface="MS PGothic" pitchFamily="34" charset="-128"/>
              </a:rPr>
              <a:t>SBP &lt; 135/DBP &lt; 85</a:t>
            </a:r>
            <a:endParaRPr lang="de-DE" sz="2300">
              <a:latin typeface="Arial" charset="0"/>
              <a:ea typeface="MS PGothic" pitchFamily="34" charset="-128"/>
            </a:endParaRPr>
          </a:p>
        </p:txBody>
      </p:sp>
      <p:sp>
        <p:nvSpPr>
          <p:cNvPr id="16440" name="Line 56"/>
          <p:cNvSpPr>
            <a:spLocks noChangeShapeType="1"/>
          </p:cNvSpPr>
          <p:nvPr/>
        </p:nvSpPr>
        <p:spPr bwMode="auto">
          <a:xfrm>
            <a:off x="842963" y="2030413"/>
            <a:ext cx="7791450" cy="1587"/>
          </a:xfrm>
          <a:prstGeom prst="line">
            <a:avLst/>
          </a:prstGeom>
          <a:noFill/>
          <a:ln w="19050" cap="rnd">
            <a:solidFill>
              <a:schemeClr val="tx1"/>
            </a:solidFill>
            <a:round/>
            <a:headEnd/>
            <a:tailEnd/>
          </a:ln>
          <a:extLst>
            <a:ext uri="{909E8E84-426E-40dd-AFC4-6F175D3DCCD1}">
              <a14:hiddenFill xmlns="" xmlns:a14="http://schemas.microsoft.com/office/drawing/2010/main">
                <a:noFill/>
              </a14:hiddenFill>
            </a:ext>
          </a:extLst>
        </p:spPr>
        <p:txBody>
          <a:bodyPr/>
          <a:lstStyle/>
          <a:p>
            <a:endParaRPr lang="es-SV"/>
          </a:p>
        </p:txBody>
      </p:sp>
      <p:sp>
        <p:nvSpPr>
          <p:cNvPr id="16441" name="Rectangle 57"/>
          <p:cNvSpPr>
            <a:spLocks noChangeArrowheads="1"/>
          </p:cNvSpPr>
          <p:nvPr/>
        </p:nvSpPr>
        <p:spPr bwMode="auto">
          <a:xfrm>
            <a:off x="4594225" y="1379538"/>
            <a:ext cx="3216275" cy="401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42" name="Rectangle 58"/>
          <p:cNvSpPr>
            <a:spLocks noChangeArrowheads="1"/>
          </p:cNvSpPr>
          <p:nvPr/>
        </p:nvSpPr>
        <p:spPr bwMode="auto">
          <a:xfrm>
            <a:off x="4613275" y="1474788"/>
            <a:ext cx="728663"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43" name="Rectangle 59"/>
          <p:cNvSpPr>
            <a:spLocks noChangeArrowheads="1"/>
          </p:cNvSpPr>
          <p:nvPr/>
        </p:nvSpPr>
        <p:spPr bwMode="auto">
          <a:xfrm>
            <a:off x="4711700" y="1509713"/>
            <a:ext cx="6413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800" b="1">
                <a:solidFill>
                  <a:srgbClr val="000066"/>
                </a:solidFill>
                <a:latin typeface="Times New Roman" pitchFamily="18" charset="0"/>
                <a:ea typeface="MS PGothic" pitchFamily="34" charset="-128"/>
              </a:rPr>
              <a:t>No. of </a:t>
            </a:r>
            <a:endParaRPr lang="de-DE" sz="2300">
              <a:solidFill>
                <a:srgbClr val="000066"/>
              </a:solidFill>
              <a:latin typeface="Arial" charset="0"/>
              <a:ea typeface="MS PGothic" pitchFamily="34" charset="-128"/>
            </a:endParaRPr>
          </a:p>
        </p:txBody>
      </p:sp>
      <p:sp>
        <p:nvSpPr>
          <p:cNvPr id="16444" name="Rectangle 60"/>
          <p:cNvSpPr>
            <a:spLocks noChangeArrowheads="1"/>
          </p:cNvSpPr>
          <p:nvPr/>
        </p:nvSpPr>
        <p:spPr bwMode="auto">
          <a:xfrm>
            <a:off x="5475288" y="1474788"/>
            <a:ext cx="2565400"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45" name="Rectangle 61"/>
          <p:cNvSpPr>
            <a:spLocks noChangeArrowheads="1"/>
          </p:cNvSpPr>
          <p:nvPr/>
        </p:nvSpPr>
        <p:spPr bwMode="auto">
          <a:xfrm>
            <a:off x="5475288" y="1476375"/>
            <a:ext cx="23050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800" b="1">
                <a:latin typeface="Times New Roman" pitchFamily="18" charset="0"/>
                <a:ea typeface="MS PGothic" pitchFamily="34" charset="-128"/>
              </a:rPr>
              <a:t>antihypertensive agents</a:t>
            </a:r>
            <a:endParaRPr lang="de-DE" sz="2300">
              <a:latin typeface="Arial" charset="0"/>
              <a:ea typeface="MS PGothic" pitchFamily="34" charset="-128"/>
            </a:endParaRPr>
          </a:p>
        </p:txBody>
      </p:sp>
      <p:sp>
        <p:nvSpPr>
          <p:cNvPr id="16446" name="Rectangle 62"/>
          <p:cNvSpPr>
            <a:spLocks noChangeArrowheads="1"/>
          </p:cNvSpPr>
          <p:nvPr/>
        </p:nvSpPr>
        <p:spPr bwMode="auto">
          <a:xfrm>
            <a:off x="3962400" y="1647825"/>
            <a:ext cx="4422775"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 sz="1800"/>
          </a:p>
        </p:txBody>
      </p:sp>
      <p:sp>
        <p:nvSpPr>
          <p:cNvPr id="16447" name="Rectangle 63"/>
          <p:cNvSpPr>
            <a:spLocks noChangeArrowheads="1"/>
          </p:cNvSpPr>
          <p:nvPr/>
        </p:nvSpPr>
        <p:spPr bwMode="auto">
          <a:xfrm>
            <a:off x="4060825" y="1704975"/>
            <a:ext cx="4248150" cy="34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48" name="Rectangle 64"/>
          <p:cNvSpPr>
            <a:spLocks noChangeArrowheads="1"/>
          </p:cNvSpPr>
          <p:nvPr/>
        </p:nvSpPr>
        <p:spPr bwMode="auto">
          <a:xfrm>
            <a:off x="4060825" y="1724025"/>
            <a:ext cx="41148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800" b="1">
                <a:latin typeface="Times New Roman" pitchFamily="18" charset="0"/>
                <a:ea typeface="MS PGothic" pitchFamily="34" charset="-128"/>
              </a:rPr>
              <a:t>1                     2                      3                     4</a:t>
            </a:r>
            <a:endParaRPr lang="de-DE" sz="2300">
              <a:latin typeface="Arial" charset="0"/>
              <a:ea typeface="MS PGothic" pitchFamily="34" charset="-128"/>
            </a:endParaRPr>
          </a:p>
        </p:txBody>
      </p:sp>
      <p:grpSp>
        <p:nvGrpSpPr>
          <p:cNvPr id="16449" name="Group 65"/>
          <p:cNvGrpSpPr>
            <a:grpSpLocks/>
          </p:cNvGrpSpPr>
          <p:nvPr/>
        </p:nvGrpSpPr>
        <p:grpSpPr bwMode="auto">
          <a:xfrm>
            <a:off x="4040188" y="2222500"/>
            <a:ext cx="2259012" cy="382588"/>
            <a:chOff x="2545" y="1670"/>
            <a:chExt cx="1423" cy="241"/>
          </a:xfrm>
        </p:grpSpPr>
        <p:grpSp>
          <p:nvGrpSpPr>
            <p:cNvPr id="17143" name="Group 66"/>
            <p:cNvGrpSpPr>
              <a:grpSpLocks/>
            </p:cNvGrpSpPr>
            <p:nvPr/>
          </p:nvGrpSpPr>
          <p:grpSpPr bwMode="auto">
            <a:xfrm>
              <a:off x="2545" y="1670"/>
              <a:ext cx="1423" cy="241"/>
              <a:chOff x="2545" y="1670"/>
              <a:chExt cx="1423" cy="241"/>
            </a:xfrm>
          </p:grpSpPr>
          <p:sp>
            <p:nvSpPr>
              <p:cNvPr id="17145" name="Rectangle 67"/>
              <p:cNvSpPr>
                <a:spLocks noChangeArrowheads="1"/>
              </p:cNvSpPr>
              <p:nvPr/>
            </p:nvSpPr>
            <p:spPr bwMode="auto">
              <a:xfrm>
                <a:off x="2545" y="1670"/>
                <a:ext cx="12" cy="241"/>
              </a:xfrm>
              <a:prstGeom prst="rect">
                <a:avLst/>
              </a:prstGeom>
              <a:solidFill>
                <a:srgbClr val="FFFF0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46" name="Rectangle 68"/>
              <p:cNvSpPr>
                <a:spLocks noChangeArrowheads="1"/>
              </p:cNvSpPr>
              <p:nvPr/>
            </p:nvSpPr>
            <p:spPr bwMode="auto">
              <a:xfrm>
                <a:off x="2557" y="1670"/>
                <a:ext cx="12" cy="241"/>
              </a:xfrm>
              <a:prstGeom prst="rect">
                <a:avLst/>
              </a:prstGeom>
              <a:solidFill>
                <a:srgbClr val="FFFF0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47" name="Rectangle 69"/>
              <p:cNvSpPr>
                <a:spLocks noChangeArrowheads="1"/>
              </p:cNvSpPr>
              <p:nvPr/>
            </p:nvSpPr>
            <p:spPr bwMode="auto">
              <a:xfrm>
                <a:off x="2569" y="1670"/>
                <a:ext cx="12" cy="241"/>
              </a:xfrm>
              <a:prstGeom prst="rect">
                <a:avLst/>
              </a:prstGeom>
              <a:solidFill>
                <a:srgbClr val="FFFF0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48" name="Rectangle 70"/>
              <p:cNvSpPr>
                <a:spLocks noChangeArrowheads="1"/>
              </p:cNvSpPr>
              <p:nvPr/>
            </p:nvSpPr>
            <p:spPr bwMode="auto">
              <a:xfrm>
                <a:off x="2581" y="1670"/>
                <a:ext cx="12" cy="241"/>
              </a:xfrm>
              <a:prstGeom prst="rect">
                <a:avLst/>
              </a:prstGeom>
              <a:solidFill>
                <a:srgbClr val="FFFF1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49" name="Rectangle 71"/>
              <p:cNvSpPr>
                <a:spLocks noChangeArrowheads="1"/>
              </p:cNvSpPr>
              <p:nvPr/>
            </p:nvSpPr>
            <p:spPr bwMode="auto">
              <a:xfrm>
                <a:off x="2593" y="1670"/>
                <a:ext cx="12" cy="241"/>
              </a:xfrm>
              <a:prstGeom prst="rect">
                <a:avLst/>
              </a:prstGeom>
              <a:solidFill>
                <a:srgbClr val="FFFF1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50" name="Rectangle 72"/>
              <p:cNvSpPr>
                <a:spLocks noChangeArrowheads="1"/>
              </p:cNvSpPr>
              <p:nvPr/>
            </p:nvSpPr>
            <p:spPr bwMode="auto">
              <a:xfrm>
                <a:off x="2605" y="1670"/>
                <a:ext cx="1" cy="241"/>
              </a:xfrm>
              <a:prstGeom prst="rect">
                <a:avLst/>
              </a:prstGeom>
              <a:solidFill>
                <a:srgbClr val="FFFF1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51" name="Rectangle 73"/>
              <p:cNvSpPr>
                <a:spLocks noChangeArrowheads="1"/>
              </p:cNvSpPr>
              <p:nvPr/>
            </p:nvSpPr>
            <p:spPr bwMode="auto">
              <a:xfrm>
                <a:off x="2605" y="1670"/>
                <a:ext cx="12" cy="241"/>
              </a:xfrm>
              <a:prstGeom prst="rect">
                <a:avLst/>
              </a:prstGeom>
              <a:solidFill>
                <a:srgbClr val="FFFF1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52" name="Rectangle 74"/>
              <p:cNvSpPr>
                <a:spLocks noChangeArrowheads="1"/>
              </p:cNvSpPr>
              <p:nvPr/>
            </p:nvSpPr>
            <p:spPr bwMode="auto">
              <a:xfrm>
                <a:off x="2617" y="1670"/>
                <a:ext cx="12" cy="241"/>
              </a:xfrm>
              <a:prstGeom prst="rect">
                <a:avLst/>
              </a:prstGeom>
              <a:solidFill>
                <a:srgbClr val="FFFF1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53" name="Rectangle 75"/>
              <p:cNvSpPr>
                <a:spLocks noChangeArrowheads="1"/>
              </p:cNvSpPr>
              <p:nvPr/>
            </p:nvSpPr>
            <p:spPr bwMode="auto">
              <a:xfrm>
                <a:off x="2629" y="1670"/>
                <a:ext cx="12" cy="241"/>
              </a:xfrm>
              <a:prstGeom prst="rect">
                <a:avLst/>
              </a:prstGeom>
              <a:solidFill>
                <a:srgbClr val="FFFF1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54" name="Rectangle 76"/>
              <p:cNvSpPr>
                <a:spLocks noChangeArrowheads="1"/>
              </p:cNvSpPr>
              <p:nvPr/>
            </p:nvSpPr>
            <p:spPr bwMode="auto">
              <a:xfrm>
                <a:off x="2641" y="1670"/>
                <a:ext cx="12" cy="241"/>
              </a:xfrm>
              <a:prstGeom prst="rect">
                <a:avLst/>
              </a:prstGeom>
              <a:solidFill>
                <a:srgbClr val="FFFF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55" name="Rectangle 77"/>
              <p:cNvSpPr>
                <a:spLocks noChangeArrowheads="1"/>
              </p:cNvSpPr>
              <p:nvPr/>
            </p:nvSpPr>
            <p:spPr bwMode="auto">
              <a:xfrm>
                <a:off x="2653" y="1670"/>
                <a:ext cx="12" cy="241"/>
              </a:xfrm>
              <a:prstGeom prst="rect">
                <a:avLst/>
              </a:prstGeom>
              <a:solidFill>
                <a:srgbClr val="FFFF2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56" name="Rectangle 78"/>
              <p:cNvSpPr>
                <a:spLocks noChangeArrowheads="1"/>
              </p:cNvSpPr>
              <p:nvPr/>
            </p:nvSpPr>
            <p:spPr bwMode="auto">
              <a:xfrm>
                <a:off x="2665" y="1670"/>
                <a:ext cx="12" cy="241"/>
              </a:xfrm>
              <a:prstGeom prst="rect">
                <a:avLst/>
              </a:prstGeom>
              <a:solidFill>
                <a:srgbClr val="FFFF2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57" name="Rectangle 79"/>
              <p:cNvSpPr>
                <a:spLocks noChangeArrowheads="1"/>
              </p:cNvSpPr>
              <p:nvPr/>
            </p:nvSpPr>
            <p:spPr bwMode="auto">
              <a:xfrm>
                <a:off x="2677" y="1670"/>
                <a:ext cx="12" cy="241"/>
              </a:xfrm>
              <a:prstGeom prst="rect">
                <a:avLst/>
              </a:prstGeom>
              <a:solidFill>
                <a:srgbClr val="FFF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58" name="Rectangle 80"/>
              <p:cNvSpPr>
                <a:spLocks noChangeArrowheads="1"/>
              </p:cNvSpPr>
              <p:nvPr/>
            </p:nvSpPr>
            <p:spPr bwMode="auto">
              <a:xfrm>
                <a:off x="2689" y="1670"/>
                <a:ext cx="12" cy="241"/>
              </a:xfrm>
              <a:prstGeom prst="rect">
                <a:avLst/>
              </a:prstGeom>
              <a:solidFill>
                <a:srgbClr val="FFFF2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59" name="Rectangle 81"/>
              <p:cNvSpPr>
                <a:spLocks noChangeArrowheads="1"/>
              </p:cNvSpPr>
              <p:nvPr/>
            </p:nvSpPr>
            <p:spPr bwMode="auto">
              <a:xfrm>
                <a:off x="2701" y="1670"/>
                <a:ext cx="12" cy="241"/>
              </a:xfrm>
              <a:prstGeom prst="rect">
                <a:avLst/>
              </a:prstGeom>
              <a:solidFill>
                <a:srgbClr val="FFFF2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60" name="Rectangle 82"/>
              <p:cNvSpPr>
                <a:spLocks noChangeArrowheads="1"/>
              </p:cNvSpPr>
              <p:nvPr/>
            </p:nvSpPr>
            <p:spPr bwMode="auto">
              <a:xfrm>
                <a:off x="2713" y="1670"/>
                <a:ext cx="12" cy="241"/>
              </a:xfrm>
              <a:prstGeom prst="rect">
                <a:avLst/>
              </a:prstGeom>
              <a:solidFill>
                <a:srgbClr val="FFFF2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61" name="Rectangle 83"/>
              <p:cNvSpPr>
                <a:spLocks noChangeArrowheads="1"/>
              </p:cNvSpPr>
              <p:nvPr/>
            </p:nvSpPr>
            <p:spPr bwMode="auto">
              <a:xfrm>
                <a:off x="2725" y="1670"/>
                <a:ext cx="13" cy="241"/>
              </a:xfrm>
              <a:prstGeom prst="rect">
                <a:avLst/>
              </a:prstGeom>
              <a:solidFill>
                <a:srgbClr val="FFFF2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62" name="Rectangle 84"/>
              <p:cNvSpPr>
                <a:spLocks noChangeArrowheads="1"/>
              </p:cNvSpPr>
              <p:nvPr/>
            </p:nvSpPr>
            <p:spPr bwMode="auto">
              <a:xfrm>
                <a:off x="2738" y="1670"/>
                <a:ext cx="12" cy="241"/>
              </a:xfrm>
              <a:prstGeom prst="rect">
                <a:avLst/>
              </a:prstGeom>
              <a:solidFill>
                <a:srgbClr val="FFFF2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63" name="Rectangle 85"/>
              <p:cNvSpPr>
                <a:spLocks noChangeArrowheads="1"/>
              </p:cNvSpPr>
              <p:nvPr/>
            </p:nvSpPr>
            <p:spPr bwMode="auto">
              <a:xfrm>
                <a:off x="2750" y="1670"/>
                <a:ext cx="12" cy="241"/>
              </a:xfrm>
              <a:prstGeom prst="rect">
                <a:avLst/>
              </a:prstGeom>
              <a:solidFill>
                <a:srgbClr val="FFFF3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64" name="Rectangle 86"/>
              <p:cNvSpPr>
                <a:spLocks noChangeArrowheads="1"/>
              </p:cNvSpPr>
              <p:nvPr/>
            </p:nvSpPr>
            <p:spPr bwMode="auto">
              <a:xfrm>
                <a:off x="2762" y="1670"/>
                <a:ext cx="1" cy="241"/>
              </a:xfrm>
              <a:prstGeom prst="rect">
                <a:avLst/>
              </a:prstGeom>
              <a:solidFill>
                <a:srgbClr val="FFFF3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65" name="Rectangle 87"/>
              <p:cNvSpPr>
                <a:spLocks noChangeArrowheads="1"/>
              </p:cNvSpPr>
              <p:nvPr/>
            </p:nvSpPr>
            <p:spPr bwMode="auto">
              <a:xfrm>
                <a:off x="2762" y="1670"/>
                <a:ext cx="12" cy="241"/>
              </a:xfrm>
              <a:prstGeom prst="rect">
                <a:avLst/>
              </a:prstGeom>
              <a:solidFill>
                <a:srgbClr val="FFFF3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66" name="Rectangle 88"/>
              <p:cNvSpPr>
                <a:spLocks noChangeArrowheads="1"/>
              </p:cNvSpPr>
              <p:nvPr/>
            </p:nvSpPr>
            <p:spPr bwMode="auto">
              <a:xfrm>
                <a:off x="2774" y="1670"/>
                <a:ext cx="12" cy="241"/>
              </a:xfrm>
              <a:prstGeom prst="rect">
                <a:avLst/>
              </a:prstGeom>
              <a:solidFill>
                <a:srgbClr val="FFFF3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67" name="Rectangle 89"/>
              <p:cNvSpPr>
                <a:spLocks noChangeArrowheads="1"/>
              </p:cNvSpPr>
              <p:nvPr/>
            </p:nvSpPr>
            <p:spPr bwMode="auto">
              <a:xfrm>
                <a:off x="2786" y="1670"/>
                <a:ext cx="12" cy="241"/>
              </a:xfrm>
              <a:prstGeom prst="rect">
                <a:avLst/>
              </a:prstGeom>
              <a:solidFill>
                <a:srgbClr val="FFFF3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68" name="Rectangle 90"/>
              <p:cNvSpPr>
                <a:spLocks noChangeArrowheads="1"/>
              </p:cNvSpPr>
              <p:nvPr/>
            </p:nvSpPr>
            <p:spPr bwMode="auto">
              <a:xfrm>
                <a:off x="2798" y="1670"/>
                <a:ext cx="12" cy="241"/>
              </a:xfrm>
              <a:prstGeom prst="rect">
                <a:avLst/>
              </a:prstGeom>
              <a:solidFill>
                <a:srgbClr val="FFFF3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69" name="Rectangle 91"/>
              <p:cNvSpPr>
                <a:spLocks noChangeArrowheads="1"/>
              </p:cNvSpPr>
              <p:nvPr/>
            </p:nvSpPr>
            <p:spPr bwMode="auto">
              <a:xfrm>
                <a:off x="2810" y="1670"/>
                <a:ext cx="12" cy="241"/>
              </a:xfrm>
              <a:prstGeom prst="rect">
                <a:avLst/>
              </a:prstGeom>
              <a:solidFill>
                <a:srgbClr val="FFFF3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70" name="Rectangle 92"/>
              <p:cNvSpPr>
                <a:spLocks noChangeArrowheads="1"/>
              </p:cNvSpPr>
              <p:nvPr/>
            </p:nvSpPr>
            <p:spPr bwMode="auto">
              <a:xfrm>
                <a:off x="2822" y="1670"/>
                <a:ext cx="12" cy="241"/>
              </a:xfrm>
              <a:prstGeom prst="rect">
                <a:avLst/>
              </a:prstGeom>
              <a:solidFill>
                <a:srgbClr val="FFFF3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71" name="Rectangle 93"/>
              <p:cNvSpPr>
                <a:spLocks noChangeArrowheads="1"/>
              </p:cNvSpPr>
              <p:nvPr/>
            </p:nvSpPr>
            <p:spPr bwMode="auto">
              <a:xfrm>
                <a:off x="2834" y="1670"/>
                <a:ext cx="12" cy="241"/>
              </a:xfrm>
              <a:prstGeom prst="rect">
                <a:avLst/>
              </a:prstGeom>
              <a:solidFill>
                <a:srgbClr val="FFFF4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72" name="Rectangle 94"/>
              <p:cNvSpPr>
                <a:spLocks noChangeArrowheads="1"/>
              </p:cNvSpPr>
              <p:nvPr/>
            </p:nvSpPr>
            <p:spPr bwMode="auto">
              <a:xfrm>
                <a:off x="2846" y="1670"/>
                <a:ext cx="12" cy="241"/>
              </a:xfrm>
              <a:prstGeom prst="rect">
                <a:avLst/>
              </a:prstGeom>
              <a:solidFill>
                <a:srgbClr val="FFFF4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73" name="Rectangle 95"/>
              <p:cNvSpPr>
                <a:spLocks noChangeArrowheads="1"/>
              </p:cNvSpPr>
              <p:nvPr/>
            </p:nvSpPr>
            <p:spPr bwMode="auto">
              <a:xfrm>
                <a:off x="2858" y="1670"/>
                <a:ext cx="12" cy="241"/>
              </a:xfrm>
              <a:prstGeom prst="rect">
                <a:avLst/>
              </a:prstGeom>
              <a:solidFill>
                <a:srgbClr val="FFFF4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74" name="Rectangle 96"/>
              <p:cNvSpPr>
                <a:spLocks noChangeArrowheads="1"/>
              </p:cNvSpPr>
              <p:nvPr/>
            </p:nvSpPr>
            <p:spPr bwMode="auto">
              <a:xfrm>
                <a:off x="2870" y="1670"/>
                <a:ext cx="12" cy="241"/>
              </a:xfrm>
              <a:prstGeom prst="rect">
                <a:avLst/>
              </a:prstGeom>
              <a:solidFill>
                <a:srgbClr val="FFFF4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75" name="Rectangle 97"/>
              <p:cNvSpPr>
                <a:spLocks noChangeArrowheads="1"/>
              </p:cNvSpPr>
              <p:nvPr/>
            </p:nvSpPr>
            <p:spPr bwMode="auto">
              <a:xfrm>
                <a:off x="2882" y="1670"/>
                <a:ext cx="12" cy="241"/>
              </a:xfrm>
              <a:prstGeom prst="rect">
                <a:avLst/>
              </a:prstGeom>
              <a:solidFill>
                <a:srgbClr val="FFFF4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76" name="Rectangle 98"/>
              <p:cNvSpPr>
                <a:spLocks noChangeArrowheads="1"/>
              </p:cNvSpPr>
              <p:nvPr/>
            </p:nvSpPr>
            <p:spPr bwMode="auto">
              <a:xfrm>
                <a:off x="2894" y="1670"/>
                <a:ext cx="12" cy="241"/>
              </a:xfrm>
              <a:prstGeom prst="rect">
                <a:avLst/>
              </a:prstGeom>
              <a:solidFill>
                <a:srgbClr val="FFFF4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77" name="Rectangle 99"/>
              <p:cNvSpPr>
                <a:spLocks noChangeArrowheads="1"/>
              </p:cNvSpPr>
              <p:nvPr/>
            </p:nvSpPr>
            <p:spPr bwMode="auto">
              <a:xfrm>
                <a:off x="2906" y="1670"/>
                <a:ext cx="1" cy="241"/>
              </a:xfrm>
              <a:prstGeom prst="rect">
                <a:avLst/>
              </a:prstGeom>
              <a:solidFill>
                <a:srgbClr val="FFFF4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78" name="Rectangle 100"/>
              <p:cNvSpPr>
                <a:spLocks noChangeArrowheads="1"/>
              </p:cNvSpPr>
              <p:nvPr/>
            </p:nvSpPr>
            <p:spPr bwMode="auto">
              <a:xfrm>
                <a:off x="2906" y="1670"/>
                <a:ext cx="12" cy="241"/>
              </a:xfrm>
              <a:prstGeom prst="rect">
                <a:avLst/>
              </a:prstGeom>
              <a:solidFill>
                <a:srgbClr val="FFFF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79" name="Rectangle 101"/>
              <p:cNvSpPr>
                <a:spLocks noChangeArrowheads="1"/>
              </p:cNvSpPr>
              <p:nvPr/>
            </p:nvSpPr>
            <p:spPr bwMode="auto">
              <a:xfrm>
                <a:off x="2918" y="1670"/>
                <a:ext cx="12" cy="241"/>
              </a:xfrm>
              <a:prstGeom prst="rect">
                <a:avLst/>
              </a:prstGeom>
              <a:solidFill>
                <a:srgbClr val="FFFF5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80" name="Rectangle 102"/>
              <p:cNvSpPr>
                <a:spLocks noChangeArrowheads="1"/>
              </p:cNvSpPr>
              <p:nvPr/>
            </p:nvSpPr>
            <p:spPr bwMode="auto">
              <a:xfrm>
                <a:off x="2930" y="1670"/>
                <a:ext cx="13" cy="241"/>
              </a:xfrm>
              <a:prstGeom prst="rect">
                <a:avLst/>
              </a:prstGeom>
              <a:solidFill>
                <a:srgbClr val="FFFF5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81" name="Rectangle 103"/>
              <p:cNvSpPr>
                <a:spLocks noChangeArrowheads="1"/>
              </p:cNvSpPr>
              <p:nvPr/>
            </p:nvSpPr>
            <p:spPr bwMode="auto">
              <a:xfrm>
                <a:off x="2943" y="1670"/>
                <a:ext cx="12" cy="241"/>
              </a:xfrm>
              <a:prstGeom prst="rect">
                <a:avLst/>
              </a:prstGeom>
              <a:solidFill>
                <a:srgbClr val="FFFF5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82" name="Rectangle 104"/>
              <p:cNvSpPr>
                <a:spLocks noChangeArrowheads="1"/>
              </p:cNvSpPr>
              <p:nvPr/>
            </p:nvSpPr>
            <p:spPr bwMode="auto">
              <a:xfrm>
                <a:off x="2955" y="1670"/>
                <a:ext cx="12" cy="241"/>
              </a:xfrm>
              <a:prstGeom prst="rect">
                <a:avLst/>
              </a:prstGeom>
              <a:solidFill>
                <a:srgbClr val="FFFF5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83" name="Rectangle 105"/>
              <p:cNvSpPr>
                <a:spLocks noChangeArrowheads="1"/>
              </p:cNvSpPr>
              <p:nvPr/>
            </p:nvSpPr>
            <p:spPr bwMode="auto">
              <a:xfrm>
                <a:off x="2967" y="1670"/>
                <a:ext cx="12" cy="241"/>
              </a:xfrm>
              <a:prstGeom prst="rect">
                <a:avLst/>
              </a:prstGeom>
              <a:solidFill>
                <a:srgbClr val="FFFF5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84" name="Rectangle 106"/>
              <p:cNvSpPr>
                <a:spLocks noChangeArrowheads="1"/>
              </p:cNvSpPr>
              <p:nvPr/>
            </p:nvSpPr>
            <p:spPr bwMode="auto">
              <a:xfrm>
                <a:off x="2979" y="1670"/>
                <a:ext cx="12" cy="241"/>
              </a:xfrm>
              <a:prstGeom prst="rect">
                <a:avLst/>
              </a:prstGeom>
              <a:solidFill>
                <a:srgbClr val="FFFF5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85" name="Rectangle 107"/>
              <p:cNvSpPr>
                <a:spLocks noChangeArrowheads="1"/>
              </p:cNvSpPr>
              <p:nvPr/>
            </p:nvSpPr>
            <p:spPr bwMode="auto">
              <a:xfrm>
                <a:off x="2991" y="1670"/>
                <a:ext cx="12" cy="241"/>
              </a:xfrm>
              <a:prstGeom prst="rect">
                <a:avLst/>
              </a:prstGeom>
              <a:solidFill>
                <a:srgbClr val="FFFF5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86" name="Rectangle 108"/>
              <p:cNvSpPr>
                <a:spLocks noChangeArrowheads="1"/>
              </p:cNvSpPr>
              <p:nvPr/>
            </p:nvSpPr>
            <p:spPr bwMode="auto">
              <a:xfrm>
                <a:off x="3003" y="1670"/>
                <a:ext cx="12" cy="241"/>
              </a:xfrm>
              <a:prstGeom prst="rect">
                <a:avLst/>
              </a:prstGeom>
              <a:solidFill>
                <a:srgbClr val="FFFF6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87" name="Rectangle 109"/>
              <p:cNvSpPr>
                <a:spLocks noChangeArrowheads="1"/>
              </p:cNvSpPr>
              <p:nvPr/>
            </p:nvSpPr>
            <p:spPr bwMode="auto">
              <a:xfrm>
                <a:off x="3015" y="1670"/>
                <a:ext cx="12" cy="241"/>
              </a:xfrm>
              <a:prstGeom prst="rect">
                <a:avLst/>
              </a:prstGeom>
              <a:solidFill>
                <a:srgbClr val="FFFF6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88" name="Rectangle 110"/>
              <p:cNvSpPr>
                <a:spLocks noChangeArrowheads="1"/>
              </p:cNvSpPr>
              <p:nvPr/>
            </p:nvSpPr>
            <p:spPr bwMode="auto">
              <a:xfrm>
                <a:off x="3027" y="1670"/>
                <a:ext cx="12" cy="241"/>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89" name="Rectangle 111"/>
              <p:cNvSpPr>
                <a:spLocks noChangeArrowheads="1"/>
              </p:cNvSpPr>
              <p:nvPr/>
            </p:nvSpPr>
            <p:spPr bwMode="auto">
              <a:xfrm>
                <a:off x="3039" y="1670"/>
                <a:ext cx="12" cy="241"/>
              </a:xfrm>
              <a:prstGeom prst="rect">
                <a:avLst/>
              </a:prstGeom>
              <a:solidFill>
                <a:srgbClr val="FFFF6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90" name="Rectangle 112"/>
              <p:cNvSpPr>
                <a:spLocks noChangeArrowheads="1"/>
              </p:cNvSpPr>
              <p:nvPr/>
            </p:nvSpPr>
            <p:spPr bwMode="auto">
              <a:xfrm>
                <a:off x="3051" y="1670"/>
                <a:ext cx="12" cy="241"/>
              </a:xfrm>
              <a:prstGeom prst="rect">
                <a:avLst/>
              </a:prstGeom>
              <a:solidFill>
                <a:srgbClr val="FFFF6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91" name="Rectangle 113"/>
              <p:cNvSpPr>
                <a:spLocks noChangeArrowheads="1"/>
              </p:cNvSpPr>
              <p:nvPr/>
            </p:nvSpPr>
            <p:spPr bwMode="auto">
              <a:xfrm>
                <a:off x="3063" y="1670"/>
                <a:ext cx="1" cy="241"/>
              </a:xfrm>
              <a:prstGeom prst="rect">
                <a:avLst/>
              </a:prstGeom>
              <a:solidFill>
                <a:srgbClr val="FFFF6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92" name="Rectangle 114"/>
              <p:cNvSpPr>
                <a:spLocks noChangeArrowheads="1"/>
              </p:cNvSpPr>
              <p:nvPr/>
            </p:nvSpPr>
            <p:spPr bwMode="auto">
              <a:xfrm>
                <a:off x="3063" y="1670"/>
                <a:ext cx="12" cy="241"/>
              </a:xfrm>
              <a:prstGeom prst="rect">
                <a:avLst/>
              </a:prstGeom>
              <a:solidFill>
                <a:srgbClr val="FFFF6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93" name="Rectangle 115"/>
              <p:cNvSpPr>
                <a:spLocks noChangeArrowheads="1"/>
              </p:cNvSpPr>
              <p:nvPr/>
            </p:nvSpPr>
            <p:spPr bwMode="auto">
              <a:xfrm>
                <a:off x="3075" y="1670"/>
                <a:ext cx="12" cy="241"/>
              </a:xfrm>
              <a:prstGeom prst="rect">
                <a:avLst/>
              </a:prstGeom>
              <a:solidFill>
                <a:srgbClr val="FFFF7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94" name="Rectangle 116"/>
              <p:cNvSpPr>
                <a:spLocks noChangeArrowheads="1"/>
              </p:cNvSpPr>
              <p:nvPr/>
            </p:nvSpPr>
            <p:spPr bwMode="auto">
              <a:xfrm>
                <a:off x="3087" y="1670"/>
                <a:ext cx="12" cy="241"/>
              </a:xfrm>
              <a:prstGeom prst="rect">
                <a:avLst/>
              </a:prstGeom>
              <a:solidFill>
                <a:srgbClr val="FFFF7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95" name="Rectangle 117"/>
              <p:cNvSpPr>
                <a:spLocks noChangeArrowheads="1"/>
              </p:cNvSpPr>
              <p:nvPr/>
            </p:nvSpPr>
            <p:spPr bwMode="auto">
              <a:xfrm>
                <a:off x="3099" y="1670"/>
                <a:ext cx="12" cy="241"/>
              </a:xfrm>
              <a:prstGeom prst="rect">
                <a:avLst/>
              </a:prstGeom>
              <a:solidFill>
                <a:srgbClr val="FFFF7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96" name="Rectangle 118"/>
              <p:cNvSpPr>
                <a:spLocks noChangeArrowheads="1"/>
              </p:cNvSpPr>
              <p:nvPr/>
            </p:nvSpPr>
            <p:spPr bwMode="auto">
              <a:xfrm>
                <a:off x="3111" y="1670"/>
                <a:ext cx="12" cy="241"/>
              </a:xfrm>
              <a:prstGeom prst="rect">
                <a:avLst/>
              </a:prstGeom>
              <a:solidFill>
                <a:srgbClr val="FFFF7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97" name="Rectangle 119"/>
              <p:cNvSpPr>
                <a:spLocks noChangeArrowheads="1"/>
              </p:cNvSpPr>
              <p:nvPr/>
            </p:nvSpPr>
            <p:spPr bwMode="auto">
              <a:xfrm>
                <a:off x="3123" y="1670"/>
                <a:ext cx="12" cy="241"/>
              </a:xfrm>
              <a:prstGeom prst="rect">
                <a:avLst/>
              </a:prstGeom>
              <a:solidFill>
                <a:srgbClr val="FFFF7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98" name="Rectangle 120"/>
              <p:cNvSpPr>
                <a:spLocks noChangeArrowheads="1"/>
              </p:cNvSpPr>
              <p:nvPr/>
            </p:nvSpPr>
            <p:spPr bwMode="auto">
              <a:xfrm>
                <a:off x="3135" y="1670"/>
                <a:ext cx="13" cy="241"/>
              </a:xfrm>
              <a:prstGeom prst="rect">
                <a:avLst/>
              </a:prstGeom>
              <a:solidFill>
                <a:srgbClr val="FFFF7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99" name="Rectangle 121"/>
              <p:cNvSpPr>
                <a:spLocks noChangeArrowheads="1"/>
              </p:cNvSpPr>
              <p:nvPr/>
            </p:nvSpPr>
            <p:spPr bwMode="auto">
              <a:xfrm>
                <a:off x="3148" y="1670"/>
                <a:ext cx="12" cy="241"/>
              </a:xfrm>
              <a:prstGeom prst="rect">
                <a:avLst/>
              </a:prstGeom>
              <a:solidFill>
                <a:srgbClr val="FFFF7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00" name="Rectangle 122"/>
              <p:cNvSpPr>
                <a:spLocks noChangeArrowheads="1"/>
              </p:cNvSpPr>
              <p:nvPr/>
            </p:nvSpPr>
            <p:spPr bwMode="auto">
              <a:xfrm>
                <a:off x="3160" y="1670"/>
                <a:ext cx="12" cy="241"/>
              </a:xfrm>
              <a:prstGeom prst="rect">
                <a:avLst/>
              </a:prstGeom>
              <a:solidFill>
                <a:srgbClr val="FFFF7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01" name="Rectangle 123"/>
              <p:cNvSpPr>
                <a:spLocks noChangeArrowheads="1"/>
              </p:cNvSpPr>
              <p:nvPr/>
            </p:nvSpPr>
            <p:spPr bwMode="auto">
              <a:xfrm>
                <a:off x="3172" y="1670"/>
                <a:ext cx="12" cy="241"/>
              </a:xfrm>
              <a:prstGeom prst="rect">
                <a:avLst/>
              </a:prstGeom>
              <a:solidFill>
                <a:srgbClr val="FFFF8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02" name="Rectangle 124"/>
              <p:cNvSpPr>
                <a:spLocks noChangeArrowheads="1"/>
              </p:cNvSpPr>
              <p:nvPr/>
            </p:nvSpPr>
            <p:spPr bwMode="auto">
              <a:xfrm>
                <a:off x="3184" y="1670"/>
                <a:ext cx="12" cy="241"/>
              </a:xfrm>
              <a:prstGeom prst="rect">
                <a:avLst/>
              </a:prstGeom>
              <a:solidFill>
                <a:srgbClr val="FFFF8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03" name="Rectangle 125"/>
              <p:cNvSpPr>
                <a:spLocks noChangeArrowheads="1"/>
              </p:cNvSpPr>
              <p:nvPr/>
            </p:nvSpPr>
            <p:spPr bwMode="auto">
              <a:xfrm>
                <a:off x="3196" y="1670"/>
                <a:ext cx="12" cy="241"/>
              </a:xfrm>
              <a:prstGeom prst="rect">
                <a:avLst/>
              </a:prstGeom>
              <a:solidFill>
                <a:srgbClr val="FFFF8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04" name="Rectangle 126"/>
              <p:cNvSpPr>
                <a:spLocks noChangeArrowheads="1"/>
              </p:cNvSpPr>
              <p:nvPr/>
            </p:nvSpPr>
            <p:spPr bwMode="auto">
              <a:xfrm>
                <a:off x="3208" y="1670"/>
                <a:ext cx="1" cy="241"/>
              </a:xfrm>
              <a:prstGeom prst="rect">
                <a:avLst/>
              </a:prstGeom>
              <a:solidFill>
                <a:srgbClr val="FFFF8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05" name="Rectangle 127"/>
              <p:cNvSpPr>
                <a:spLocks noChangeArrowheads="1"/>
              </p:cNvSpPr>
              <p:nvPr/>
            </p:nvSpPr>
            <p:spPr bwMode="auto">
              <a:xfrm>
                <a:off x="3208" y="1670"/>
                <a:ext cx="12" cy="241"/>
              </a:xfrm>
              <a:prstGeom prst="rect">
                <a:avLst/>
              </a:prstGeom>
              <a:solidFill>
                <a:srgbClr val="FFFF8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06" name="Rectangle 128"/>
              <p:cNvSpPr>
                <a:spLocks noChangeArrowheads="1"/>
              </p:cNvSpPr>
              <p:nvPr/>
            </p:nvSpPr>
            <p:spPr bwMode="auto">
              <a:xfrm>
                <a:off x="3220" y="1670"/>
                <a:ext cx="12" cy="241"/>
              </a:xfrm>
              <a:prstGeom prst="rect">
                <a:avLst/>
              </a:prstGeom>
              <a:solidFill>
                <a:srgbClr val="FFFF8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07" name="Rectangle 129"/>
              <p:cNvSpPr>
                <a:spLocks noChangeArrowheads="1"/>
              </p:cNvSpPr>
              <p:nvPr/>
            </p:nvSpPr>
            <p:spPr bwMode="auto">
              <a:xfrm>
                <a:off x="3232" y="1670"/>
                <a:ext cx="12" cy="241"/>
              </a:xfrm>
              <a:prstGeom prst="rect">
                <a:avLst/>
              </a:prstGeom>
              <a:solidFill>
                <a:srgbClr val="FFFF8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08" name="Rectangle 130"/>
              <p:cNvSpPr>
                <a:spLocks noChangeArrowheads="1"/>
              </p:cNvSpPr>
              <p:nvPr/>
            </p:nvSpPr>
            <p:spPr bwMode="auto">
              <a:xfrm>
                <a:off x="3244" y="1670"/>
                <a:ext cx="12" cy="241"/>
              </a:xfrm>
              <a:prstGeom prst="rect">
                <a:avLst/>
              </a:prstGeom>
              <a:solidFill>
                <a:srgbClr val="FFFF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09" name="Rectangle 131"/>
              <p:cNvSpPr>
                <a:spLocks noChangeArrowheads="1"/>
              </p:cNvSpPr>
              <p:nvPr/>
            </p:nvSpPr>
            <p:spPr bwMode="auto">
              <a:xfrm>
                <a:off x="3256" y="1670"/>
                <a:ext cx="12" cy="241"/>
              </a:xfrm>
              <a:prstGeom prst="rect">
                <a:avLst/>
              </a:prstGeom>
              <a:solidFill>
                <a:srgbClr val="FFFF9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10" name="Rectangle 132"/>
              <p:cNvSpPr>
                <a:spLocks noChangeArrowheads="1"/>
              </p:cNvSpPr>
              <p:nvPr/>
            </p:nvSpPr>
            <p:spPr bwMode="auto">
              <a:xfrm>
                <a:off x="3268" y="1670"/>
                <a:ext cx="12" cy="241"/>
              </a:xfrm>
              <a:prstGeom prst="rect">
                <a:avLst/>
              </a:prstGeom>
              <a:solidFill>
                <a:srgbClr val="FFFF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11" name="Rectangle 133"/>
              <p:cNvSpPr>
                <a:spLocks noChangeArrowheads="1"/>
              </p:cNvSpPr>
              <p:nvPr/>
            </p:nvSpPr>
            <p:spPr bwMode="auto">
              <a:xfrm>
                <a:off x="3280" y="1670"/>
                <a:ext cx="12" cy="241"/>
              </a:xfrm>
              <a:prstGeom prst="rect">
                <a:avLst/>
              </a:prstGeom>
              <a:solidFill>
                <a:srgbClr val="FFFF9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12" name="Rectangle 134"/>
              <p:cNvSpPr>
                <a:spLocks noChangeArrowheads="1"/>
              </p:cNvSpPr>
              <p:nvPr/>
            </p:nvSpPr>
            <p:spPr bwMode="auto">
              <a:xfrm>
                <a:off x="3292" y="1670"/>
                <a:ext cx="12" cy="241"/>
              </a:xfrm>
              <a:prstGeom prst="rect">
                <a:avLst/>
              </a:prstGeom>
              <a:solidFill>
                <a:srgbClr val="FFFF9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13" name="Rectangle 135"/>
              <p:cNvSpPr>
                <a:spLocks noChangeArrowheads="1"/>
              </p:cNvSpPr>
              <p:nvPr/>
            </p:nvSpPr>
            <p:spPr bwMode="auto">
              <a:xfrm>
                <a:off x="3304" y="1670"/>
                <a:ext cx="12" cy="241"/>
              </a:xfrm>
              <a:prstGeom prst="rect">
                <a:avLst/>
              </a:prstGeom>
              <a:solidFill>
                <a:srgbClr val="FFFF9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14" name="Rectangle 136"/>
              <p:cNvSpPr>
                <a:spLocks noChangeArrowheads="1"/>
              </p:cNvSpPr>
              <p:nvPr/>
            </p:nvSpPr>
            <p:spPr bwMode="auto">
              <a:xfrm>
                <a:off x="3316" y="1670"/>
                <a:ext cx="12" cy="241"/>
              </a:xfrm>
              <a:prstGeom prst="rect">
                <a:avLst/>
              </a:prstGeom>
              <a:solidFill>
                <a:srgbClr val="FFFF9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15" name="Rectangle 137"/>
              <p:cNvSpPr>
                <a:spLocks noChangeArrowheads="1"/>
              </p:cNvSpPr>
              <p:nvPr/>
            </p:nvSpPr>
            <p:spPr bwMode="auto">
              <a:xfrm>
                <a:off x="3328" y="1670"/>
                <a:ext cx="13" cy="241"/>
              </a:xfrm>
              <a:prstGeom prst="rect">
                <a:avLst/>
              </a:prstGeom>
              <a:solidFill>
                <a:srgbClr val="FFFF9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16" name="Rectangle 138"/>
              <p:cNvSpPr>
                <a:spLocks noChangeArrowheads="1"/>
              </p:cNvSpPr>
              <p:nvPr/>
            </p:nvSpPr>
            <p:spPr bwMode="auto">
              <a:xfrm>
                <a:off x="3341" y="1670"/>
                <a:ext cx="12" cy="241"/>
              </a:xfrm>
              <a:prstGeom prst="rect">
                <a:avLst/>
              </a:prstGeom>
              <a:solidFill>
                <a:srgbClr val="FFFF9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17" name="Rectangle 139"/>
              <p:cNvSpPr>
                <a:spLocks noChangeArrowheads="1"/>
              </p:cNvSpPr>
              <p:nvPr/>
            </p:nvSpPr>
            <p:spPr bwMode="auto">
              <a:xfrm>
                <a:off x="3353" y="1670"/>
                <a:ext cx="1" cy="241"/>
              </a:xfrm>
              <a:prstGeom prst="rect">
                <a:avLst/>
              </a:prstGeom>
              <a:solidFill>
                <a:srgbClr val="FFFF9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18" name="Rectangle 140"/>
              <p:cNvSpPr>
                <a:spLocks noChangeArrowheads="1"/>
              </p:cNvSpPr>
              <p:nvPr/>
            </p:nvSpPr>
            <p:spPr bwMode="auto">
              <a:xfrm>
                <a:off x="3353" y="1670"/>
                <a:ext cx="12" cy="241"/>
              </a:xfrm>
              <a:prstGeom prst="rect">
                <a:avLst/>
              </a:prstGeom>
              <a:solidFill>
                <a:srgbClr val="FFFFA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19" name="Rectangle 141"/>
              <p:cNvSpPr>
                <a:spLocks noChangeArrowheads="1"/>
              </p:cNvSpPr>
              <p:nvPr/>
            </p:nvSpPr>
            <p:spPr bwMode="auto">
              <a:xfrm>
                <a:off x="3365" y="1670"/>
                <a:ext cx="12" cy="241"/>
              </a:xfrm>
              <a:prstGeom prst="rect">
                <a:avLst/>
              </a:prstGeom>
              <a:solidFill>
                <a:srgbClr val="FFFFA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20" name="Rectangle 142"/>
              <p:cNvSpPr>
                <a:spLocks noChangeArrowheads="1"/>
              </p:cNvSpPr>
              <p:nvPr/>
            </p:nvSpPr>
            <p:spPr bwMode="auto">
              <a:xfrm>
                <a:off x="3377" y="1670"/>
                <a:ext cx="12" cy="241"/>
              </a:xfrm>
              <a:prstGeom prst="rect">
                <a:avLst/>
              </a:prstGeom>
              <a:solidFill>
                <a:srgbClr val="FFFFA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21" name="Rectangle 143"/>
              <p:cNvSpPr>
                <a:spLocks noChangeArrowheads="1"/>
              </p:cNvSpPr>
              <p:nvPr/>
            </p:nvSpPr>
            <p:spPr bwMode="auto">
              <a:xfrm>
                <a:off x="3389" y="1670"/>
                <a:ext cx="12" cy="241"/>
              </a:xfrm>
              <a:prstGeom prst="rect">
                <a:avLst/>
              </a:prstGeom>
              <a:solidFill>
                <a:srgbClr val="FFFFA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22" name="Rectangle 144"/>
              <p:cNvSpPr>
                <a:spLocks noChangeArrowheads="1"/>
              </p:cNvSpPr>
              <p:nvPr/>
            </p:nvSpPr>
            <p:spPr bwMode="auto">
              <a:xfrm>
                <a:off x="3401" y="1670"/>
                <a:ext cx="12" cy="241"/>
              </a:xfrm>
              <a:prstGeom prst="rect">
                <a:avLst/>
              </a:prstGeom>
              <a:solidFill>
                <a:srgbClr val="FFFFA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23" name="Rectangle 145"/>
              <p:cNvSpPr>
                <a:spLocks noChangeArrowheads="1"/>
              </p:cNvSpPr>
              <p:nvPr/>
            </p:nvSpPr>
            <p:spPr bwMode="auto">
              <a:xfrm>
                <a:off x="3413" y="1670"/>
                <a:ext cx="12" cy="241"/>
              </a:xfrm>
              <a:prstGeom prst="rect">
                <a:avLst/>
              </a:prstGeom>
              <a:solidFill>
                <a:srgbClr val="FFFFA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24" name="Rectangle 146"/>
              <p:cNvSpPr>
                <a:spLocks noChangeArrowheads="1"/>
              </p:cNvSpPr>
              <p:nvPr/>
            </p:nvSpPr>
            <p:spPr bwMode="auto">
              <a:xfrm>
                <a:off x="3425" y="1670"/>
                <a:ext cx="12" cy="241"/>
              </a:xfrm>
              <a:prstGeom prst="rect">
                <a:avLst/>
              </a:prstGeom>
              <a:solidFill>
                <a:srgbClr val="FFFFA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25" name="Rectangle 147"/>
              <p:cNvSpPr>
                <a:spLocks noChangeArrowheads="1"/>
              </p:cNvSpPr>
              <p:nvPr/>
            </p:nvSpPr>
            <p:spPr bwMode="auto">
              <a:xfrm>
                <a:off x="3437" y="1670"/>
                <a:ext cx="12" cy="241"/>
              </a:xfrm>
              <a:prstGeom prst="rect">
                <a:avLst/>
              </a:prstGeom>
              <a:solidFill>
                <a:srgbClr val="FFFFA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26" name="Rectangle 148"/>
              <p:cNvSpPr>
                <a:spLocks noChangeArrowheads="1"/>
              </p:cNvSpPr>
              <p:nvPr/>
            </p:nvSpPr>
            <p:spPr bwMode="auto">
              <a:xfrm>
                <a:off x="3449" y="1670"/>
                <a:ext cx="12" cy="241"/>
              </a:xfrm>
              <a:prstGeom prst="rect">
                <a:avLst/>
              </a:prstGeom>
              <a:solidFill>
                <a:srgbClr val="FFFFA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27" name="Rectangle 149"/>
              <p:cNvSpPr>
                <a:spLocks noChangeArrowheads="1"/>
              </p:cNvSpPr>
              <p:nvPr/>
            </p:nvSpPr>
            <p:spPr bwMode="auto">
              <a:xfrm>
                <a:off x="3461" y="1670"/>
                <a:ext cx="12" cy="241"/>
              </a:xfrm>
              <a:prstGeom prst="rect">
                <a:avLst/>
              </a:prstGeom>
              <a:solidFill>
                <a:srgbClr val="FFFFA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28" name="Rectangle 150"/>
              <p:cNvSpPr>
                <a:spLocks noChangeArrowheads="1"/>
              </p:cNvSpPr>
              <p:nvPr/>
            </p:nvSpPr>
            <p:spPr bwMode="auto">
              <a:xfrm>
                <a:off x="3473" y="1670"/>
                <a:ext cx="12" cy="241"/>
              </a:xfrm>
              <a:prstGeom prst="rect">
                <a:avLst/>
              </a:prstGeom>
              <a:solidFill>
                <a:srgbClr val="FFFFA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29" name="Rectangle 151"/>
              <p:cNvSpPr>
                <a:spLocks noChangeArrowheads="1"/>
              </p:cNvSpPr>
              <p:nvPr/>
            </p:nvSpPr>
            <p:spPr bwMode="auto">
              <a:xfrm>
                <a:off x="3485" y="1670"/>
                <a:ext cx="12" cy="241"/>
              </a:xfrm>
              <a:prstGeom prst="rect">
                <a:avLst/>
              </a:prstGeom>
              <a:solidFill>
                <a:srgbClr val="FFFFB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30" name="Rectangle 152"/>
              <p:cNvSpPr>
                <a:spLocks noChangeArrowheads="1"/>
              </p:cNvSpPr>
              <p:nvPr/>
            </p:nvSpPr>
            <p:spPr bwMode="auto">
              <a:xfrm>
                <a:off x="3497" y="1670"/>
                <a:ext cx="12" cy="241"/>
              </a:xfrm>
              <a:prstGeom prst="rect">
                <a:avLst/>
              </a:prstGeom>
              <a:solidFill>
                <a:srgbClr val="FFFFB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31" name="Rectangle 153"/>
              <p:cNvSpPr>
                <a:spLocks noChangeArrowheads="1"/>
              </p:cNvSpPr>
              <p:nvPr/>
            </p:nvSpPr>
            <p:spPr bwMode="auto">
              <a:xfrm>
                <a:off x="3509" y="1670"/>
                <a:ext cx="1" cy="241"/>
              </a:xfrm>
              <a:prstGeom prst="rect">
                <a:avLst/>
              </a:prstGeom>
              <a:solidFill>
                <a:srgbClr val="FFFFB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32" name="Rectangle 154"/>
              <p:cNvSpPr>
                <a:spLocks noChangeArrowheads="1"/>
              </p:cNvSpPr>
              <p:nvPr/>
            </p:nvSpPr>
            <p:spPr bwMode="auto">
              <a:xfrm>
                <a:off x="3509" y="1670"/>
                <a:ext cx="12" cy="241"/>
              </a:xfrm>
              <a:prstGeom prst="rect">
                <a:avLst/>
              </a:prstGeom>
              <a:solidFill>
                <a:srgbClr val="FFFFB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33" name="Rectangle 155"/>
              <p:cNvSpPr>
                <a:spLocks noChangeArrowheads="1"/>
              </p:cNvSpPr>
              <p:nvPr/>
            </p:nvSpPr>
            <p:spPr bwMode="auto">
              <a:xfrm>
                <a:off x="3521" y="1670"/>
                <a:ext cx="12" cy="241"/>
              </a:xfrm>
              <a:prstGeom prst="rect">
                <a:avLst/>
              </a:prstGeom>
              <a:solidFill>
                <a:srgbClr val="FFFFB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34" name="Rectangle 156"/>
              <p:cNvSpPr>
                <a:spLocks noChangeArrowheads="1"/>
              </p:cNvSpPr>
              <p:nvPr/>
            </p:nvSpPr>
            <p:spPr bwMode="auto">
              <a:xfrm>
                <a:off x="3533" y="1670"/>
                <a:ext cx="13" cy="241"/>
              </a:xfrm>
              <a:prstGeom prst="rect">
                <a:avLst/>
              </a:prstGeom>
              <a:solidFill>
                <a:srgbClr val="FFFFB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35" name="Rectangle 157"/>
              <p:cNvSpPr>
                <a:spLocks noChangeArrowheads="1"/>
              </p:cNvSpPr>
              <p:nvPr/>
            </p:nvSpPr>
            <p:spPr bwMode="auto">
              <a:xfrm>
                <a:off x="3546" y="1670"/>
                <a:ext cx="12" cy="241"/>
              </a:xfrm>
              <a:prstGeom prst="rect">
                <a:avLst/>
              </a:prstGeom>
              <a:solidFill>
                <a:srgbClr val="FFFFB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36" name="Rectangle 158"/>
              <p:cNvSpPr>
                <a:spLocks noChangeArrowheads="1"/>
              </p:cNvSpPr>
              <p:nvPr/>
            </p:nvSpPr>
            <p:spPr bwMode="auto">
              <a:xfrm>
                <a:off x="3558" y="1670"/>
                <a:ext cx="12" cy="241"/>
              </a:xfrm>
              <a:prstGeom prst="rect">
                <a:avLst/>
              </a:prstGeom>
              <a:solidFill>
                <a:srgbClr val="FFFFB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37" name="Rectangle 159"/>
              <p:cNvSpPr>
                <a:spLocks noChangeArrowheads="1"/>
              </p:cNvSpPr>
              <p:nvPr/>
            </p:nvSpPr>
            <p:spPr bwMode="auto">
              <a:xfrm>
                <a:off x="3570" y="1670"/>
                <a:ext cx="12" cy="241"/>
              </a:xfrm>
              <a:prstGeom prst="rect">
                <a:avLst/>
              </a:prstGeom>
              <a:solidFill>
                <a:srgbClr val="FFFFB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38" name="Rectangle 160"/>
              <p:cNvSpPr>
                <a:spLocks noChangeArrowheads="1"/>
              </p:cNvSpPr>
              <p:nvPr/>
            </p:nvSpPr>
            <p:spPr bwMode="auto">
              <a:xfrm>
                <a:off x="3582" y="1670"/>
                <a:ext cx="12" cy="241"/>
              </a:xfrm>
              <a:prstGeom prst="rect">
                <a:avLst/>
              </a:prstGeom>
              <a:solidFill>
                <a:srgbClr val="FFFFB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39" name="Rectangle 161"/>
              <p:cNvSpPr>
                <a:spLocks noChangeArrowheads="1"/>
              </p:cNvSpPr>
              <p:nvPr/>
            </p:nvSpPr>
            <p:spPr bwMode="auto">
              <a:xfrm>
                <a:off x="3594" y="1670"/>
                <a:ext cx="12" cy="241"/>
              </a:xfrm>
              <a:prstGeom prst="rect">
                <a:avLst/>
              </a:prstGeom>
              <a:solidFill>
                <a:srgbClr val="FFFFB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40" name="Rectangle 162"/>
              <p:cNvSpPr>
                <a:spLocks noChangeArrowheads="1"/>
              </p:cNvSpPr>
              <p:nvPr/>
            </p:nvSpPr>
            <p:spPr bwMode="auto">
              <a:xfrm>
                <a:off x="3606" y="1670"/>
                <a:ext cx="12" cy="241"/>
              </a:xfrm>
              <a:prstGeom prst="rect">
                <a:avLst/>
              </a:prstGeom>
              <a:solidFill>
                <a:srgbClr val="FFFFB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41" name="Rectangle 163"/>
              <p:cNvSpPr>
                <a:spLocks noChangeArrowheads="1"/>
              </p:cNvSpPr>
              <p:nvPr/>
            </p:nvSpPr>
            <p:spPr bwMode="auto">
              <a:xfrm>
                <a:off x="3618" y="1670"/>
                <a:ext cx="12" cy="241"/>
              </a:xfrm>
              <a:prstGeom prst="rect">
                <a:avLst/>
              </a:prstGeom>
              <a:solidFill>
                <a:srgbClr val="FFFF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42" name="Rectangle 164"/>
              <p:cNvSpPr>
                <a:spLocks noChangeArrowheads="1"/>
              </p:cNvSpPr>
              <p:nvPr/>
            </p:nvSpPr>
            <p:spPr bwMode="auto">
              <a:xfrm>
                <a:off x="3630" y="1670"/>
                <a:ext cx="12" cy="241"/>
              </a:xfrm>
              <a:prstGeom prst="rect">
                <a:avLst/>
              </a:prstGeom>
              <a:solidFill>
                <a:srgbClr val="FFFFB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43" name="Rectangle 165"/>
              <p:cNvSpPr>
                <a:spLocks noChangeArrowheads="1"/>
              </p:cNvSpPr>
              <p:nvPr/>
            </p:nvSpPr>
            <p:spPr bwMode="auto">
              <a:xfrm>
                <a:off x="3642" y="1670"/>
                <a:ext cx="12" cy="241"/>
              </a:xfrm>
              <a:prstGeom prst="rect">
                <a:avLst/>
              </a:prstGeom>
              <a:solidFill>
                <a:srgbClr val="FFFFB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44" name="Rectangle 166"/>
              <p:cNvSpPr>
                <a:spLocks noChangeArrowheads="1"/>
              </p:cNvSpPr>
              <p:nvPr/>
            </p:nvSpPr>
            <p:spPr bwMode="auto">
              <a:xfrm>
                <a:off x="3654" y="1670"/>
                <a:ext cx="1" cy="241"/>
              </a:xfrm>
              <a:prstGeom prst="rect">
                <a:avLst/>
              </a:prstGeom>
              <a:solidFill>
                <a:srgbClr val="FFFF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45" name="Rectangle 167"/>
              <p:cNvSpPr>
                <a:spLocks noChangeArrowheads="1"/>
              </p:cNvSpPr>
              <p:nvPr/>
            </p:nvSpPr>
            <p:spPr bwMode="auto">
              <a:xfrm>
                <a:off x="3654" y="1670"/>
                <a:ext cx="12" cy="241"/>
              </a:xfrm>
              <a:prstGeom prst="rect">
                <a:avLst/>
              </a:prstGeom>
              <a:solidFill>
                <a:srgbClr val="FFFF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46" name="Rectangle 168"/>
              <p:cNvSpPr>
                <a:spLocks noChangeArrowheads="1"/>
              </p:cNvSpPr>
              <p:nvPr/>
            </p:nvSpPr>
            <p:spPr bwMode="auto">
              <a:xfrm>
                <a:off x="3666" y="1670"/>
                <a:ext cx="12" cy="241"/>
              </a:xfrm>
              <a:prstGeom prst="rect">
                <a:avLst/>
              </a:prstGeom>
              <a:solidFill>
                <a:srgbClr val="FFFFC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47" name="Rectangle 169"/>
              <p:cNvSpPr>
                <a:spLocks noChangeArrowheads="1"/>
              </p:cNvSpPr>
              <p:nvPr/>
            </p:nvSpPr>
            <p:spPr bwMode="auto">
              <a:xfrm>
                <a:off x="3678" y="1670"/>
                <a:ext cx="12" cy="241"/>
              </a:xfrm>
              <a:prstGeom prst="rect">
                <a:avLst/>
              </a:prstGeom>
              <a:solidFill>
                <a:srgbClr val="FFFF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48" name="Rectangle 170"/>
              <p:cNvSpPr>
                <a:spLocks noChangeArrowheads="1"/>
              </p:cNvSpPr>
              <p:nvPr/>
            </p:nvSpPr>
            <p:spPr bwMode="auto">
              <a:xfrm>
                <a:off x="3690" y="1670"/>
                <a:ext cx="12" cy="241"/>
              </a:xfrm>
              <a:prstGeom prst="rect">
                <a:avLst/>
              </a:prstGeom>
              <a:solidFill>
                <a:srgbClr val="FFFF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49" name="Rectangle 171"/>
              <p:cNvSpPr>
                <a:spLocks noChangeArrowheads="1"/>
              </p:cNvSpPr>
              <p:nvPr/>
            </p:nvSpPr>
            <p:spPr bwMode="auto">
              <a:xfrm>
                <a:off x="3702" y="1670"/>
                <a:ext cx="12" cy="241"/>
              </a:xfrm>
              <a:prstGeom prst="rect">
                <a:avLst/>
              </a:prstGeom>
              <a:solidFill>
                <a:srgbClr val="FFFFC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50" name="Rectangle 172"/>
              <p:cNvSpPr>
                <a:spLocks noChangeArrowheads="1"/>
              </p:cNvSpPr>
              <p:nvPr/>
            </p:nvSpPr>
            <p:spPr bwMode="auto">
              <a:xfrm>
                <a:off x="3714" y="1670"/>
                <a:ext cx="12" cy="241"/>
              </a:xfrm>
              <a:prstGeom prst="rect">
                <a:avLst/>
              </a:prstGeom>
              <a:solidFill>
                <a:srgbClr val="FFFFC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51" name="Rectangle 173"/>
              <p:cNvSpPr>
                <a:spLocks noChangeArrowheads="1"/>
              </p:cNvSpPr>
              <p:nvPr/>
            </p:nvSpPr>
            <p:spPr bwMode="auto">
              <a:xfrm>
                <a:off x="3726" y="1670"/>
                <a:ext cx="12" cy="241"/>
              </a:xfrm>
              <a:prstGeom prst="rect">
                <a:avLst/>
              </a:prstGeom>
              <a:solidFill>
                <a:srgbClr val="FFFFC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52" name="Rectangle 174"/>
              <p:cNvSpPr>
                <a:spLocks noChangeArrowheads="1"/>
              </p:cNvSpPr>
              <p:nvPr/>
            </p:nvSpPr>
            <p:spPr bwMode="auto">
              <a:xfrm>
                <a:off x="3738" y="1670"/>
                <a:ext cx="13" cy="241"/>
              </a:xfrm>
              <a:prstGeom prst="rect">
                <a:avLst/>
              </a:prstGeom>
              <a:solidFill>
                <a:srgbClr val="FFFFC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53" name="Rectangle 175"/>
              <p:cNvSpPr>
                <a:spLocks noChangeArrowheads="1"/>
              </p:cNvSpPr>
              <p:nvPr/>
            </p:nvSpPr>
            <p:spPr bwMode="auto">
              <a:xfrm>
                <a:off x="3751" y="1670"/>
                <a:ext cx="12" cy="241"/>
              </a:xfrm>
              <a:prstGeom prst="rect">
                <a:avLst/>
              </a:prstGeom>
              <a:solidFill>
                <a:srgbClr val="FFFFC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54" name="Rectangle 176"/>
              <p:cNvSpPr>
                <a:spLocks noChangeArrowheads="1"/>
              </p:cNvSpPr>
              <p:nvPr/>
            </p:nvSpPr>
            <p:spPr bwMode="auto">
              <a:xfrm>
                <a:off x="3763" y="1670"/>
                <a:ext cx="12" cy="241"/>
              </a:xfrm>
              <a:prstGeom prst="rect">
                <a:avLst/>
              </a:prstGeom>
              <a:solidFill>
                <a:srgbClr val="FFFF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55" name="Rectangle 177"/>
              <p:cNvSpPr>
                <a:spLocks noChangeArrowheads="1"/>
              </p:cNvSpPr>
              <p:nvPr/>
            </p:nvSpPr>
            <p:spPr bwMode="auto">
              <a:xfrm>
                <a:off x="3775" y="1670"/>
                <a:ext cx="12" cy="241"/>
              </a:xfrm>
              <a:prstGeom prst="rect">
                <a:avLst/>
              </a:prstGeom>
              <a:solidFill>
                <a:srgbClr val="FFFF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56" name="Rectangle 178"/>
              <p:cNvSpPr>
                <a:spLocks noChangeArrowheads="1"/>
              </p:cNvSpPr>
              <p:nvPr/>
            </p:nvSpPr>
            <p:spPr bwMode="auto">
              <a:xfrm>
                <a:off x="3787" y="1670"/>
                <a:ext cx="12" cy="241"/>
              </a:xfrm>
              <a:prstGeom prst="rect">
                <a:avLst/>
              </a:prstGeom>
              <a:solidFill>
                <a:srgbClr val="FFFFC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57" name="Rectangle 179"/>
              <p:cNvSpPr>
                <a:spLocks noChangeArrowheads="1"/>
              </p:cNvSpPr>
              <p:nvPr/>
            </p:nvSpPr>
            <p:spPr bwMode="auto">
              <a:xfrm>
                <a:off x="3799" y="1670"/>
                <a:ext cx="1" cy="241"/>
              </a:xfrm>
              <a:prstGeom prst="rect">
                <a:avLst/>
              </a:prstGeom>
              <a:solidFill>
                <a:srgbClr val="FFFFC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58" name="Rectangle 180"/>
              <p:cNvSpPr>
                <a:spLocks noChangeArrowheads="1"/>
              </p:cNvSpPr>
              <p:nvPr/>
            </p:nvSpPr>
            <p:spPr bwMode="auto">
              <a:xfrm>
                <a:off x="3799" y="1670"/>
                <a:ext cx="12" cy="241"/>
              </a:xfrm>
              <a:prstGeom prst="rect">
                <a:avLst/>
              </a:prstGeom>
              <a:solidFill>
                <a:srgbClr val="FFFFC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59" name="Rectangle 181"/>
              <p:cNvSpPr>
                <a:spLocks noChangeArrowheads="1"/>
              </p:cNvSpPr>
              <p:nvPr/>
            </p:nvSpPr>
            <p:spPr bwMode="auto">
              <a:xfrm>
                <a:off x="3811" y="1670"/>
                <a:ext cx="12" cy="241"/>
              </a:xfrm>
              <a:prstGeom prst="rect">
                <a:avLst/>
              </a:prstGeom>
              <a:solidFill>
                <a:srgbClr val="FFFFC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60" name="Rectangle 182"/>
              <p:cNvSpPr>
                <a:spLocks noChangeArrowheads="1"/>
              </p:cNvSpPr>
              <p:nvPr/>
            </p:nvSpPr>
            <p:spPr bwMode="auto">
              <a:xfrm>
                <a:off x="3823" y="1670"/>
                <a:ext cx="12" cy="241"/>
              </a:xfrm>
              <a:prstGeom prst="rect">
                <a:avLst/>
              </a:prstGeom>
              <a:solidFill>
                <a:srgbClr val="FFFFC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61" name="Rectangle 183"/>
              <p:cNvSpPr>
                <a:spLocks noChangeArrowheads="1"/>
              </p:cNvSpPr>
              <p:nvPr/>
            </p:nvSpPr>
            <p:spPr bwMode="auto">
              <a:xfrm>
                <a:off x="3835" y="1670"/>
                <a:ext cx="12" cy="241"/>
              </a:xfrm>
              <a:prstGeom prst="rect">
                <a:avLst/>
              </a:prstGeom>
              <a:solidFill>
                <a:srgbClr val="FFFFC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62" name="Rectangle 184"/>
              <p:cNvSpPr>
                <a:spLocks noChangeArrowheads="1"/>
              </p:cNvSpPr>
              <p:nvPr/>
            </p:nvSpPr>
            <p:spPr bwMode="auto">
              <a:xfrm>
                <a:off x="3847" y="1670"/>
                <a:ext cx="12" cy="241"/>
              </a:xfrm>
              <a:prstGeom prst="rect">
                <a:avLst/>
              </a:prstGeom>
              <a:solidFill>
                <a:srgbClr val="FFFFC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63" name="Rectangle 185"/>
              <p:cNvSpPr>
                <a:spLocks noChangeArrowheads="1"/>
              </p:cNvSpPr>
              <p:nvPr/>
            </p:nvSpPr>
            <p:spPr bwMode="auto">
              <a:xfrm>
                <a:off x="3859" y="1670"/>
                <a:ext cx="12" cy="241"/>
              </a:xfrm>
              <a:prstGeom prst="rect">
                <a:avLst/>
              </a:prstGeom>
              <a:solidFill>
                <a:srgbClr val="FFFFC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64" name="Rectangle 186"/>
              <p:cNvSpPr>
                <a:spLocks noChangeArrowheads="1"/>
              </p:cNvSpPr>
              <p:nvPr/>
            </p:nvSpPr>
            <p:spPr bwMode="auto">
              <a:xfrm>
                <a:off x="3871" y="1670"/>
                <a:ext cx="12" cy="241"/>
              </a:xfrm>
              <a:prstGeom prst="rect">
                <a:avLst/>
              </a:prstGeom>
              <a:solidFill>
                <a:srgbClr val="FFFFC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65" name="Rectangle 187"/>
              <p:cNvSpPr>
                <a:spLocks noChangeArrowheads="1"/>
              </p:cNvSpPr>
              <p:nvPr/>
            </p:nvSpPr>
            <p:spPr bwMode="auto">
              <a:xfrm>
                <a:off x="3883" y="1670"/>
                <a:ext cx="12" cy="241"/>
              </a:xfrm>
              <a:prstGeom prst="rect">
                <a:avLst/>
              </a:prstGeom>
              <a:solidFill>
                <a:srgbClr val="FFFFC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66" name="Rectangle 188"/>
              <p:cNvSpPr>
                <a:spLocks noChangeArrowheads="1"/>
              </p:cNvSpPr>
              <p:nvPr/>
            </p:nvSpPr>
            <p:spPr bwMode="auto">
              <a:xfrm>
                <a:off x="3895" y="1670"/>
                <a:ext cx="12" cy="241"/>
              </a:xfrm>
              <a:prstGeom prst="rect">
                <a:avLst/>
              </a:prstGeom>
              <a:solidFill>
                <a:srgbClr val="FFFFC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67" name="Rectangle 189"/>
              <p:cNvSpPr>
                <a:spLocks noChangeArrowheads="1"/>
              </p:cNvSpPr>
              <p:nvPr/>
            </p:nvSpPr>
            <p:spPr bwMode="auto">
              <a:xfrm>
                <a:off x="3907" y="1670"/>
                <a:ext cx="12" cy="241"/>
              </a:xfrm>
              <a:prstGeom prst="rect">
                <a:avLst/>
              </a:prstGeom>
              <a:solidFill>
                <a:srgbClr val="FFFFC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68" name="Rectangle 190"/>
              <p:cNvSpPr>
                <a:spLocks noChangeArrowheads="1"/>
              </p:cNvSpPr>
              <p:nvPr/>
            </p:nvSpPr>
            <p:spPr bwMode="auto">
              <a:xfrm>
                <a:off x="3919" y="1670"/>
                <a:ext cx="12" cy="241"/>
              </a:xfrm>
              <a:prstGeom prst="rect">
                <a:avLst/>
              </a:prstGeom>
              <a:solidFill>
                <a:srgbClr val="FFFFC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69" name="Rectangle 191"/>
              <p:cNvSpPr>
                <a:spLocks noChangeArrowheads="1"/>
              </p:cNvSpPr>
              <p:nvPr/>
            </p:nvSpPr>
            <p:spPr bwMode="auto">
              <a:xfrm>
                <a:off x="3931" y="1670"/>
                <a:ext cx="12" cy="241"/>
              </a:xfrm>
              <a:prstGeom prst="rect">
                <a:avLst/>
              </a:prstGeom>
              <a:solidFill>
                <a:srgbClr val="FFFFC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70" name="Rectangle 192"/>
              <p:cNvSpPr>
                <a:spLocks noChangeArrowheads="1"/>
              </p:cNvSpPr>
              <p:nvPr/>
            </p:nvSpPr>
            <p:spPr bwMode="auto">
              <a:xfrm>
                <a:off x="3943" y="1670"/>
                <a:ext cx="13" cy="241"/>
              </a:xfrm>
              <a:prstGeom prst="rect">
                <a:avLst/>
              </a:prstGeom>
              <a:solidFill>
                <a:srgbClr val="FFFFC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71" name="Rectangle 193"/>
              <p:cNvSpPr>
                <a:spLocks noChangeArrowheads="1"/>
              </p:cNvSpPr>
              <p:nvPr/>
            </p:nvSpPr>
            <p:spPr bwMode="auto">
              <a:xfrm>
                <a:off x="3956" y="1670"/>
                <a:ext cx="1" cy="241"/>
              </a:xfrm>
              <a:prstGeom prst="rect">
                <a:avLst/>
              </a:prstGeom>
              <a:solidFill>
                <a:srgbClr val="FFFFC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272" name="Rectangle 194"/>
              <p:cNvSpPr>
                <a:spLocks noChangeArrowheads="1"/>
              </p:cNvSpPr>
              <p:nvPr/>
            </p:nvSpPr>
            <p:spPr bwMode="auto">
              <a:xfrm>
                <a:off x="3956" y="1670"/>
                <a:ext cx="12" cy="241"/>
              </a:xfrm>
              <a:prstGeom prst="rect">
                <a:avLst/>
              </a:prstGeom>
              <a:solidFill>
                <a:srgbClr val="FF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grpSp>
        <p:sp>
          <p:nvSpPr>
            <p:cNvPr id="17144" name="Rectangle 195"/>
            <p:cNvSpPr>
              <a:spLocks noChangeArrowheads="1"/>
            </p:cNvSpPr>
            <p:nvPr/>
          </p:nvSpPr>
          <p:spPr bwMode="auto">
            <a:xfrm>
              <a:off x="2545" y="1670"/>
              <a:ext cx="1423" cy="241"/>
            </a:xfrm>
            <a:prstGeom prst="rect">
              <a:avLst/>
            </a:prstGeom>
            <a:noFill/>
            <a:ln w="1905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s-ES_tradnl"/>
            </a:p>
          </p:txBody>
        </p:sp>
      </p:grpSp>
      <p:grpSp>
        <p:nvGrpSpPr>
          <p:cNvPr id="16450" name="Group 196"/>
          <p:cNvGrpSpPr>
            <a:grpSpLocks/>
          </p:cNvGrpSpPr>
          <p:nvPr/>
        </p:nvGrpSpPr>
        <p:grpSpPr bwMode="auto">
          <a:xfrm>
            <a:off x="4040188" y="2663825"/>
            <a:ext cx="2470150" cy="382588"/>
            <a:chOff x="2545" y="1948"/>
            <a:chExt cx="1555" cy="241"/>
          </a:xfrm>
        </p:grpSpPr>
        <p:grpSp>
          <p:nvGrpSpPr>
            <p:cNvPr id="17013" name="Group 197"/>
            <p:cNvGrpSpPr>
              <a:grpSpLocks/>
            </p:cNvGrpSpPr>
            <p:nvPr/>
          </p:nvGrpSpPr>
          <p:grpSpPr bwMode="auto">
            <a:xfrm>
              <a:off x="2545" y="1948"/>
              <a:ext cx="1555" cy="241"/>
              <a:chOff x="2545" y="1948"/>
              <a:chExt cx="1555" cy="241"/>
            </a:xfrm>
          </p:grpSpPr>
          <p:sp>
            <p:nvSpPr>
              <p:cNvPr id="17015" name="Rectangle 198"/>
              <p:cNvSpPr>
                <a:spLocks noChangeArrowheads="1"/>
              </p:cNvSpPr>
              <p:nvPr/>
            </p:nvSpPr>
            <p:spPr bwMode="auto">
              <a:xfrm>
                <a:off x="2545"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16" name="Rectangle 199"/>
              <p:cNvSpPr>
                <a:spLocks noChangeArrowheads="1"/>
              </p:cNvSpPr>
              <p:nvPr/>
            </p:nvSpPr>
            <p:spPr bwMode="auto">
              <a:xfrm>
                <a:off x="2557"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17" name="Rectangle 200"/>
              <p:cNvSpPr>
                <a:spLocks noChangeArrowheads="1"/>
              </p:cNvSpPr>
              <p:nvPr/>
            </p:nvSpPr>
            <p:spPr bwMode="auto">
              <a:xfrm>
                <a:off x="2569"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18" name="Rectangle 201"/>
              <p:cNvSpPr>
                <a:spLocks noChangeArrowheads="1"/>
              </p:cNvSpPr>
              <p:nvPr/>
            </p:nvSpPr>
            <p:spPr bwMode="auto">
              <a:xfrm>
                <a:off x="2581"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19" name="Rectangle 202"/>
              <p:cNvSpPr>
                <a:spLocks noChangeArrowheads="1"/>
              </p:cNvSpPr>
              <p:nvPr/>
            </p:nvSpPr>
            <p:spPr bwMode="auto">
              <a:xfrm>
                <a:off x="2593"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20" name="Rectangle 203"/>
              <p:cNvSpPr>
                <a:spLocks noChangeArrowheads="1"/>
              </p:cNvSpPr>
              <p:nvPr/>
            </p:nvSpPr>
            <p:spPr bwMode="auto">
              <a:xfrm>
                <a:off x="2605"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21" name="Rectangle 204"/>
              <p:cNvSpPr>
                <a:spLocks noChangeArrowheads="1"/>
              </p:cNvSpPr>
              <p:nvPr/>
            </p:nvSpPr>
            <p:spPr bwMode="auto">
              <a:xfrm>
                <a:off x="2617"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22" name="Rectangle 205"/>
              <p:cNvSpPr>
                <a:spLocks noChangeArrowheads="1"/>
              </p:cNvSpPr>
              <p:nvPr/>
            </p:nvSpPr>
            <p:spPr bwMode="auto">
              <a:xfrm>
                <a:off x="2629"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23" name="Rectangle 206"/>
              <p:cNvSpPr>
                <a:spLocks noChangeArrowheads="1"/>
              </p:cNvSpPr>
              <p:nvPr/>
            </p:nvSpPr>
            <p:spPr bwMode="auto">
              <a:xfrm>
                <a:off x="2641"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24" name="Rectangle 207"/>
              <p:cNvSpPr>
                <a:spLocks noChangeArrowheads="1"/>
              </p:cNvSpPr>
              <p:nvPr/>
            </p:nvSpPr>
            <p:spPr bwMode="auto">
              <a:xfrm>
                <a:off x="2653"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25" name="Rectangle 208"/>
              <p:cNvSpPr>
                <a:spLocks noChangeArrowheads="1"/>
              </p:cNvSpPr>
              <p:nvPr/>
            </p:nvSpPr>
            <p:spPr bwMode="auto">
              <a:xfrm>
                <a:off x="2665"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26" name="Rectangle 209"/>
              <p:cNvSpPr>
                <a:spLocks noChangeArrowheads="1"/>
              </p:cNvSpPr>
              <p:nvPr/>
            </p:nvSpPr>
            <p:spPr bwMode="auto">
              <a:xfrm>
                <a:off x="2677"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27" name="Rectangle 210"/>
              <p:cNvSpPr>
                <a:spLocks noChangeArrowheads="1"/>
              </p:cNvSpPr>
              <p:nvPr/>
            </p:nvSpPr>
            <p:spPr bwMode="auto">
              <a:xfrm>
                <a:off x="2689"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28" name="Rectangle 211"/>
              <p:cNvSpPr>
                <a:spLocks noChangeArrowheads="1"/>
              </p:cNvSpPr>
              <p:nvPr/>
            </p:nvSpPr>
            <p:spPr bwMode="auto">
              <a:xfrm>
                <a:off x="2701"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29" name="Rectangle 212"/>
              <p:cNvSpPr>
                <a:spLocks noChangeArrowheads="1"/>
              </p:cNvSpPr>
              <p:nvPr/>
            </p:nvSpPr>
            <p:spPr bwMode="auto">
              <a:xfrm>
                <a:off x="2713"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30" name="Rectangle 213"/>
              <p:cNvSpPr>
                <a:spLocks noChangeArrowheads="1"/>
              </p:cNvSpPr>
              <p:nvPr/>
            </p:nvSpPr>
            <p:spPr bwMode="auto">
              <a:xfrm>
                <a:off x="2725" y="1948"/>
                <a:ext cx="13"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31" name="Rectangle 214"/>
              <p:cNvSpPr>
                <a:spLocks noChangeArrowheads="1"/>
              </p:cNvSpPr>
              <p:nvPr/>
            </p:nvSpPr>
            <p:spPr bwMode="auto">
              <a:xfrm>
                <a:off x="2738"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32" name="Rectangle 215"/>
              <p:cNvSpPr>
                <a:spLocks noChangeArrowheads="1"/>
              </p:cNvSpPr>
              <p:nvPr/>
            </p:nvSpPr>
            <p:spPr bwMode="auto">
              <a:xfrm>
                <a:off x="2750"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33" name="Rectangle 216"/>
              <p:cNvSpPr>
                <a:spLocks noChangeArrowheads="1"/>
              </p:cNvSpPr>
              <p:nvPr/>
            </p:nvSpPr>
            <p:spPr bwMode="auto">
              <a:xfrm>
                <a:off x="2762"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34" name="Rectangle 217"/>
              <p:cNvSpPr>
                <a:spLocks noChangeArrowheads="1"/>
              </p:cNvSpPr>
              <p:nvPr/>
            </p:nvSpPr>
            <p:spPr bwMode="auto">
              <a:xfrm>
                <a:off x="2774"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35" name="Rectangle 218"/>
              <p:cNvSpPr>
                <a:spLocks noChangeArrowheads="1"/>
              </p:cNvSpPr>
              <p:nvPr/>
            </p:nvSpPr>
            <p:spPr bwMode="auto">
              <a:xfrm>
                <a:off x="2786"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36" name="Rectangle 219"/>
              <p:cNvSpPr>
                <a:spLocks noChangeArrowheads="1"/>
              </p:cNvSpPr>
              <p:nvPr/>
            </p:nvSpPr>
            <p:spPr bwMode="auto">
              <a:xfrm>
                <a:off x="2798"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37" name="Rectangle 220"/>
              <p:cNvSpPr>
                <a:spLocks noChangeArrowheads="1"/>
              </p:cNvSpPr>
              <p:nvPr/>
            </p:nvSpPr>
            <p:spPr bwMode="auto">
              <a:xfrm>
                <a:off x="2810"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38" name="Rectangle 221"/>
              <p:cNvSpPr>
                <a:spLocks noChangeArrowheads="1"/>
              </p:cNvSpPr>
              <p:nvPr/>
            </p:nvSpPr>
            <p:spPr bwMode="auto">
              <a:xfrm>
                <a:off x="2822"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39" name="Rectangle 222"/>
              <p:cNvSpPr>
                <a:spLocks noChangeArrowheads="1"/>
              </p:cNvSpPr>
              <p:nvPr/>
            </p:nvSpPr>
            <p:spPr bwMode="auto">
              <a:xfrm>
                <a:off x="2834"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40" name="Rectangle 223"/>
              <p:cNvSpPr>
                <a:spLocks noChangeArrowheads="1"/>
              </p:cNvSpPr>
              <p:nvPr/>
            </p:nvSpPr>
            <p:spPr bwMode="auto">
              <a:xfrm>
                <a:off x="2846"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41" name="Rectangle 224"/>
              <p:cNvSpPr>
                <a:spLocks noChangeArrowheads="1"/>
              </p:cNvSpPr>
              <p:nvPr/>
            </p:nvSpPr>
            <p:spPr bwMode="auto">
              <a:xfrm>
                <a:off x="2858"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42" name="Rectangle 225"/>
              <p:cNvSpPr>
                <a:spLocks noChangeArrowheads="1"/>
              </p:cNvSpPr>
              <p:nvPr/>
            </p:nvSpPr>
            <p:spPr bwMode="auto">
              <a:xfrm>
                <a:off x="2870"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43" name="Rectangle 226"/>
              <p:cNvSpPr>
                <a:spLocks noChangeArrowheads="1"/>
              </p:cNvSpPr>
              <p:nvPr/>
            </p:nvSpPr>
            <p:spPr bwMode="auto">
              <a:xfrm>
                <a:off x="2882"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44" name="Rectangle 227"/>
              <p:cNvSpPr>
                <a:spLocks noChangeArrowheads="1"/>
              </p:cNvSpPr>
              <p:nvPr/>
            </p:nvSpPr>
            <p:spPr bwMode="auto">
              <a:xfrm>
                <a:off x="2894"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45" name="Rectangle 228"/>
              <p:cNvSpPr>
                <a:spLocks noChangeArrowheads="1"/>
              </p:cNvSpPr>
              <p:nvPr/>
            </p:nvSpPr>
            <p:spPr bwMode="auto">
              <a:xfrm>
                <a:off x="2906"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46" name="Rectangle 229"/>
              <p:cNvSpPr>
                <a:spLocks noChangeArrowheads="1"/>
              </p:cNvSpPr>
              <p:nvPr/>
            </p:nvSpPr>
            <p:spPr bwMode="auto">
              <a:xfrm>
                <a:off x="2918"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47" name="Rectangle 230"/>
              <p:cNvSpPr>
                <a:spLocks noChangeArrowheads="1"/>
              </p:cNvSpPr>
              <p:nvPr/>
            </p:nvSpPr>
            <p:spPr bwMode="auto">
              <a:xfrm>
                <a:off x="2930" y="1948"/>
                <a:ext cx="13"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48" name="Rectangle 231"/>
              <p:cNvSpPr>
                <a:spLocks noChangeArrowheads="1"/>
              </p:cNvSpPr>
              <p:nvPr/>
            </p:nvSpPr>
            <p:spPr bwMode="auto">
              <a:xfrm>
                <a:off x="2943"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49" name="Rectangle 232"/>
              <p:cNvSpPr>
                <a:spLocks noChangeArrowheads="1"/>
              </p:cNvSpPr>
              <p:nvPr/>
            </p:nvSpPr>
            <p:spPr bwMode="auto">
              <a:xfrm>
                <a:off x="2955"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50" name="Rectangle 233"/>
              <p:cNvSpPr>
                <a:spLocks noChangeArrowheads="1"/>
              </p:cNvSpPr>
              <p:nvPr/>
            </p:nvSpPr>
            <p:spPr bwMode="auto">
              <a:xfrm>
                <a:off x="2967"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51" name="Rectangle 234"/>
              <p:cNvSpPr>
                <a:spLocks noChangeArrowheads="1"/>
              </p:cNvSpPr>
              <p:nvPr/>
            </p:nvSpPr>
            <p:spPr bwMode="auto">
              <a:xfrm>
                <a:off x="2979"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52" name="Rectangle 235"/>
              <p:cNvSpPr>
                <a:spLocks noChangeArrowheads="1"/>
              </p:cNvSpPr>
              <p:nvPr/>
            </p:nvSpPr>
            <p:spPr bwMode="auto">
              <a:xfrm>
                <a:off x="2991"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53" name="Rectangle 236"/>
              <p:cNvSpPr>
                <a:spLocks noChangeArrowheads="1"/>
              </p:cNvSpPr>
              <p:nvPr/>
            </p:nvSpPr>
            <p:spPr bwMode="auto">
              <a:xfrm>
                <a:off x="3003"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54" name="Rectangle 237"/>
              <p:cNvSpPr>
                <a:spLocks noChangeArrowheads="1"/>
              </p:cNvSpPr>
              <p:nvPr/>
            </p:nvSpPr>
            <p:spPr bwMode="auto">
              <a:xfrm>
                <a:off x="3015"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55" name="Rectangle 238"/>
              <p:cNvSpPr>
                <a:spLocks noChangeArrowheads="1"/>
              </p:cNvSpPr>
              <p:nvPr/>
            </p:nvSpPr>
            <p:spPr bwMode="auto">
              <a:xfrm>
                <a:off x="3027" y="1948"/>
                <a:ext cx="24"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56" name="Rectangle 239"/>
              <p:cNvSpPr>
                <a:spLocks noChangeArrowheads="1"/>
              </p:cNvSpPr>
              <p:nvPr/>
            </p:nvSpPr>
            <p:spPr bwMode="auto">
              <a:xfrm>
                <a:off x="3051"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57" name="Rectangle 240"/>
              <p:cNvSpPr>
                <a:spLocks noChangeArrowheads="1"/>
              </p:cNvSpPr>
              <p:nvPr/>
            </p:nvSpPr>
            <p:spPr bwMode="auto">
              <a:xfrm>
                <a:off x="3063" y="1948"/>
                <a:ext cx="1"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58" name="Rectangle 241"/>
              <p:cNvSpPr>
                <a:spLocks noChangeArrowheads="1"/>
              </p:cNvSpPr>
              <p:nvPr/>
            </p:nvSpPr>
            <p:spPr bwMode="auto">
              <a:xfrm>
                <a:off x="3063"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59" name="Rectangle 242"/>
              <p:cNvSpPr>
                <a:spLocks noChangeArrowheads="1"/>
              </p:cNvSpPr>
              <p:nvPr/>
            </p:nvSpPr>
            <p:spPr bwMode="auto">
              <a:xfrm>
                <a:off x="3075"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60" name="Rectangle 243"/>
              <p:cNvSpPr>
                <a:spLocks noChangeArrowheads="1"/>
              </p:cNvSpPr>
              <p:nvPr/>
            </p:nvSpPr>
            <p:spPr bwMode="auto">
              <a:xfrm>
                <a:off x="3087"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61" name="Rectangle 244"/>
              <p:cNvSpPr>
                <a:spLocks noChangeArrowheads="1"/>
              </p:cNvSpPr>
              <p:nvPr/>
            </p:nvSpPr>
            <p:spPr bwMode="auto">
              <a:xfrm>
                <a:off x="3099"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62" name="Rectangle 245"/>
              <p:cNvSpPr>
                <a:spLocks noChangeArrowheads="1"/>
              </p:cNvSpPr>
              <p:nvPr/>
            </p:nvSpPr>
            <p:spPr bwMode="auto">
              <a:xfrm>
                <a:off x="3111"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63" name="Rectangle 246"/>
              <p:cNvSpPr>
                <a:spLocks noChangeArrowheads="1"/>
              </p:cNvSpPr>
              <p:nvPr/>
            </p:nvSpPr>
            <p:spPr bwMode="auto">
              <a:xfrm>
                <a:off x="3123"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64" name="Rectangle 247"/>
              <p:cNvSpPr>
                <a:spLocks noChangeArrowheads="1"/>
              </p:cNvSpPr>
              <p:nvPr/>
            </p:nvSpPr>
            <p:spPr bwMode="auto">
              <a:xfrm>
                <a:off x="3135" y="1948"/>
                <a:ext cx="13"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65" name="Rectangle 248"/>
              <p:cNvSpPr>
                <a:spLocks noChangeArrowheads="1"/>
              </p:cNvSpPr>
              <p:nvPr/>
            </p:nvSpPr>
            <p:spPr bwMode="auto">
              <a:xfrm>
                <a:off x="3148"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66" name="Rectangle 249"/>
              <p:cNvSpPr>
                <a:spLocks noChangeArrowheads="1"/>
              </p:cNvSpPr>
              <p:nvPr/>
            </p:nvSpPr>
            <p:spPr bwMode="auto">
              <a:xfrm>
                <a:off x="3160"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67" name="Rectangle 250"/>
              <p:cNvSpPr>
                <a:spLocks noChangeArrowheads="1"/>
              </p:cNvSpPr>
              <p:nvPr/>
            </p:nvSpPr>
            <p:spPr bwMode="auto">
              <a:xfrm>
                <a:off x="3172" y="1948"/>
                <a:ext cx="24"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68" name="Rectangle 251"/>
              <p:cNvSpPr>
                <a:spLocks noChangeArrowheads="1"/>
              </p:cNvSpPr>
              <p:nvPr/>
            </p:nvSpPr>
            <p:spPr bwMode="auto">
              <a:xfrm>
                <a:off x="3196"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69" name="Rectangle 252"/>
              <p:cNvSpPr>
                <a:spLocks noChangeArrowheads="1"/>
              </p:cNvSpPr>
              <p:nvPr/>
            </p:nvSpPr>
            <p:spPr bwMode="auto">
              <a:xfrm>
                <a:off x="3208" y="1948"/>
                <a:ext cx="1"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70" name="Rectangle 253"/>
              <p:cNvSpPr>
                <a:spLocks noChangeArrowheads="1"/>
              </p:cNvSpPr>
              <p:nvPr/>
            </p:nvSpPr>
            <p:spPr bwMode="auto">
              <a:xfrm>
                <a:off x="3208"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71" name="Rectangle 254"/>
              <p:cNvSpPr>
                <a:spLocks noChangeArrowheads="1"/>
              </p:cNvSpPr>
              <p:nvPr/>
            </p:nvSpPr>
            <p:spPr bwMode="auto">
              <a:xfrm>
                <a:off x="3220"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72" name="Rectangle 255"/>
              <p:cNvSpPr>
                <a:spLocks noChangeArrowheads="1"/>
              </p:cNvSpPr>
              <p:nvPr/>
            </p:nvSpPr>
            <p:spPr bwMode="auto">
              <a:xfrm>
                <a:off x="3232"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73" name="Rectangle 256"/>
              <p:cNvSpPr>
                <a:spLocks noChangeArrowheads="1"/>
              </p:cNvSpPr>
              <p:nvPr/>
            </p:nvSpPr>
            <p:spPr bwMode="auto">
              <a:xfrm>
                <a:off x="3244"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74" name="Rectangle 257"/>
              <p:cNvSpPr>
                <a:spLocks noChangeArrowheads="1"/>
              </p:cNvSpPr>
              <p:nvPr/>
            </p:nvSpPr>
            <p:spPr bwMode="auto">
              <a:xfrm>
                <a:off x="3256"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75" name="Rectangle 258"/>
              <p:cNvSpPr>
                <a:spLocks noChangeArrowheads="1"/>
              </p:cNvSpPr>
              <p:nvPr/>
            </p:nvSpPr>
            <p:spPr bwMode="auto">
              <a:xfrm>
                <a:off x="3268"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76" name="Rectangle 259"/>
              <p:cNvSpPr>
                <a:spLocks noChangeArrowheads="1"/>
              </p:cNvSpPr>
              <p:nvPr/>
            </p:nvSpPr>
            <p:spPr bwMode="auto">
              <a:xfrm>
                <a:off x="3280"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77" name="Rectangle 260"/>
              <p:cNvSpPr>
                <a:spLocks noChangeArrowheads="1"/>
              </p:cNvSpPr>
              <p:nvPr/>
            </p:nvSpPr>
            <p:spPr bwMode="auto">
              <a:xfrm>
                <a:off x="3292"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78" name="Rectangle 261"/>
              <p:cNvSpPr>
                <a:spLocks noChangeArrowheads="1"/>
              </p:cNvSpPr>
              <p:nvPr/>
            </p:nvSpPr>
            <p:spPr bwMode="auto">
              <a:xfrm>
                <a:off x="3304"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79" name="Rectangle 262"/>
              <p:cNvSpPr>
                <a:spLocks noChangeArrowheads="1"/>
              </p:cNvSpPr>
              <p:nvPr/>
            </p:nvSpPr>
            <p:spPr bwMode="auto">
              <a:xfrm>
                <a:off x="3316" y="1948"/>
                <a:ext cx="25"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80" name="Rectangle 263"/>
              <p:cNvSpPr>
                <a:spLocks noChangeArrowheads="1"/>
              </p:cNvSpPr>
              <p:nvPr/>
            </p:nvSpPr>
            <p:spPr bwMode="auto">
              <a:xfrm>
                <a:off x="3341"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81" name="Rectangle 264"/>
              <p:cNvSpPr>
                <a:spLocks noChangeArrowheads="1"/>
              </p:cNvSpPr>
              <p:nvPr/>
            </p:nvSpPr>
            <p:spPr bwMode="auto">
              <a:xfrm>
                <a:off x="3353" y="1948"/>
                <a:ext cx="1"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82" name="Rectangle 265"/>
              <p:cNvSpPr>
                <a:spLocks noChangeArrowheads="1"/>
              </p:cNvSpPr>
              <p:nvPr/>
            </p:nvSpPr>
            <p:spPr bwMode="auto">
              <a:xfrm>
                <a:off x="3353"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83" name="Rectangle 266"/>
              <p:cNvSpPr>
                <a:spLocks noChangeArrowheads="1"/>
              </p:cNvSpPr>
              <p:nvPr/>
            </p:nvSpPr>
            <p:spPr bwMode="auto">
              <a:xfrm>
                <a:off x="3365"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84" name="Rectangle 267"/>
              <p:cNvSpPr>
                <a:spLocks noChangeArrowheads="1"/>
              </p:cNvSpPr>
              <p:nvPr/>
            </p:nvSpPr>
            <p:spPr bwMode="auto">
              <a:xfrm>
                <a:off x="3377"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85" name="Rectangle 268"/>
              <p:cNvSpPr>
                <a:spLocks noChangeArrowheads="1"/>
              </p:cNvSpPr>
              <p:nvPr/>
            </p:nvSpPr>
            <p:spPr bwMode="auto">
              <a:xfrm>
                <a:off x="3389"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86" name="Rectangle 269"/>
              <p:cNvSpPr>
                <a:spLocks noChangeArrowheads="1"/>
              </p:cNvSpPr>
              <p:nvPr/>
            </p:nvSpPr>
            <p:spPr bwMode="auto">
              <a:xfrm>
                <a:off x="3401"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87" name="Rectangle 270"/>
              <p:cNvSpPr>
                <a:spLocks noChangeArrowheads="1"/>
              </p:cNvSpPr>
              <p:nvPr/>
            </p:nvSpPr>
            <p:spPr bwMode="auto">
              <a:xfrm>
                <a:off x="3413"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88" name="Rectangle 271"/>
              <p:cNvSpPr>
                <a:spLocks noChangeArrowheads="1"/>
              </p:cNvSpPr>
              <p:nvPr/>
            </p:nvSpPr>
            <p:spPr bwMode="auto">
              <a:xfrm>
                <a:off x="3425"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89" name="Rectangle 272"/>
              <p:cNvSpPr>
                <a:spLocks noChangeArrowheads="1"/>
              </p:cNvSpPr>
              <p:nvPr/>
            </p:nvSpPr>
            <p:spPr bwMode="auto">
              <a:xfrm>
                <a:off x="3437"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90" name="Rectangle 273"/>
              <p:cNvSpPr>
                <a:spLocks noChangeArrowheads="1"/>
              </p:cNvSpPr>
              <p:nvPr/>
            </p:nvSpPr>
            <p:spPr bwMode="auto">
              <a:xfrm>
                <a:off x="3449" y="1948"/>
                <a:ext cx="24"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91" name="Rectangle 274"/>
              <p:cNvSpPr>
                <a:spLocks noChangeArrowheads="1"/>
              </p:cNvSpPr>
              <p:nvPr/>
            </p:nvSpPr>
            <p:spPr bwMode="auto">
              <a:xfrm>
                <a:off x="3473"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92" name="Rectangle 275"/>
              <p:cNvSpPr>
                <a:spLocks noChangeArrowheads="1"/>
              </p:cNvSpPr>
              <p:nvPr/>
            </p:nvSpPr>
            <p:spPr bwMode="auto">
              <a:xfrm>
                <a:off x="3485"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93" name="Rectangle 276"/>
              <p:cNvSpPr>
                <a:spLocks noChangeArrowheads="1"/>
              </p:cNvSpPr>
              <p:nvPr/>
            </p:nvSpPr>
            <p:spPr bwMode="auto">
              <a:xfrm>
                <a:off x="3497"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94" name="Rectangle 277"/>
              <p:cNvSpPr>
                <a:spLocks noChangeArrowheads="1"/>
              </p:cNvSpPr>
              <p:nvPr/>
            </p:nvSpPr>
            <p:spPr bwMode="auto">
              <a:xfrm>
                <a:off x="3509" y="1948"/>
                <a:ext cx="1"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95" name="Rectangle 278"/>
              <p:cNvSpPr>
                <a:spLocks noChangeArrowheads="1"/>
              </p:cNvSpPr>
              <p:nvPr/>
            </p:nvSpPr>
            <p:spPr bwMode="auto">
              <a:xfrm>
                <a:off x="3509"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96" name="Rectangle 279"/>
              <p:cNvSpPr>
                <a:spLocks noChangeArrowheads="1"/>
              </p:cNvSpPr>
              <p:nvPr/>
            </p:nvSpPr>
            <p:spPr bwMode="auto">
              <a:xfrm>
                <a:off x="3521"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97" name="Rectangle 280"/>
              <p:cNvSpPr>
                <a:spLocks noChangeArrowheads="1"/>
              </p:cNvSpPr>
              <p:nvPr/>
            </p:nvSpPr>
            <p:spPr bwMode="auto">
              <a:xfrm>
                <a:off x="3533" y="1948"/>
                <a:ext cx="13"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98" name="Rectangle 281"/>
              <p:cNvSpPr>
                <a:spLocks noChangeArrowheads="1"/>
              </p:cNvSpPr>
              <p:nvPr/>
            </p:nvSpPr>
            <p:spPr bwMode="auto">
              <a:xfrm>
                <a:off x="3546"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99" name="Rectangle 282"/>
              <p:cNvSpPr>
                <a:spLocks noChangeArrowheads="1"/>
              </p:cNvSpPr>
              <p:nvPr/>
            </p:nvSpPr>
            <p:spPr bwMode="auto">
              <a:xfrm>
                <a:off x="3558"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00" name="Rectangle 283"/>
              <p:cNvSpPr>
                <a:spLocks noChangeArrowheads="1"/>
              </p:cNvSpPr>
              <p:nvPr/>
            </p:nvSpPr>
            <p:spPr bwMode="auto">
              <a:xfrm>
                <a:off x="3570"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01" name="Rectangle 284"/>
              <p:cNvSpPr>
                <a:spLocks noChangeArrowheads="1"/>
              </p:cNvSpPr>
              <p:nvPr/>
            </p:nvSpPr>
            <p:spPr bwMode="auto">
              <a:xfrm>
                <a:off x="3582"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02" name="Rectangle 285"/>
              <p:cNvSpPr>
                <a:spLocks noChangeArrowheads="1"/>
              </p:cNvSpPr>
              <p:nvPr/>
            </p:nvSpPr>
            <p:spPr bwMode="auto">
              <a:xfrm>
                <a:off x="3594" y="1948"/>
                <a:ext cx="24"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03" name="Rectangle 286"/>
              <p:cNvSpPr>
                <a:spLocks noChangeArrowheads="1"/>
              </p:cNvSpPr>
              <p:nvPr/>
            </p:nvSpPr>
            <p:spPr bwMode="auto">
              <a:xfrm>
                <a:off x="3618"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04" name="Rectangle 287"/>
              <p:cNvSpPr>
                <a:spLocks noChangeArrowheads="1"/>
              </p:cNvSpPr>
              <p:nvPr/>
            </p:nvSpPr>
            <p:spPr bwMode="auto">
              <a:xfrm>
                <a:off x="3630"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05" name="Rectangle 288"/>
              <p:cNvSpPr>
                <a:spLocks noChangeArrowheads="1"/>
              </p:cNvSpPr>
              <p:nvPr/>
            </p:nvSpPr>
            <p:spPr bwMode="auto">
              <a:xfrm>
                <a:off x="3642"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06" name="Rectangle 289"/>
              <p:cNvSpPr>
                <a:spLocks noChangeArrowheads="1"/>
              </p:cNvSpPr>
              <p:nvPr/>
            </p:nvSpPr>
            <p:spPr bwMode="auto">
              <a:xfrm>
                <a:off x="3654" y="1948"/>
                <a:ext cx="1"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07" name="Rectangle 290"/>
              <p:cNvSpPr>
                <a:spLocks noChangeArrowheads="1"/>
              </p:cNvSpPr>
              <p:nvPr/>
            </p:nvSpPr>
            <p:spPr bwMode="auto">
              <a:xfrm>
                <a:off x="3654"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08" name="Rectangle 291"/>
              <p:cNvSpPr>
                <a:spLocks noChangeArrowheads="1"/>
              </p:cNvSpPr>
              <p:nvPr/>
            </p:nvSpPr>
            <p:spPr bwMode="auto">
              <a:xfrm>
                <a:off x="3666"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09" name="Rectangle 292"/>
              <p:cNvSpPr>
                <a:spLocks noChangeArrowheads="1"/>
              </p:cNvSpPr>
              <p:nvPr/>
            </p:nvSpPr>
            <p:spPr bwMode="auto">
              <a:xfrm>
                <a:off x="3678"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10" name="Rectangle 293"/>
              <p:cNvSpPr>
                <a:spLocks noChangeArrowheads="1"/>
              </p:cNvSpPr>
              <p:nvPr/>
            </p:nvSpPr>
            <p:spPr bwMode="auto">
              <a:xfrm>
                <a:off x="3690"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11" name="Rectangle 294"/>
              <p:cNvSpPr>
                <a:spLocks noChangeArrowheads="1"/>
              </p:cNvSpPr>
              <p:nvPr/>
            </p:nvSpPr>
            <p:spPr bwMode="auto">
              <a:xfrm>
                <a:off x="3702"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12" name="Rectangle 295"/>
              <p:cNvSpPr>
                <a:spLocks noChangeArrowheads="1"/>
              </p:cNvSpPr>
              <p:nvPr/>
            </p:nvSpPr>
            <p:spPr bwMode="auto">
              <a:xfrm>
                <a:off x="3714"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13" name="Rectangle 296"/>
              <p:cNvSpPr>
                <a:spLocks noChangeArrowheads="1"/>
              </p:cNvSpPr>
              <p:nvPr/>
            </p:nvSpPr>
            <p:spPr bwMode="auto">
              <a:xfrm>
                <a:off x="3726" y="1948"/>
                <a:ext cx="25"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14" name="Rectangle 297"/>
              <p:cNvSpPr>
                <a:spLocks noChangeArrowheads="1"/>
              </p:cNvSpPr>
              <p:nvPr/>
            </p:nvSpPr>
            <p:spPr bwMode="auto">
              <a:xfrm>
                <a:off x="3751"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15" name="Rectangle 298"/>
              <p:cNvSpPr>
                <a:spLocks noChangeArrowheads="1"/>
              </p:cNvSpPr>
              <p:nvPr/>
            </p:nvSpPr>
            <p:spPr bwMode="auto">
              <a:xfrm>
                <a:off x="3763"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16" name="Rectangle 299"/>
              <p:cNvSpPr>
                <a:spLocks noChangeArrowheads="1"/>
              </p:cNvSpPr>
              <p:nvPr/>
            </p:nvSpPr>
            <p:spPr bwMode="auto">
              <a:xfrm>
                <a:off x="3775"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17" name="Rectangle 300"/>
              <p:cNvSpPr>
                <a:spLocks noChangeArrowheads="1"/>
              </p:cNvSpPr>
              <p:nvPr/>
            </p:nvSpPr>
            <p:spPr bwMode="auto">
              <a:xfrm>
                <a:off x="3787"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18" name="Rectangle 301"/>
              <p:cNvSpPr>
                <a:spLocks noChangeArrowheads="1"/>
              </p:cNvSpPr>
              <p:nvPr/>
            </p:nvSpPr>
            <p:spPr bwMode="auto">
              <a:xfrm>
                <a:off x="3799" y="1948"/>
                <a:ext cx="1"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19" name="Rectangle 302"/>
              <p:cNvSpPr>
                <a:spLocks noChangeArrowheads="1"/>
              </p:cNvSpPr>
              <p:nvPr/>
            </p:nvSpPr>
            <p:spPr bwMode="auto">
              <a:xfrm>
                <a:off x="3799"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20" name="Rectangle 303"/>
              <p:cNvSpPr>
                <a:spLocks noChangeArrowheads="1"/>
              </p:cNvSpPr>
              <p:nvPr/>
            </p:nvSpPr>
            <p:spPr bwMode="auto">
              <a:xfrm>
                <a:off x="3811"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21" name="Rectangle 304"/>
              <p:cNvSpPr>
                <a:spLocks noChangeArrowheads="1"/>
              </p:cNvSpPr>
              <p:nvPr/>
            </p:nvSpPr>
            <p:spPr bwMode="auto">
              <a:xfrm>
                <a:off x="3823"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22" name="Rectangle 305"/>
              <p:cNvSpPr>
                <a:spLocks noChangeArrowheads="1"/>
              </p:cNvSpPr>
              <p:nvPr/>
            </p:nvSpPr>
            <p:spPr bwMode="auto">
              <a:xfrm>
                <a:off x="3835"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23" name="Rectangle 306"/>
              <p:cNvSpPr>
                <a:spLocks noChangeArrowheads="1"/>
              </p:cNvSpPr>
              <p:nvPr/>
            </p:nvSpPr>
            <p:spPr bwMode="auto">
              <a:xfrm>
                <a:off x="3847"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24" name="Rectangle 307"/>
              <p:cNvSpPr>
                <a:spLocks noChangeArrowheads="1"/>
              </p:cNvSpPr>
              <p:nvPr/>
            </p:nvSpPr>
            <p:spPr bwMode="auto">
              <a:xfrm>
                <a:off x="3859"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25" name="Rectangle 308"/>
              <p:cNvSpPr>
                <a:spLocks noChangeArrowheads="1"/>
              </p:cNvSpPr>
              <p:nvPr/>
            </p:nvSpPr>
            <p:spPr bwMode="auto">
              <a:xfrm>
                <a:off x="3871" y="1948"/>
                <a:ext cx="24"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26" name="Rectangle 309"/>
              <p:cNvSpPr>
                <a:spLocks noChangeArrowheads="1"/>
              </p:cNvSpPr>
              <p:nvPr/>
            </p:nvSpPr>
            <p:spPr bwMode="auto">
              <a:xfrm>
                <a:off x="3895"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27" name="Rectangle 310"/>
              <p:cNvSpPr>
                <a:spLocks noChangeArrowheads="1"/>
              </p:cNvSpPr>
              <p:nvPr/>
            </p:nvSpPr>
            <p:spPr bwMode="auto">
              <a:xfrm>
                <a:off x="3907"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28" name="Rectangle 311"/>
              <p:cNvSpPr>
                <a:spLocks noChangeArrowheads="1"/>
              </p:cNvSpPr>
              <p:nvPr/>
            </p:nvSpPr>
            <p:spPr bwMode="auto">
              <a:xfrm>
                <a:off x="3919"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29" name="Rectangle 312"/>
              <p:cNvSpPr>
                <a:spLocks noChangeArrowheads="1"/>
              </p:cNvSpPr>
              <p:nvPr/>
            </p:nvSpPr>
            <p:spPr bwMode="auto">
              <a:xfrm>
                <a:off x="3931"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30" name="Rectangle 313"/>
              <p:cNvSpPr>
                <a:spLocks noChangeArrowheads="1"/>
              </p:cNvSpPr>
              <p:nvPr/>
            </p:nvSpPr>
            <p:spPr bwMode="auto">
              <a:xfrm>
                <a:off x="3943" y="1948"/>
                <a:ext cx="13"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31" name="Rectangle 314"/>
              <p:cNvSpPr>
                <a:spLocks noChangeArrowheads="1"/>
              </p:cNvSpPr>
              <p:nvPr/>
            </p:nvSpPr>
            <p:spPr bwMode="auto">
              <a:xfrm>
                <a:off x="3956" y="1948"/>
                <a:ext cx="1"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32" name="Rectangle 315"/>
              <p:cNvSpPr>
                <a:spLocks noChangeArrowheads="1"/>
              </p:cNvSpPr>
              <p:nvPr/>
            </p:nvSpPr>
            <p:spPr bwMode="auto">
              <a:xfrm>
                <a:off x="3956"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33" name="Rectangle 316"/>
              <p:cNvSpPr>
                <a:spLocks noChangeArrowheads="1"/>
              </p:cNvSpPr>
              <p:nvPr/>
            </p:nvSpPr>
            <p:spPr bwMode="auto">
              <a:xfrm>
                <a:off x="3968"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34" name="Rectangle 317"/>
              <p:cNvSpPr>
                <a:spLocks noChangeArrowheads="1"/>
              </p:cNvSpPr>
              <p:nvPr/>
            </p:nvSpPr>
            <p:spPr bwMode="auto">
              <a:xfrm>
                <a:off x="3980"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35" name="Rectangle 318"/>
              <p:cNvSpPr>
                <a:spLocks noChangeArrowheads="1"/>
              </p:cNvSpPr>
              <p:nvPr/>
            </p:nvSpPr>
            <p:spPr bwMode="auto">
              <a:xfrm>
                <a:off x="3992"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36" name="Rectangle 319"/>
              <p:cNvSpPr>
                <a:spLocks noChangeArrowheads="1"/>
              </p:cNvSpPr>
              <p:nvPr/>
            </p:nvSpPr>
            <p:spPr bwMode="auto">
              <a:xfrm>
                <a:off x="4004"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37" name="Rectangle 320"/>
              <p:cNvSpPr>
                <a:spLocks noChangeArrowheads="1"/>
              </p:cNvSpPr>
              <p:nvPr/>
            </p:nvSpPr>
            <p:spPr bwMode="auto">
              <a:xfrm>
                <a:off x="4016" y="1948"/>
                <a:ext cx="24"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38" name="Rectangle 321"/>
              <p:cNvSpPr>
                <a:spLocks noChangeArrowheads="1"/>
              </p:cNvSpPr>
              <p:nvPr/>
            </p:nvSpPr>
            <p:spPr bwMode="auto">
              <a:xfrm>
                <a:off x="4040"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39" name="Rectangle 322"/>
              <p:cNvSpPr>
                <a:spLocks noChangeArrowheads="1"/>
              </p:cNvSpPr>
              <p:nvPr/>
            </p:nvSpPr>
            <p:spPr bwMode="auto">
              <a:xfrm>
                <a:off x="4052"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40" name="Rectangle 323"/>
              <p:cNvSpPr>
                <a:spLocks noChangeArrowheads="1"/>
              </p:cNvSpPr>
              <p:nvPr/>
            </p:nvSpPr>
            <p:spPr bwMode="auto">
              <a:xfrm>
                <a:off x="4064"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41" name="Rectangle 324"/>
              <p:cNvSpPr>
                <a:spLocks noChangeArrowheads="1"/>
              </p:cNvSpPr>
              <p:nvPr/>
            </p:nvSpPr>
            <p:spPr bwMode="auto">
              <a:xfrm>
                <a:off x="4076"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142" name="Rectangle 325"/>
              <p:cNvSpPr>
                <a:spLocks noChangeArrowheads="1"/>
              </p:cNvSpPr>
              <p:nvPr/>
            </p:nvSpPr>
            <p:spPr bwMode="auto">
              <a:xfrm>
                <a:off x="4088" y="1948"/>
                <a:ext cx="12" cy="2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grpSp>
        <p:sp>
          <p:nvSpPr>
            <p:cNvPr id="17014" name="Rectangle 326"/>
            <p:cNvSpPr>
              <a:spLocks noChangeArrowheads="1"/>
            </p:cNvSpPr>
            <p:nvPr/>
          </p:nvSpPr>
          <p:spPr bwMode="auto">
            <a:xfrm>
              <a:off x="2545" y="1948"/>
              <a:ext cx="1555" cy="241"/>
            </a:xfrm>
            <a:prstGeom prst="rect">
              <a:avLst/>
            </a:prstGeom>
            <a:solidFill>
              <a:schemeClr val="accent1"/>
            </a:solidFill>
            <a:ln w="19050">
              <a:solidFill>
                <a:srgbClr val="000000"/>
              </a:solidFill>
              <a:miter lim="800000"/>
              <a:headEnd/>
              <a:tailEnd/>
            </a:ln>
          </p:spPr>
          <p:txBody>
            <a:bodyPr/>
            <a:lstStyle/>
            <a:p>
              <a:endParaRPr lang="es-ES_tradnl"/>
            </a:p>
          </p:txBody>
        </p:sp>
      </p:grpSp>
      <p:grpSp>
        <p:nvGrpSpPr>
          <p:cNvPr id="16451" name="Group 327"/>
          <p:cNvGrpSpPr>
            <a:grpSpLocks/>
          </p:cNvGrpSpPr>
          <p:nvPr/>
        </p:nvGrpSpPr>
        <p:grpSpPr bwMode="auto">
          <a:xfrm>
            <a:off x="4040188" y="3103563"/>
            <a:ext cx="3676650" cy="382587"/>
            <a:chOff x="2545" y="2225"/>
            <a:chExt cx="2315" cy="241"/>
          </a:xfrm>
        </p:grpSpPr>
        <p:grpSp>
          <p:nvGrpSpPr>
            <p:cNvPr id="16883" name="Group 328"/>
            <p:cNvGrpSpPr>
              <a:grpSpLocks/>
            </p:cNvGrpSpPr>
            <p:nvPr/>
          </p:nvGrpSpPr>
          <p:grpSpPr bwMode="auto">
            <a:xfrm>
              <a:off x="2545" y="2225"/>
              <a:ext cx="2315" cy="241"/>
              <a:chOff x="2545" y="2225"/>
              <a:chExt cx="2315" cy="241"/>
            </a:xfrm>
          </p:grpSpPr>
          <p:sp>
            <p:nvSpPr>
              <p:cNvPr id="16885" name="Rectangle 329"/>
              <p:cNvSpPr>
                <a:spLocks noChangeArrowheads="1"/>
              </p:cNvSpPr>
              <p:nvPr/>
            </p:nvSpPr>
            <p:spPr bwMode="auto">
              <a:xfrm>
                <a:off x="2545"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86" name="Rectangle 330"/>
              <p:cNvSpPr>
                <a:spLocks noChangeArrowheads="1"/>
              </p:cNvSpPr>
              <p:nvPr/>
            </p:nvSpPr>
            <p:spPr bwMode="auto">
              <a:xfrm>
                <a:off x="2569"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87" name="Rectangle 331"/>
              <p:cNvSpPr>
                <a:spLocks noChangeArrowheads="1"/>
              </p:cNvSpPr>
              <p:nvPr/>
            </p:nvSpPr>
            <p:spPr bwMode="auto">
              <a:xfrm>
                <a:off x="2581"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88" name="Rectangle 332"/>
              <p:cNvSpPr>
                <a:spLocks noChangeArrowheads="1"/>
              </p:cNvSpPr>
              <p:nvPr/>
            </p:nvSpPr>
            <p:spPr bwMode="auto">
              <a:xfrm>
                <a:off x="2605" y="2225"/>
                <a:ext cx="1"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89" name="Rectangle 333"/>
              <p:cNvSpPr>
                <a:spLocks noChangeArrowheads="1"/>
              </p:cNvSpPr>
              <p:nvPr/>
            </p:nvSpPr>
            <p:spPr bwMode="auto">
              <a:xfrm>
                <a:off x="2605"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90" name="Rectangle 334"/>
              <p:cNvSpPr>
                <a:spLocks noChangeArrowheads="1"/>
              </p:cNvSpPr>
              <p:nvPr/>
            </p:nvSpPr>
            <p:spPr bwMode="auto">
              <a:xfrm>
                <a:off x="2629"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91" name="Rectangle 335"/>
              <p:cNvSpPr>
                <a:spLocks noChangeArrowheads="1"/>
              </p:cNvSpPr>
              <p:nvPr/>
            </p:nvSpPr>
            <p:spPr bwMode="auto">
              <a:xfrm>
                <a:off x="2653"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92" name="Rectangle 336"/>
              <p:cNvSpPr>
                <a:spLocks noChangeArrowheads="1"/>
              </p:cNvSpPr>
              <p:nvPr/>
            </p:nvSpPr>
            <p:spPr bwMode="auto">
              <a:xfrm>
                <a:off x="2665"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93" name="Rectangle 337"/>
              <p:cNvSpPr>
                <a:spLocks noChangeArrowheads="1"/>
              </p:cNvSpPr>
              <p:nvPr/>
            </p:nvSpPr>
            <p:spPr bwMode="auto">
              <a:xfrm>
                <a:off x="2689"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94" name="Rectangle 338"/>
              <p:cNvSpPr>
                <a:spLocks noChangeArrowheads="1"/>
              </p:cNvSpPr>
              <p:nvPr/>
            </p:nvSpPr>
            <p:spPr bwMode="auto">
              <a:xfrm>
                <a:off x="2713"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95" name="Rectangle 339"/>
              <p:cNvSpPr>
                <a:spLocks noChangeArrowheads="1"/>
              </p:cNvSpPr>
              <p:nvPr/>
            </p:nvSpPr>
            <p:spPr bwMode="auto">
              <a:xfrm>
                <a:off x="2725" y="2225"/>
                <a:ext cx="25"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96" name="Rectangle 340"/>
              <p:cNvSpPr>
                <a:spLocks noChangeArrowheads="1"/>
              </p:cNvSpPr>
              <p:nvPr/>
            </p:nvSpPr>
            <p:spPr bwMode="auto">
              <a:xfrm>
                <a:off x="2750" y="2225"/>
                <a:ext cx="1"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97" name="Rectangle 341"/>
              <p:cNvSpPr>
                <a:spLocks noChangeArrowheads="1"/>
              </p:cNvSpPr>
              <p:nvPr/>
            </p:nvSpPr>
            <p:spPr bwMode="auto">
              <a:xfrm>
                <a:off x="2750"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98" name="Rectangle 342"/>
              <p:cNvSpPr>
                <a:spLocks noChangeArrowheads="1"/>
              </p:cNvSpPr>
              <p:nvPr/>
            </p:nvSpPr>
            <p:spPr bwMode="auto">
              <a:xfrm>
                <a:off x="2774"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99" name="Rectangle 343"/>
              <p:cNvSpPr>
                <a:spLocks noChangeArrowheads="1"/>
              </p:cNvSpPr>
              <p:nvPr/>
            </p:nvSpPr>
            <p:spPr bwMode="auto">
              <a:xfrm>
                <a:off x="2798"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00" name="Rectangle 344"/>
              <p:cNvSpPr>
                <a:spLocks noChangeArrowheads="1"/>
              </p:cNvSpPr>
              <p:nvPr/>
            </p:nvSpPr>
            <p:spPr bwMode="auto">
              <a:xfrm>
                <a:off x="2810"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01" name="Rectangle 345"/>
              <p:cNvSpPr>
                <a:spLocks noChangeArrowheads="1"/>
              </p:cNvSpPr>
              <p:nvPr/>
            </p:nvSpPr>
            <p:spPr bwMode="auto">
              <a:xfrm>
                <a:off x="2834"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02" name="Rectangle 346"/>
              <p:cNvSpPr>
                <a:spLocks noChangeArrowheads="1"/>
              </p:cNvSpPr>
              <p:nvPr/>
            </p:nvSpPr>
            <p:spPr bwMode="auto">
              <a:xfrm>
                <a:off x="2858"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03" name="Rectangle 347"/>
              <p:cNvSpPr>
                <a:spLocks noChangeArrowheads="1"/>
              </p:cNvSpPr>
              <p:nvPr/>
            </p:nvSpPr>
            <p:spPr bwMode="auto">
              <a:xfrm>
                <a:off x="2870"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04" name="Rectangle 348"/>
              <p:cNvSpPr>
                <a:spLocks noChangeArrowheads="1"/>
              </p:cNvSpPr>
              <p:nvPr/>
            </p:nvSpPr>
            <p:spPr bwMode="auto">
              <a:xfrm>
                <a:off x="2894"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05" name="Rectangle 349"/>
              <p:cNvSpPr>
                <a:spLocks noChangeArrowheads="1"/>
              </p:cNvSpPr>
              <p:nvPr/>
            </p:nvSpPr>
            <p:spPr bwMode="auto">
              <a:xfrm>
                <a:off x="2906"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06" name="Rectangle 350"/>
              <p:cNvSpPr>
                <a:spLocks noChangeArrowheads="1"/>
              </p:cNvSpPr>
              <p:nvPr/>
            </p:nvSpPr>
            <p:spPr bwMode="auto">
              <a:xfrm>
                <a:off x="2918" y="2225"/>
                <a:ext cx="25"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07" name="Rectangle 351"/>
              <p:cNvSpPr>
                <a:spLocks noChangeArrowheads="1"/>
              </p:cNvSpPr>
              <p:nvPr/>
            </p:nvSpPr>
            <p:spPr bwMode="auto">
              <a:xfrm>
                <a:off x="2943"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08" name="Rectangle 352"/>
              <p:cNvSpPr>
                <a:spLocks noChangeArrowheads="1"/>
              </p:cNvSpPr>
              <p:nvPr/>
            </p:nvSpPr>
            <p:spPr bwMode="auto">
              <a:xfrm>
                <a:off x="2955"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09" name="Rectangle 353"/>
              <p:cNvSpPr>
                <a:spLocks noChangeArrowheads="1"/>
              </p:cNvSpPr>
              <p:nvPr/>
            </p:nvSpPr>
            <p:spPr bwMode="auto">
              <a:xfrm>
                <a:off x="2979"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10" name="Rectangle 354"/>
              <p:cNvSpPr>
                <a:spLocks noChangeArrowheads="1"/>
              </p:cNvSpPr>
              <p:nvPr/>
            </p:nvSpPr>
            <p:spPr bwMode="auto">
              <a:xfrm>
                <a:off x="3003"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11" name="Rectangle 355"/>
              <p:cNvSpPr>
                <a:spLocks noChangeArrowheads="1"/>
              </p:cNvSpPr>
              <p:nvPr/>
            </p:nvSpPr>
            <p:spPr bwMode="auto">
              <a:xfrm>
                <a:off x="3015"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12" name="Rectangle 356"/>
              <p:cNvSpPr>
                <a:spLocks noChangeArrowheads="1"/>
              </p:cNvSpPr>
              <p:nvPr/>
            </p:nvSpPr>
            <p:spPr bwMode="auto">
              <a:xfrm>
                <a:off x="3039"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13" name="Rectangle 357"/>
              <p:cNvSpPr>
                <a:spLocks noChangeArrowheads="1"/>
              </p:cNvSpPr>
              <p:nvPr/>
            </p:nvSpPr>
            <p:spPr bwMode="auto">
              <a:xfrm>
                <a:off x="3051"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14" name="Rectangle 358"/>
              <p:cNvSpPr>
                <a:spLocks noChangeArrowheads="1"/>
              </p:cNvSpPr>
              <p:nvPr/>
            </p:nvSpPr>
            <p:spPr bwMode="auto">
              <a:xfrm>
                <a:off x="3063"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15" name="Rectangle 359"/>
              <p:cNvSpPr>
                <a:spLocks noChangeArrowheads="1"/>
              </p:cNvSpPr>
              <p:nvPr/>
            </p:nvSpPr>
            <p:spPr bwMode="auto">
              <a:xfrm>
                <a:off x="3087"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16" name="Rectangle 360"/>
              <p:cNvSpPr>
                <a:spLocks noChangeArrowheads="1"/>
              </p:cNvSpPr>
              <p:nvPr/>
            </p:nvSpPr>
            <p:spPr bwMode="auto">
              <a:xfrm>
                <a:off x="3099"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17" name="Rectangle 361"/>
              <p:cNvSpPr>
                <a:spLocks noChangeArrowheads="1"/>
              </p:cNvSpPr>
              <p:nvPr/>
            </p:nvSpPr>
            <p:spPr bwMode="auto">
              <a:xfrm>
                <a:off x="3123" y="2225"/>
                <a:ext cx="25"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18" name="Rectangle 362"/>
              <p:cNvSpPr>
                <a:spLocks noChangeArrowheads="1"/>
              </p:cNvSpPr>
              <p:nvPr/>
            </p:nvSpPr>
            <p:spPr bwMode="auto">
              <a:xfrm>
                <a:off x="3148"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19" name="Rectangle 363"/>
              <p:cNvSpPr>
                <a:spLocks noChangeArrowheads="1"/>
              </p:cNvSpPr>
              <p:nvPr/>
            </p:nvSpPr>
            <p:spPr bwMode="auto">
              <a:xfrm>
                <a:off x="3160"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20" name="Rectangle 364"/>
              <p:cNvSpPr>
                <a:spLocks noChangeArrowheads="1"/>
              </p:cNvSpPr>
              <p:nvPr/>
            </p:nvSpPr>
            <p:spPr bwMode="auto">
              <a:xfrm>
                <a:off x="3184"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21" name="Rectangle 365"/>
              <p:cNvSpPr>
                <a:spLocks noChangeArrowheads="1"/>
              </p:cNvSpPr>
              <p:nvPr/>
            </p:nvSpPr>
            <p:spPr bwMode="auto">
              <a:xfrm>
                <a:off x="3196"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22" name="Rectangle 366"/>
              <p:cNvSpPr>
                <a:spLocks noChangeArrowheads="1"/>
              </p:cNvSpPr>
              <p:nvPr/>
            </p:nvSpPr>
            <p:spPr bwMode="auto">
              <a:xfrm>
                <a:off x="3208"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23" name="Rectangle 367"/>
              <p:cNvSpPr>
                <a:spLocks noChangeArrowheads="1"/>
              </p:cNvSpPr>
              <p:nvPr/>
            </p:nvSpPr>
            <p:spPr bwMode="auto">
              <a:xfrm>
                <a:off x="3232"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24" name="Rectangle 368"/>
              <p:cNvSpPr>
                <a:spLocks noChangeArrowheads="1"/>
              </p:cNvSpPr>
              <p:nvPr/>
            </p:nvSpPr>
            <p:spPr bwMode="auto">
              <a:xfrm>
                <a:off x="3244"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25" name="Rectangle 369"/>
              <p:cNvSpPr>
                <a:spLocks noChangeArrowheads="1"/>
              </p:cNvSpPr>
              <p:nvPr/>
            </p:nvSpPr>
            <p:spPr bwMode="auto">
              <a:xfrm>
                <a:off x="3268"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26" name="Rectangle 370"/>
              <p:cNvSpPr>
                <a:spLocks noChangeArrowheads="1"/>
              </p:cNvSpPr>
              <p:nvPr/>
            </p:nvSpPr>
            <p:spPr bwMode="auto">
              <a:xfrm>
                <a:off x="3292"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27" name="Rectangle 371"/>
              <p:cNvSpPr>
                <a:spLocks noChangeArrowheads="1"/>
              </p:cNvSpPr>
              <p:nvPr/>
            </p:nvSpPr>
            <p:spPr bwMode="auto">
              <a:xfrm>
                <a:off x="3304"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28" name="Rectangle 372"/>
              <p:cNvSpPr>
                <a:spLocks noChangeArrowheads="1"/>
              </p:cNvSpPr>
              <p:nvPr/>
            </p:nvSpPr>
            <p:spPr bwMode="auto">
              <a:xfrm>
                <a:off x="3328" y="2225"/>
                <a:ext cx="13"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29" name="Rectangle 373"/>
              <p:cNvSpPr>
                <a:spLocks noChangeArrowheads="1"/>
              </p:cNvSpPr>
              <p:nvPr/>
            </p:nvSpPr>
            <p:spPr bwMode="auto">
              <a:xfrm>
                <a:off x="3341"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30" name="Rectangle 374"/>
              <p:cNvSpPr>
                <a:spLocks noChangeArrowheads="1"/>
              </p:cNvSpPr>
              <p:nvPr/>
            </p:nvSpPr>
            <p:spPr bwMode="auto">
              <a:xfrm>
                <a:off x="3353"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31" name="Rectangle 375"/>
              <p:cNvSpPr>
                <a:spLocks noChangeArrowheads="1"/>
              </p:cNvSpPr>
              <p:nvPr/>
            </p:nvSpPr>
            <p:spPr bwMode="auto">
              <a:xfrm>
                <a:off x="3377"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32" name="Rectangle 376"/>
              <p:cNvSpPr>
                <a:spLocks noChangeArrowheads="1"/>
              </p:cNvSpPr>
              <p:nvPr/>
            </p:nvSpPr>
            <p:spPr bwMode="auto">
              <a:xfrm>
                <a:off x="3389"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33" name="Rectangle 377"/>
              <p:cNvSpPr>
                <a:spLocks noChangeArrowheads="1"/>
              </p:cNvSpPr>
              <p:nvPr/>
            </p:nvSpPr>
            <p:spPr bwMode="auto">
              <a:xfrm>
                <a:off x="3413"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34" name="Rectangle 378"/>
              <p:cNvSpPr>
                <a:spLocks noChangeArrowheads="1"/>
              </p:cNvSpPr>
              <p:nvPr/>
            </p:nvSpPr>
            <p:spPr bwMode="auto">
              <a:xfrm>
                <a:off x="3437"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35" name="Rectangle 379"/>
              <p:cNvSpPr>
                <a:spLocks noChangeArrowheads="1"/>
              </p:cNvSpPr>
              <p:nvPr/>
            </p:nvSpPr>
            <p:spPr bwMode="auto">
              <a:xfrm>
                <a:off x="3449"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36" name="Rectangle 380"/>
              <p:cNvSpPr>
                <a:spLocks noChangeArrowheads="1"/>
              </p:cNvSpPr>
              <p:nvPr/>
            </p:nvSpPr>
            <p:spPr bwMode="auto">
              <a:xfrm>
                <a:off x="3473"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37" name="Rectangle 381"/>
              <p:cNvSpPr>
                <a:spLocks noChangeArrowheads="1"/>
              </p:cNvSpPr>
              <p:nvPr/>
            </p:nvSpPr>
            <p:spPr bwMode="auto">
              <a:xfrm>
                <a:off x="3485"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38" name="Rectangle 382"/>
              <p:cNvSpPr>
                <a:spLocks noChangeArrowheads="1"/>
              </p:cNvSpPr>
              <p:nvPr/>
            </p:nvSpPr>
            <p:spPr bwMode="auto">
              <a:xfrm>
                <a:off x="3509"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39" name="Rectangle 383"/>
              <p:cNvSpPr>
                <a:spLocks noChangeArrowheads="1"/>
              </p:cNvSpPr>
              <p:nvPr/>
            </p:nvSpPr>
            <p:spPr bwMode="auto">
              <a:xfrm>
                <a:off x="3521"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40" name="Rectangle 384"/>
              <p:cNvSpPr>
                <a:spLocks noChangeArrowheads="1"/>
              </p:cNvSpPr>
              <p:nvPr/>
            </p:nvSpPr>
            <p:spPr bwMode="auto">
              <a:xfrm>
                <a:off x="3533" y="2225"/>
                <a:ext cx="25"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41" name="Rectangle 385"/>
              <p:cNvSpPr>
                <a:spLocks noChangeArrowheads="1"/>
              </p:cNvSpPr>
              <p:nvPr/>
            </p:nvSpPr>
            <p:spPr bwMode="auto">
              <a:xfrm>
                <a:off x="3558"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42" name="Rectangle 386"/>
              <p:cNvSpPr>
                <a:spLocks noChangeArrowheads="1"/>
              </p:cNvSpPr>
              <p:nvPr/>
            </p:nvSpPr>
            <p:spPr bwMode="auto">
              <a:xfrm>
                <a:off x="3582"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43" name="Rectangle 387"/>
              <p:cNvSpPr>
                <a:spLocks noChangeArrowheads="1"/>
              </p:cNvSpPr>
              <p:nvPr/>
            </p:nvSpPr>
            <p:spPr bwMode="auto">
              <a:xfrm>
                <a:off x="3594"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44" name="Rectangle 388"/>
              <p:cNvSpPr>
                <a:spLocks noChangeArrowheads="1"/>
              </p:cNvSpPr>
              <p:nvPr/>
            </p:nvSpPr>
            <p:spPr bwMode="auto">
              <a:xfrm>
                <a:off x="3618"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45" name="Rectangle 389"/>
              <p:cNvSpPr>
                <a:spLocks noChangeArrowheads="1"/>
              </p:cNvSpPr>
              <p:nvPr/>
            </p:nvSpPr>
            <p:spPr bwMode="auto">
              <a:xfrm>
                <a:off x="3630"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46" name="Rectangle 390"/>
              <p:cNvSpPr>
                <a:spLocks noChangeArrowheads="1"/>
              </p:cNvSpPr>
              <p:nvPr/>
            </p:nvSpPr>
            <p:spPr bwMode="auto">
              <a:xfrm>
                <a:off x="3654"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47" name="Rectangle 391"/>
              <p:cNvSpPr>
                <a:spLocks noChangeArrowheads="1"/>
              </p:cNvSpPr>
              <p:nvPr/>
            </p:nvSpPr>
            <p:spPr bwMode="auto">
              <a:xfrm>
                <a:off x="3666"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48" name="Rectangle 392"/>
              <p:cNvSpPr>
                <a:spLocks noChangeArrowheads="1"/>
              </p:cNvSpPr>
              <p:nvPr/>
            </p:nvSpPr>
            <p:spPr bwMode="auto">
              <a:xfrm>
                <a:off x="3678"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49" name="Rectangle 393"/>
              <p:cNvSpPr>
                <a:spLocks noChangeArrowheads="1"/>
              </p:cNvSpPr>
              <p:nvPr/>
            </p:nvSpPr>
            <p:spPr bwMode="auto">
              <a:xfrm>
                <a:off x="3702"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50" name="Rectangle 394"/>
              <p:cNvSpPr>
                <a:spLocks noChangeArrowheads="1"/>
              </p:cNvSpPr>
              <p:nvPr/>
            </p:nvSpPr>
            <p:spPr bwMode="auto">
              <a:xfrm>
                <a:off x="3726"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51" name="Rectangle 395"/>
              <p:cNvSpPr>
                <a:spLocks noChangeArrowheads="1"/>
              </p:cNvSpPr>
              <p:nvPr/>
            </p:nvSpPr>
            <p:spPr bwMode="auto">
              <a:xfrm>
                <a:off x="3738" y="2225"/>
                <a:ext cx="25"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52" name="Rectangle 396"/>
              <p:cNvSpPr>
                <a:spLocks noChangeArrowheads="1"/>
              </p:cNvSpPr>
              <p:nvPr/>
            </p:nvSpPr>
            <p:spPr bwMode="auto">
              <a:xfrm>
                <a:off x="3763"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53" name="Rectangle 397"/>
              <p:cNvSpPr>
                <a:spLocks noChangeArrowheads="1"/>
              </p:cNvSpPr>
              <p:nvPr/>
            </p:nvSpPr>
            <p:spPr bwMode="auto">
              <a:xfrm>
                <a:off x="3775"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54" name="Rectangle 398"/>
              <p:cNvSpPr>
                <a:spLocks noChangeArrowheads="1"/>
              </p:cNvSpPr>
              <p:nvPr/>
            </p:nvSpPr>
            <p:spPr bwMode="auto">
              <a:xfrm>
                <a:off x="3799"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55" name="Rectangle 399"/>
              <p:cNvSpPr>
                <a:spLocks noChangeArrowheads="1"/>
              </p:cNvSpPr>
              <p:nvPr/>
            </p:nvSpPr>
            <p:spPr bwMode="auto">
              <a:xfrm>
                <a:off x="3811"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56" name="Rectangle 400"/>
              <p:cNvSpPr>
                <a:spLocks noChangeArrowheads="1"/>
              </p:cNvSpPr>
              <p:nvPr/>
            </p:nvSpPr>
            <p:spPr bwMode="auto">
              <a:xfrm>
                <a:off x="3823"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57" name="Rectangle 401"/>
              <p:cNvSpPr>
                <a:spLocks noChangeArrowheads="1"/>
              </p:cNvSpPr>
              <p:nvPr/>
            </p:nvSpPr>
            <p:spPr bwMode="auto">
              <a:xfrm>
                <a:off x="3847"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58" name="Rectangle 402"/>
              <p:cNvSpPr>
                <a:spLocks noChangeArrowheads="1"/>
              </p:cNvSpPr>
              <p:nvPr/>
            </p:nvSpPr>
            <p:spPr bwMode="auto">
              <a:xfrm>
                <a:off x="3871"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59" name="Rectangle 403"/>
              <p:cNvSpPr>
                <a:spLocks noChangeArrowheads="1"/>
              </p:cNvSpPr>
              <p:nvPr/>
            </p:nvSpPr>
            <p:spPr bwMode="auto">
              <a:xfrm>
                <a:off x="3883"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60" name="Rectangle 404"/>
              <p:cNvSpPr>
                <a:spLocks noChangeArrowheads="1"/>
              </p:cNvSpPr>
              <p:nvPr/>
            </p:nvSpPr>
            <p:spPr bwMode="auto">
              <a:xfrm>
                <a:off x="3907"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61" name="Rectangle 405"/>
              <p:cNvSpPr>
                <a:spLocks noChangeArrowheads="1"/>
              </p:cNvSpPr>
              <p:nvPr/>
            </p:nvSpPr>
            <p:spPr bwMode="auto">
              <a:xfrm>
                <a:off x="3919"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62" name="Rectangle 406"/>
              <p:cNvSpPr>
                <a:spLocks noChangeArrowheads="1"/>
              </p:cNvSpPr>
              <p:nvPr/>
            </p:nvSpPr>
            <p:spPr bwMode="auto">
              <a:xfrm>
                <a:off x="3943" y="2225"/>
                <a:ext cx="13"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63" name="Rectangle 407"/>
              <p:cNvSpPr>
                <a:spLocks noChangeArrowheads="1"/>
              </p:cNvSpPr>
              <p:nvPr/>
            </p:nvSpPr>
            <p:spPr bwMode="auto">
              <a:xfrm>
                <a:off x="3956"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64" name="Rectangle 408"/>
              <p:cNvSpPr>
                <a:spLocks noChangeArrowheads="1"/>
              </p:cNvSpPr>
              <p:nvPr/>
            </p:nvSpPr>
            <p:spPr bwMode="auto">
              <a:xfrm>
                <a:off x="3968"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65" name="Rectangle 409"/>
              <p:cNvSpPr>
                <a:spLocks noChangeArrowheads="1"/>
              </p:cNvSpPr>
              <p:nvPr/>
            </p:nvSpPr>
            <p:spPr bwMode="auto">
              <a:xfrm>
                <a:off x="3992"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66" name="Rectangle 410"/>
              <p:cNvSpPr>
                <a:spLocks noChangeArrowheads="1"/>
              </p:cNvSpPr>
              <p:nvPr/>
            </p:nvSpPr>
            <p:spPr bwMode="auto">
              <a:xfrm>
                <a:off x="4016"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67" name="Rectangle 411"/>
              <p:cNvSpPr>
                <a:spLocks noChangeArrowheads="1"/>
              </p:cNvSpPr>
              <p:nvPr/>
            </p:nvSpPr>
            <p:spPr bwMode="auto">
              <a:xfrm>
                <a:off x="4028"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68" name="Rectangle 412"/>
              <p:cNvSpPr>
                <a:spLocks noChangeArrowheads="1"/>
              </p:cNvSpPr>
              <p:nvPr/>
            </p:nvSpPr>
            <p:spPr bwMode="auto">
              <a:xfrm>
                <a:off x="4052"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69" name="Rectangle 413"/>
              <p:cNvSpPr>
                <a:spLocks noChangeArrowheads="1"/>
              </p:cNvSpPr>
              <p:nvPr/>
            </p:nvSpPr>
            <p:spPr bwMode="auto">
              <a:xfrm>
                <a:off x="4064"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70" name="Rectangle 414"/>
              <p:cNvSpPr>
                <a:spLocks noChangeArrowheads="1"/>
              </p:cNvSpPr>
              <p:nvPr/>
            </p:nvSpPr>
            <p:spPr bwMode="auto">
              <a:xfrm>
                <a:off x="4088"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71" name="Rectangle 415"/>
              <p:cNvSpPr>
                <a:spLocks noChangeArrowheads="1"/>
              </p:cNvSpPr>
              <p:nvPr/>
            </p:nvSpPr>
            <p:spPr bwMode="auto">
              <a:xfrm>
                <a:off x="4100"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72" name="Rectangle 416"/>
              <p:cNvSpPr>
                <a:spLocks noChangeArrowheads="1"/>
              </p:cNvSpPr>
              <p:nvPr/>
            </p:nvSpPr>
            <p:spPr bwMode="auto">
              <a:xfrm>
                <a:off x="4112"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73" name="Rectangle 417"/>
              <p:cNvSpPr>
                <a:spLocks noChangeArrowheads="1"/>
              </p:cNvSpPr>
              <p:nvPr/>
            </p:nvSpPr>
            <p:spPr bwMode="auto">
              <a:xfrm>
                <a:off x="4136" y="2225"/>
                <a:ext cx="25"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74" name="Rectangle 418"/>
              <p:cNvSpPr>
                <a:spLocks noChangeArrowheads="1"/>
              </p:cNvSpPr>
              <p:nvPr/>
            </p:nvSpPr>
            <p:spPr bwMode="auto">
              <a:xfrm>
                <a:off x="4161"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75" name="Rectangle 419"/>
              <p:cNvSpPr>
                <a:spLocks noChangeArrowheads="1"/>
              </p:cNvSpPr>
              <p:nvPr/>
            </p:nvSpPr>
            <p:spPr bwMode="auto">
              <a:xfrm>
                <a:off x="4173"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76" name="Rectangle 420"/>
              <p:cNvSpPr>
                <a:spLocks noChangeArrowheads="1"/>
              </p:cNvSpPr>
              <p:nvPr/>
            </p:nvSpPr>
            <p:spPr bwMode="auto">
              <a:xfrm>
                <a:off x="4197"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77" name="Rectangle 421"/>
              <p:cNvSpPr>
                <a:spLocks noChangeArrowheads="1"/>
              </p:cNvSpPr>
              <p:nvPr/>
            </p:nvSpPr>
            <p:spPr bwMode="auto">
              <a:xfrm>
                <a:off x="4209"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78" name="Rectangle 422"/>
              <p:cNvSpPr>
                <a:spLocks noChangeArrowheads="1"/>
              </p:cNvSpPr>
              <p:nvPr/>
            </p:nvSpPr>
            <p:spPr bwMode="auto">
              <a:xfrm>
                <a:off x="4233"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79" name="Rectangle 423"/>
              <p:cNvSpPr>
                <a:spLocks noChangeArrowheads="1"/>
              </p:cNvSpPr>
              <p:nvPr/>
            </p:nvSpPr>
            <p:spPr bwMode="auto">
              <a:xfrm>
                <a:off x="4245"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80" name="Rectangle 424"/>
              <p:cNvSpPr>
                <a:spLocks noChangeArrowheads="1"/>
              </p:cNvSpPr>
              <p:nvPr/>
            </p:nvSpPr>
            <p:spPr bwMode="auto">
              <a:xfrm>
                <a:off x="4257"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81" name="Rectangle 425"/>
              <p:cNvSpPr>
                <a:spLocks noChangeArrowheads="1"/>
              </p:cNvSpPr>
              <p:nvPr/>
            </p:nvSpPr>
            <p:spPr bwMode="auto">
              <a:xfrm>
                <a:off x="4281"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82" name="Rectangle 426"/>
              <p:cNvSpPr>
                <a:spLocks noChangeArrowheads="1"/>
              </p:cNvSpPr>
              <p:nvPr/>
            </p:nvSpPr>
            <p:spPr bwMode="auto">
              <a:xfrm>
                <a:off x="4305"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83" name="Rectangle 427"/>
              <p:cNvSpPr>
                <a:spLocks noChangeArrowheads="1"/>
              </p:cNvSpPr>
              <p:nvPr/>
            </p:nvSpPr>
            <p:spPr bwMode="auto">
              <a:xfrm>
                <a:off x="4317"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84" name="Rectangle 428"/>
              <p:cNvSpPr>
                <a:spLocks noChangeArrowheads="1"/>
              </p:cNvSpPr>
              <p:nvPr/>
            </p:nvSpPr>
            <p:spPr bwMode="auto">
              <a:xfrm>
                <a:off x="4341" y="2225"/>
                <a:ext cx="13"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85" name="Rectangle 429"/>
              <p:cNvSpPr>
                <a:spLocks noChangeArrowheads="1"/>
              </p:cNvSpPr>
              <p:nvPr/>
            </p:nvSpPr>
            <p:spPr bwMode="auto">
              <a:xfrm>
                <a:off x="4354"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86" name="Rectangle 430"/>
              <p:cNvSpPr>
                <a:spLocks noChangeArrowheads="1"/>
              </p:cNvSpPr>
              <p:nvPr/>
            </p:nvSpPr>
            <p:spPr bwMode="auto">
              <a:xfrm>
                <a:off x="4378"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87" name="Rectangle 431"/>
              <p:cNvSpPr>
                <a:spLocks noChangeArrowheads="1"/>
              </p:cNvSpPr>
              <p:nvPr/>
            </p:nvSpPr>
            <p:spPr bwMode="auto">
              <a:xfrm>
                <a:off x="4402" y="2225"/>
                <a:ext cx="1"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88" name="Rectangle 432"/>
              <p:cNvSpPr>
                <a:spLocks noChangeArrowheads="1"/>
              </p:cNvSpPr>
              <p:nvPr/>
            </p:nvSpPr>
            <p:spPr bwMode="auto">
              <a:xfrm>
                <a:off x="4402"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89" name="Rectangle 433"/>
              <p:cNvSpPr>
                <a:spLocks noChangeArrowheads="1"/>
              </p:cNvSpPr>
              <p:nvPr/>
            </p:nvSpPr>
            <p:spPr bwMode="auto">
              <a:xfrm>
                <a:off x="4426"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90" name="Rectangle 434"/>
              <p:cNvSpPr>
                <a:spLocks noChangeArrowheads="1"/>
              </p:cNvSpPr>
              <p:nvPr/>
            </p:nvSpPr>
            <p:spPr bwMode="auto">
              <a:xfrm>
                <a:off x="4450"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91" name="Rectangle 435"/>
              <p:cNvSpPr>
                <a:spLocks noChangeArrowheads="1"/>
              </p:cNvSpPr>
              <p:nvPr/>
            </p:nvSpPr>
            <p:spPr bwMode="auto">
              <a:xfrm>
                <a:off x="4462"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92" name="Rectangle 436"/>
              <p:cNvSpPr>
                <a:spLocks noChangeArrowheads="1"/>
              </p:cNvSpPr>
              <p:nvPr/>
            </p:nvSpPr>
            <p:spPr bwMode="auto">
              <a:xfrm>
                <a:off x="4486"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93" name="Rectangle 437"/>
              <p:cNvSpPr>
                <a:spLocks noChangeArrowheads="1"/>
              </p:cNvSpPr>
              <p:nvPr/>
            </p:nvSpPr>
            <p:spPr bwMode="auto">
              <a:xfrm>
                <a:off x="4498"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94" name="Rectangle 438"/>
              <p:cNvSpPr>
                <a:spLocks noChangeArrowheads="1"/>
              </p:cNvSpPr>
              <p:nvPr/>
            </p:nvSpPr>
            <p:spPr bwMode="auto">
              <a:xfrm>
                <a:off x="4522"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95" name="Rectangle 439"/>
              <p:cNvSpPr>
                <a:spLocks noChangeArrowheads="1"/>
              </p:cNvSpPr>
              <p:nvPr/>
            </p:nvSpPr>
            <p:spPr bwMode="auto">
              <a:xfrm>
                <a:off x="4546" y="2225"/>
                <a:ext cx="1"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96" name="Rectangle 440"/>
              <p:cNvSpPr>
                <a:spLocks noChangeArrowheads="1"/>
              </p:cNvSpPr>
              <p:nvPr/>
            </p:nvSpPr>
            <p:spPr bwMode="auto">
              <a:xfrm>
                <a:off x="4546" y="2225"/>
                <a:ext cx="25"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97" name="Rectangle 441"/>
              <p:cNvSpPr>
                <a:spLocks noChangeArrowheads="1"/>
              </p:cNvSpPr>
              <p:nvPr/>
            </p:nvSpPr>
            <p:spPr bwMode="auto">
              <a:xfrm>
                <a:off x="4571"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98" name="Rectangle 442"/>
              <p:cNvSpPr>
                <a:spLocks noChangeArrowheads="1"/>
              </p:cNvSpPr>
              <p:nvPr/>
            </p:nvSpPr>
            <p:spPr bwMode="auto">
              <a:xfrm>
                <a:off x="4595"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999" name="Rectangle 443"/>
              <p:cNvSpPr>
                <a:spLocks noChangeArrowheads="1"/>
              </p:cNvSpPr>
              <p:nvPr/>
            </p:nvSpPr>
            <p:spPr bwMode="auto">
              <a:xfrm>
                <a:off x="4607"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00" name="Rectangle 444"/>
              <p:cNvSpPr>
                <a:spLocks noChangeArrowheads="1"/>
              </p:cNvSpPr>
              <p:nvPr/>
            </p:nvSpPr>
            <p:spPr bwMode="auto">
              <a:xfrm>
                <a:off x="4631"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01" name="Rectangle 445"/>
              <p:cNvSpPr>
                <a:spLocks noChangeArrowheads="1"/>
              </p:cNvSpPr>
              <p:nvPr/>
            </p:nvSpPr>
            <p:spPr bwMode="auto">
              <a:xfrm>
                <a:off x="4643"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02" name="Rectangle 446"/>
              <p:cNvSpPr>
                <a:spLocks noChangeArrowheads="1"/>
              </p:cNvSpPr>
              <p:nvPr/>
            </p:nvSpPr>
            <p:spPr bwMode="auto">
              <a:xfrm>
                <a:off x="4667"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03" name="Rectangle 447"/>
              <p:cNvSpPr>
                <a:spLocks noChangeArrowheads="1"/>
              </p:cNvSpPr>
              <p:nvPr/>
            </p:nvSpPr>
            <p:spPr bwMode="auto">
              <a:xfrm>
                <a:off x="4691" y="2225"/>
                <a:ext cx="1"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04" name="Rectangle 448"/>
              <p:cNvSpPr>
                <a:spLocks noChangeArrowheads="1"/>
              </p:cNvSpPr>
              <p:nvPr/>
            </p:nvSpPr>
            <p:spPr bwMode="auto">
              <a:xfrm>
                <a:off x="4691"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05" name="Rectangle 449"/>
              <p:cNvSpPr>
                <a:spLocks noChangeArrowheads="1"/>
              </p:cNvSpPr>
              <p:nvPr/>
            </p:nvSpPr>
            <p:spPr bwMode="auto">
              <a:xfrm>
                <a:off x="4715"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06" name="Rectangle 450"/>
              <p:cNvSpPr>
                <a:spLocks noChangeArrowheads="1"/>
              </p:cNvSpPr>
              <p:nvPr/>
            </p:nvSpPr>
            <p:spPr bwMode="auto">
              <a:xfrm>
                <a:off x="4739"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07" name="Rectangle 451"/>
              <p:cNvSpPr>
                <a:spLocks noChangeArrowheads="1"/>
              </p:cNvSpPr>
              <p:nvPr/>
            </p:nvSpPr>
            <p:spPr bwMode="auto">
              <a:xfrm>
                <a:off x="4751" y="2225"/>
                <a:ext cx="25"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08" name="Rectangle 452"/>
              <p:cNvSpPr>
                <a:spLocks noChangeArrowheads="1"/>
              </p:cNvSpPr>
              <p:nvPr/>
            </p:nvSpPr>
            <p:spPr bwMode="auto">
              <a:xfrm>
                <a:off x="4776"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09" name="Rectangle 453"/>
              <p:cNvSpPr>
                <a:spLocks noChangeArrowheads="1"/>
              </p:cNvSpPr>
              <p:nvPr/>
            </p:nvSpPr>
            <p:spPr bwMode="auto">
              <a:xfrm>
                <a:off x="4788"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10" name="Rectangle 454"/>
              <p:cNvSpPr>
                <a:spLocks noChangeArrowheads="1"/>
              </p:cNvSpPr>
              <p:nvPr/>
            </p:nvSpPr>
            <p:spPr bwMode="auto">
              <a:xfrm>
                <a:off x="4812" y="2225"/>
                <a:ext cx="24"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11" name="Rectangle 455"/>
              <p:cNvSpPr>
                <a:spLocks noChangeArrowheads="1"/>
              </p:cNvSpPr>
              <p:nvPr/>
            </p:nvSpPr>
            <p:spPr bwMode="auto">
              <a:xfrm>
                <a:off x="4836"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7012" name="Rectangle 456"/>
              <p:cNvSpPr>
                <a:spLocks noChangeArrowheads="1"/>
              </p:cNvSpPr>
              <p:nvPr/>
            </p:nvSpPr>
            <p:spPr bwMode="auto">
              <a:xfrm>
                <a:off x="4848" y="2225"/>
                <a:ext cx="12" cy="241"/>
              </a:xfrm>
              <a:prstGeom prst="rect">
                <a:avLst/>
              </a:prstGeom>
              <a:solidFill>
                <a:srgbClr val="99CC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grpSp>
        <p:sp>
          <p:nvSpPr>
            <p:cNvPr id="16884" name="Rectangle 457"/>
            <p:cNvSpPr>
              <a:spLocks noChangeArrowheads="1"/>
            </p:cNvSpPr>
            <p:nvPr/>
          </p:nvSpPr>
          <p:spPr bwMode="auto">
            <a:xfrm>
              <a:off x="2545" y="2225"/>
              <a:ext cx="2315" cy="241"/>
            </a:xfrm>
            <a:prstGeom prst="rect">
              <a:avLst/>
            </a:prstGeom>
            <a:solidFill>
              <a:srgbClr val="99CC00">
                <a:alpha val="50195"/>
              </a:srgbClr>
            </a:solidFill>
            <a:ln w="19050">
              <a:solidFill>
                <a:srgbClr val="000000"/>
              </a:solidFill>
              <a:miter lim="800000"/>
              <a:headEnd/>
              <a:tailEnd/>
            </a:ln>
          </p:spPr>
          <p:txBody>
            <a:bodyPr/>
            <a:lstStyle/>
            <a:p>
              <a:endParaRPr lang="es-ES_tradnl"/>
            </a:p>
          </p:txBody>
        </p:sp>
      </p:grpSp>
      <p:grpSp>
        <p:nvGrpSpPr>
          <p:cNvPr id="16452" name="Group 458"/>
          <p:cNvGrpSpPr>
            <a:grpSpLocks/>
          </p:cNvGrpSpPr>
          <p:nvPr/>
        </p:nvGrpSpPr>
        <p:grpSpPr bwMode="auto">
          <a:xfrm>
            <a:off x="4040188" y="3582988"/>
            <a:ext cx="3178175" cy="382587"/>
            <a:chOff x="2545" y="2527"/>
            <a:chExt cx="2002" cy="241"/>
          </a:xfrm>
        </p:grpSpPr>
        <p:grpSp>
          <p:nvGrpSpPr>
            <p:cNvPr id="16753" name="Group 459"/>
            <p:cNvGrpSpPr>
              <a:grpSpLocks/>
            </p:cNvGrpSpPr>
            <p:nvPr/>
          </p:nvGrpSpPr>
          <p:grpSpPr bwMode="auto">
            <a:xfrm>
              <a:off x="2545" y="2527"/>
              <a:ext cx="2002" cy="241"/>
              <a:chOff x="2545" y="2527"/>
              <a:chExt cx="2002" cy="241"/>
            </a:xfrm>
          </p:grpSpPr>
          <p:sp>
            <p:nvSpPr>
              <p:cNvPr id="16755" name="Rectangle 460"/>
              <p:cNvSpPr>
                <a:spLocks noChangeArrowheads="1"/>
              </p:cNvSpPr>
              <p:nvPr/>
            </p:nvSpPr>
            <p:spPr bwMode="auto">
              <a:xfrm>
                <a:off x="2545"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56" name="Rectangle 461"/>
              <p:cNvSpPr>
                <a:spLocks noChangeArrowheads="1"/>
              </p:cNvSpPr>
              <p:nvPr/>
            </p:nvSpPr>
            <p:spPr bwMode="auto">
              <a:xfrm>
                <a:off x="2557"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57" name="Rectangle 462"/>
              <p:cNvSpPr>
                <a:spLocks noChangeArrowheads="1"/>
              </p:cNvSpPr>
              <p:nvPr/>
            </p:nvSpPr>
            <p:spPr bwMode="auto">
              <a:xfrm>
                <a:off x="2581"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58" name="Rectangle 463"/>
              <p:cNvSpPr>
                <a:spLocks noChangeArrowheads="1"/>
              </p:cNvSpPr>
              <p:nvPr/>
            </p:nvSpPr>
            <p:spPr bwMode="auto">
              <a:xfrm>
                <a:off x="2593"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59" name="Rectangle 464"/>
              <p:cNvSpPr>
                <a:spLocks noChangeArrowheads="1"/>
              </p:cNvSpPr>
              <p:nvPr/>
            </p:nvSpPr>
            <p:spPr bwMode="auto">
              <a:xfrm>
                <a:off x="2605"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60" name="Rectangle 465"/>
              <p:cNvSpPr>
                <a:spLocks noChangeArrowheads="1"/>
              </p:cNvSpPr>
              <p:nvPr/>
            </p:nvSpPr>
            <p:spPr bwMode="auto">
              <a:xfrm>
                <a:off x="2617"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61" name="Rectangle 466"/>
              <p:cNvSpPr>
                <a:spLocks noChangeArrowheads="1"/>
              </p:cNvSpPr>
              <p:nvPr/>
            </p:nvSpPr>
            <p:spPr bwMode="auto">
              <a:xfrm>
                <a:off x="2629"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62" name="Rectangle 467"/>
              <p:cNvSpPr>
                <a:spLocks noChangeArrowheads="1"/>
              </p:cNvSpPr>
              <p:nvPr/>
            </p:nvSpPr>
            <p:spPr bwMode="auto">
              <a:xfrm>
                <a:off x="2653"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63" name="Rectangle 468"/>
              <p:cNvSpPr>
                <a:spLocks noChangeArrowheads="1"/>
              </p:cNvSpPr>
              <p:nvPr/>
            </p:nvSpPr>
            <p:spPr bwMode="auto">
              <a:xfrm>
                <a:off x="2665"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64" name="Rectangle 469"/>
              <p:cNvSpPr>
                <a:spLocks noChangeArrowheads="1"/>
              </p:cNvSpPr>
              <p:nvPr/>
            </p:nvSpPr>
            <p:spPr bwMode="auto">
              <a:xfrm>
                <a:off x="2689"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65" name="Rectangle 470"/>
              <p:cNvSpPr>
                <a:spLocks noChangeArrowheads="1"/>
              </p:cNvSpPr>
              <p:nvPr/>
            </p:nvSpPr>
            <p:spPr bwMode="auto">
              <a:xfrm>
                <a:off x="2701"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66" name="Rectangle 471"/>
              <p:cNvSpPr>
                <a:spLocks noChangeArrowheads="1"/>
              </p:cNvSpPr>
              <p:nvPr/>
            </p:nvSpPr>
            <p:spPr bwMode="auto">
              <a:xfrm>
                <a:off x="2713" y="2527"/>
                <a:ext cx="25"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67" name="Rectangle 472"/>
              <p:cNvSpPr>
                <a:spLocks noChangeArrowheads="1"/>
              </p:cNvSpPr>
              <p:nvPr/>
            </p:nvSpPr>
            <p:spPr bwMode="auto">
              <a:xfrm>
                <a:off x="2738"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68" name="Rectangle 473"/>
              <p:cNvSpPr>
                <a:spLocks noChangeArrowheads="1"/>
              </p:cNvSpPr>
              <p:nvPr/>
            </p:nvSpPr>
            <p:spPr bwMode="auto">
              <a:xfrm>
                <a:off x="2750"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69" name="Rectangle 474"/>
              <p:cNvSpPr>
                <a:spLocks noChangeArrowheads="1"/>
              </p:cNvSpPr>
              <p:nvPr/>
            </p:nvSpPr>
            <p:spPr bwMode="auto">
              <a:xfrm>
                <a:off x="2762"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70" name="Rectangle 475"/>
              <p:cNvSpPr>
                <a:spLocks noChangeArrowheads="1"/>
              </p:cNvSpPr>
              <p:nvPr/>
            </p:nvSpPr>
            <p:spPr bwMode="auto">
              <a:xfrm>
                <a:off x="2774"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71" name="Rectangle 476"/>
              <p:cNvSpPr>
                <a:spLocks noChangeArrowheads="1"/>
              </p:cNvSpPr>
              <p:nvPr/>
            </p:nvSpPr>
            <p:spPr bwMode="auto">
              <a:xfrm>
                <a:off x="2786"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72" name="Rectangle 477"/>
              <p:cNvSpPr>
                <a:spLocks noChangeArrowheads="1"/>
              </p:cNvSpPr>
              <p:nvPr/>
            </p:nvSpPr>
            <p:spPr bwMode="auto">
              <a:xfrm>
                <a:off x="2810"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73" name="Rectangle 478"/>
              <p:cNvSpPr>
                <a:spLocks noChangeArrowheads="1"/>
              </p:cNvSpPr>
              <p:nvPr/>
            </p:nvSpPr>
            <p:spPr bwMode="auto">
              <a:xfrm>
                <a:off x="2822"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74" name="Rectangle 479"/>
              <p:cNvSpPr>
                <a:spLocks noChangeArrowheads="1"/>
              </p:cNvSpPr>
              <p:nvPr/>
            </p:nvSpPr>
            <p:spPr bwMode="auto">
              <a:xfrm>
                <a:off x="2846"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75" name="Rectangle 480"/>
              <p:cNvSpPr>
                <a:spLocks noChangeArrowheads="1"/>
              </p:cNvSpPr>
              <p:nvPr/>
            </p:nvSpPr>
            <p:spPr bwMode="auto">
              <a:xfrm>
                <a:off x="2858"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76" name="Rectangle 481"/>
              <p:cNvSpPr>
                <a:spLocks noChangeArrowheads="1"/>
              </p:cNvSpPr>
              <p:nvPr/>
            </p:nvSpPr>
            <p:spPr bwMode="auto">
              <a:xfrm>
                <a:off x="2882"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77" name="Rectangle 482"/>
              <p:cNvSpPr>
                <a:spLocks noChangeArrowheads="1"/>
              </p:cNvSpPr>
              <p:nvPr/>
            </p:nvSpPr>
            <p:spPr bwMode="auto">
              <a:xfrm>
                <a:off x="2894"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78" name="Rectangle 483"/>
              <p:cNvSpPr>
                <a:spLocks noChangeArrowheads="1"/>
              </p:cNvSpPr>
              <p:nvPr/>
            </p:nvSpPr>
            <p:spPr bwMode="auto">
              <a:xfrm>
                <a:off x="2906"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79" name="Rectangle 484"/>
              <p:cNvSpPr>
                <a:spLocks noChangeArrowheads="1"/>
              </p:cNvSpPr>
              <p:nvPr/>
            </p:nvSpPr>
            <p:spPr bwMode="auto">
              <a:xfrm>
                <a:off x="2918"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80" name="Rectangle 485"/>
              <p:cNvSpPr>
                <a:spLocks noChangeArrowheads="1"/>
              </p:cNvSpPr>
              <p:nvPr/>
            </p:nvSpPr>
            <p:spPr bwMode="auto">
              <a:xfrm>
                <a:off x="2930" y="2527"/>
                <a:ext cx="25"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81" name="Rectangle 486"/>
              <p:cNvSpPr>
                <a:spLocks noChangeArrowheads="1"/>
              </p:cNvSpPr>
              <p:nvPr/>
            </p:nvSpPr>
            <p:spPr bwMode="auto">
              <a:xfrm>
                <a:off x="2955"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82" name="Rectangle 487"/>
              <p:cNvSpPr>
                <a:spLocks noChangeArrowheads="1"/>
              </p:cNvSpPr>
              <p:nvPr/>
            </p:nvSpPr>
            <p:spPr bwMode="auto">
              <a:xfrm>
                <a:off x="2967"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83" name="Rectangle 488"/>
              <p:cNvSpPr>
                <a:spLocks noChangeArrowheads="1"/>
              </p:cNvSpPr>
              <p:nvPr/>
            </p:nvSpPr>
            <p:spPr bwMode="auto">
              <a:xfrm>
                <a:off x="2979"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84" name="Rectangle 489"/>
              <p:cNvSpPr>
                <a:spLocks noChangeArrowheads="1"/>
              </p:cNvSpPr>
              <p:nvPr/>
            </p:nvSpPr>
            <p:spPr bwMode="auto">
              <a:xfrm>
                <a:off x="3003"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85" name="Rectangle 490"/>
              <p:cNvSpPr>
                <a:spLocks noChangeArrowheads="1"/>
              </p:cNvSpPr>
              <p:nvPr/>
            </p:nvSpPr>
            <p:spPr bwMode="auto">
              <a:xfrm>
                <a:off x="3015"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86" name="Rectangle 491"/>
              <p:cNvSpPr>
                <a:spLocks noChangeArrowheads="1"/>
              </p:cNvSpPr>
              <p:nvPr/>
            </p:nvSpPr>
            <p:spPr bwMode="auto">
              <a:xfrm>
                <a:off x="3039"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87" name="Rectangle 492"/>
              <p:cNvSpPr>
                <a:spLocks noChangeArrowheads="1"/>
              </p:cNvSpPr>
              <p:nvPr/>
            </p:nvSpPr>
            <p:spPr bwMode="auto">
              <a:xfrm>
                <a:off x="3051"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88" name="Rectangle 493"/>
              <p:cNvSpPr>
                <a:spLocks noChangeArrowheads="1"/>
              </p:cNvSpPr>
              <p:nvPr/>
            </p:nvSpPr>
            <p:spPr bwMode="auto">
              <a:xfrm>
                <a:off x="3063"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89" name="Rectangle 494"/>
              <p:cNvSpPr>
                <a:spLocks noChangeArrowheads="1"/>
              </p:cNvSpPr>
              <p:nvPr/>
            </p:nvSpPr>
            <p:spPr bwMode="auto">
              <a:xfrm>
                <a:off x="3075"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90" name="Rectangle 495"/>
              <p:cNvSpPr>
                <a:spLocks noChangeArrowheads="1"/>
              </p:cNvSpPr>
              <p:nvPr/>
            </p:nvSpPr>
            <p:spPr bwMode="auto">
              <a:xfrm>
                <a:off x="3087"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91" name="Rectangle 496"/>
              <p:cNvSpPr>
                <a:spLocks noChangeArrowheads="1"/>
              </p:cNvSpPr>
              <p:nvPr/>
            </p:nvSpPr>
            <p:spPr bwMode="auto">
              <a:xfrm>
                <a:off x="3111"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92" name="Rectangle 497"/>
              <p:cNvSpPr>
                <a:spLocks noChangeArrowheads="1"/>
              </p:cNvSpPr>
              <p:nvPr/>
            </p:nvSpPr>
            <p:spPr bwMode="auto">
              <a:xfrm>
                <a:off x="3123"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93" name="Rectangle 498"/>
              <p:cNvSpPr>
                <a:spLocks noChangeArrowheads="1"/>
              </p:cNvSpPr>
              <p:nvPr/>
            </p:nvSpPr>
            <p:spPr bwMode="auto">
              <a:xfrm>
                <a:off x="3135" y="2527"/>
                <a:ext cx="25"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94" name="Rectangle 499"/>
              <p:cNvSpPr>
                <a:spLocks noChangeArrowheads="1"/>
              </p:cNvSpPr>
              <p:nvPr/>
            </p:nvSpPr>
            <p:spPr bwMode="auto">
              <a:xfrm>
                <a:off x="3160"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95" name="Rectangle 500"/>
              <p:cNvSpPr>
                <a:spLocks noChangeArrowheads="1"/>
              </p:cNvSpPr>
              <p:nvPr/>
            </p:nvSpPr>
            <p:spPr bwMode="auto">
              <a:xfrm>
                <a:off x="3172"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96" name="Rectangle 501"/>
              <p:cNvSpPr>
                <a:spLocks noChangeArrowheads="1"/>
              </p:cNvSpPr>
              <p:nvPr/>
            </p:nvSpPr>
            <p:spPr bwMode="auto">
              <a:xfrm>
                <a:off x="3196"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97" name="Rectangle 502"/>
              <p:cNvSpPr>
                <a:spLocks noChangeArrowheads="1"/>
              </p:cNvSpPr>
              <p:nvPr/>
            </p:nvSpPr>
            <p:spPr bwMode="auto">
              <a:xfrm>
                <a:off x="3208" y="2527"/>
                <a:ext cx="1"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98" name="Rectangle 503"/>
              <p:cNvSpPr>
                <a:spLocks noChangeArrowheads="1"/>
              </p:cNvSpPr>
              <p:nvPr/>
            </p:nvSpPr>
            <p:spPr bwMode="auto">
              <a:xfrm>
                <a:off x="3208"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99" name="Rectangle 504"/>
              <p:cNvSpPr>
                <a:spLocks noChangeArrowheads="1"/>
              </p:cNvSpPr>
              <p:nvPr/>
            </p:nvSpPr>
            <p:spPr bwMode="auto">
              <a:xfrm>
                <a:off x="3232"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00" name="Rectangle 505"/>
              <p:cNvSpPr>
                <a:spLocks noChangeArrowheads="1"/>
              </p:cNvSpPr>
              <p:nvPr/>
            </p:nvSpPr>
            <p:spPr bwMode="auto">
              <a:xfrm>
                <a:off x="3244"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01" name="Rectangle 506"/>
              <p:cNvSpPr>
                <a:spLocks noChangeArrowheads="1"/>
              </p:cNvSpPr>
              <p:nvPr/>
            </p:nvSpPr>
            <p:spPr bwMode="auto">
              <a:xfrm>
                <a:off x="3268"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02" name="Rectangle 507"/>
              <p:cNvSpPr>
                <a:spLocks noChangeArrowheads="1"/>
              </p:cNvSpPr>
              <p:nvPr/>
            </p:nvSpPr>
            <p:spPr bwMode="auto">
              <a:xfrm>
                <a:off x="3280"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03" name="Rectangle 508"/>
              <p:cNvSpPr>
                <a:spLocks noChangeArrowheads="1"/>
              </p:cNvSpPr>
              <p:nvPr/>
            </p:nvSpPr>
            <p:spPr bwMode="auto">
              <a:xfrm>
                <a:off x="3292"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04" name="Rectangle 509"/>
              <p:cNvSpPr>
                <a:spLocks noChangeArrowheads="1"/>
              </p:cNvSpPr>
              <p:nvPr/>
            </p:nvSpPr>
            <p:spPr bwMode="auto">
              <a:xfrm>
                <a:off x="3316"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05" name="Rectangle 510"/>
              <p:cNvSpPr>
                <a:spLocks noChangeArrowheads="1"/>
              </p:cNvSpPr>
              <p:nvPr/>
            </p:nvSpPr>
            <p:spPr bwMode="auto">
              <a:xfrm>
                <a:off x="3328" y="2527"/>
                <a:ext cx="25"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06" name="Rectangle 511"/>
              <p:cNvSpPr>
                <a:spLocks noChangeArrowheads="1"/>
              </p:cNvSpPr>
              <p:nvPr/>
            </p:nvSpPr>
            <p:spPr bwMode="auto">
              <a:xfrm>
                <a:off x="3353" y="2527"/>
                <a:ext cx="1"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07" name="Rectangle 512"/>
              <p:cNvSpPr>
                <a:spLocks noChangeArrowheads="1"/>
              </p:cNvSpPr>
              <p:nvPr/>
            </p:nvSpPr>
            <p:spPr bwMode="auto">
              <a:xfrm>
                <a:off x="3353"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08" name="Rectangle 513"/>
              <p:cNvSpPr>
                <a:spLocks noChangeArrowheads="1"/>
              </p:cNvSpPr>
              <p:nvPr/>
            </p:nvSpPr>
            <p:spPr bwMode="auto">
              <a:xfrm>
                <a:off x="3377"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09" name="Rectangle 514"/>
              <p:cNvSpPr>
                <a:spLocks noChangeArrowheads="1"/>
              </p:cNvSpPr>
              <p:nvPr/>
            </p:nvSpPr>
            <p:spPr bwMode="auto">
              <a:xfrm>
                <a:off x="3389"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10" name="Rectangle 515"/>
              <p:cNvSpPr>
                <a:spLocks noChangeArrowheads="1"/>
              </p:cNvSpPr>
              <p:nvPr/>
            </p:nvSpPr>
            <p:spPr bwMode="auto">
              <a:xfrm>
                <a:off x="3401"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11" name="Rectangle 516"/>
              <p:cNvSpPr>
                <a:spLocks noChangeArrowheads="1"/>
              </p:cNvSpPr>
              <p:nvPr/>
            </p:nvSpPr>
            <p:spPr bwMode="auto">
              <a:xfrm>
                <a:off x="3425"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12" name="Rectangle 517"/>
              <p:cNvSpPr>
                <a:spLocks noChangeArrowheads="1"/>
              </p:cNvSpPr>
              <p:nvPr/>
            </p:nvSpPr>
            <p:spPr bwMode="auto">
              <a:xfrm>
                <a:off x="3437"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13" name="Rectangle 518"/>
              <p:cNvSpPr>
                <a:spLocks noChangeArrowheads="1"/>
              </p:cNvSpPr>
              <p:nvPr/>
            </p:nvSpPr>
            <p:spPr bwMode="auto">
              <a:xfrm>
                <a:off x="3461"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14" name="Rectangle 519"/>
              <p:cNvSpPr>
                <a:spLocks noChangeArrowheads="1"/>
              </p:cNvSpPr>
              <p:nvPr/>
            </p:nvSpPr>
            <p:spPr bwMode="auto">
              <a:xfrm>
                <a:off x="3473"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15" name="Rectangle 520"/>
              <p:cNvSpPr>
                <a:spLocks noChangeArrowheads="1"/>
              </p:cNvSpPr>
              <p:nvPr/>
            </p:nvSpPr>
            <p:spPr bwMode="auto">
              <a:xfrm>
                <a:off x="3485"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16" name="Rectangle 521"/>
              <p:cNvSpPr>
                <a:spLocks noChangeArrowheads="1"/>
              </p:cNvSpPr>
              <p:nvPr/>
            </p:nvSpPr>
            <p:spPr bwMode="auto">
              <a:xfrm>
                <a:off x="3509" y="2527"/>
                <a:ext cx="1"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17" name="Rectangle 522"/>
              <p:cNvSpPr>
                <a:spLocks noChangeArrowheads="1"/>
              </p:cNvSpPr>
              <p:nvPr/>
            </p:nvSpPr>
            <p:spPr bwMode="auto">
              <a:xfrm>
                <a:off x="3509"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18" name="Rectangle 523"/>
              <p:cNvSpPr>
                <a:spLocks noChangeArrowheads="1"/>
              </p:cNvSpPr>
              <p:nvPr/>
            </p:nvSpPr>
            <p:spPr bwMode="auto">
              <a:xfrm>
                <a:off x="3533" y="2527"/>
                <a:ext cx="13"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19" name="Rectangle 524"/>
              <p:cNvSpPr>
                <a:spLocks noChangeArrowheads="1"/>
              </p:cNvSpPr>
              <p:nvPr/>
            </p:nvSpPr>
            <p:spPr bwMode="auto">
              <a:xfrm>
                <a:off x="3546"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20" name="Rectangle 525"/>
              <p:cNvSpPr>
                <a:spLocks noChangeArrowheads="1"/>
              </p:cNvSpPr>
              <p:nvPr/>
            </p:nvSpPr>
            <p:spPr bwMode="auto">
              <a:xfrm>
                <a:off x="3558"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21" name="Rectangle 526"/>
              <p:cNvSpPr>
                <a:spLocks noChangeArrowheads="1"/>
              </p:cNvSpPr>
              <p:nvPr/>
            </p:nvSpPr>
            <p:spPr bwMode="auto">
              <a:xfrm>
                <a:off x="3582"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22" name="Rectangle 527"/>
              <p:cNvSpPr>
                <a:spLocks noChangeArrowheads="1"/>
              </p:cNvSpPr>
              <p:nvPr/>
            </p:nvSpPr>
            <p:spPr bwMode="auto">
              <a:xfrm>
                <a:off x="3594"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23" name="Rectangle 528"/>
              <p:cNvSpPr>
                <a:spLocks noChangeArrowheads="1"/>
              </p:cNvSpPr>
              <p:nvPr/>
            </p:nvSpPr>
            <p:spPr bwMode="auto">
              <a:xfrm>
                <a:off x="3618"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24" name="Rectangle 529"/>
              <p:cNvSpPr>
                <a:spLocks noChangeArrowheads="1"/>
              </p:cNvSpPr>
              <p:nvPr/>
            </p:nvSpPr>
            <p:spPr bwMode="auto">
              <a:xfrm>
                <a:off x="3630"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25" name="Rectangle 530"/>
              <p:cNvSpPr>
                <a:spLocks noChangeArrowheads="1"/>
              </p:cNvSpPr>
              <p:nvPr/>
            </p:nvSpPr>
            <p:spPr bwMode="auto">
              <a:xfrm>
                <a:off x="3642"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26" name="Rectangle 531"/>
              <p:cNvSpPr>
                <a:spLocks noChangeArrowheads="1"/>
              </p:cNvSpPr>
              <p:nvPr/>
            </p:nvSpPr>
            <p:spPr bwMode="auto">
              <a:xfrm>
                <a:off x="3654"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27" name="Rectangle 532"/>
              <p:cNvSpPr>
                <a:spLocks noChangeArrowheads="1"/>
              </p:cNvSpPr>
              <p:nvPr/>
            </p:nvSpPr>
            <p:spPr bwMode="auto">
              <a:xfrm>
                <a:off x="3666"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28" name="Rectangle 533"/>
              <p:cNvSpPr>
                <a:spLocks noChangeArrowheads="1"/>
              </p:cNvSpPr>
              <p:nvPr/>
            </p:nvSpPr>
            <p:spPr bwMode="auto">
              <a:xfrm>
                <a:off x="3690"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29" name="Rectangle 534"/>
              <p:cNvSpPr>
                <a:spLocks noChangeArrowheads="1"/>
              </p:cNvSpPr>
              <p:nvPr/>
            </p:nvSpPr>
            <p:spPr bwMode="auto">
              <a:xfrm>
                <a:off x="3702"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30" name="Rectangle 535"/>
              <p:cNvSpPr>
                <a:spLocks noChangeArrowheads="1"/>
              </p:cNvSpPr>
              <p:nvPr/>
            </p:nvSpPr>
            <p:spPr bwMode="auto">
              <a:xfrm>
                <a:off x="3714"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31" name="Rectangle 536"/>
              <p:cNvSpPr>
                <a:spLocks noChangeArrowheads="1"/>
              </p:cNvSpPr>
              <p:nvPr/>
            </p:nvSpPr>
            <p:spPr bwMode="auto">
              <a:xfrm>
                <a:off x="3738" y="2527"/>
                <a:ext cx="13"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32" name="Rectangle 537"/>
              <p:cNvSpPr>
                <a:spLocks noChangeArrowheads="1"/>
              </p:cNvSpPr>
              <p:nvPr/>
            </p:nvSpPr>
            <p:spPr bwMode="auto">
              <a:xfrm>
                <a:off x="3751"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33" name="Rectangle 538"/>
              <p:cNvSpPr>
                <a:spLocks noChangeArrowheads="1"/>
              </p:cNvSpPr>
              <p:nvPr/>
            </p:nvSpPr>
            <p:spPr bwMode="auto">
              <a:xfrm>
                <a:off x="3775"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34" name="Rectangle 539"/>
              <p:cNvSpPr>
                <a:spLocks noChangeArrowheads="1"/>
              </p:cNvSpPr>
              <p:nvPr/>
            </p:nvSpPr>
            <p:spPr bwMode="auto">
              <a:xfrm>
                <a:off x="3787"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35" name="Rectangle 540"/>
              <p:cNvSpPr>
                <a:spLocks noChangeArrowheads="1"/>
              </p:cNvSpPr>
              <p:nvPr/>
            </p:nvSpPr>
            <p:spPr bwMode="auto">
              <a:xfrm>
                <a:off x="3799"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36" name="Rectangle 541"/>
              <p:cNvSpPr>
                <a:spLocks noChangeArrowheads="1"/>
              </p:cNvSpPr>
              <p:nvPr/>
            </p:nvSpPr>
            <p:spPr bwMode="auto">
              <a:xfrm>
                <a:off x="3811"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37" name="Rectangle 542"/>
              <p:cNvSpPr>
                <a:spLocks noChangeArrowheads="1"/>
              </p:cNvSpPr>
              <p:nvPr/>
            </p:nvSpPr>
            <p:spPr bwMode="auto">
              <a:xfrm>
                <a:off x="3823"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38" name="Rectangle 543"/>
              <p:cNvSpPr>
                <a:spLocks noChangeArrowheads="1"/>
              </p:cNvSpPr>
              <p:nvPr/>
            </p:nvSpPr>
            <p:spPr bwMode="auto">
              <a:xfrm>
                <a:off x="3847"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39" name="Rectangle 544"/>
              <p:cNvSpPr>
                <a:spLocks noChangeArrowheads="1"/>
              </p:cNvSpPr>
              <p:nvPr/>
            </p:nvSpPr>
            <p:spPr bwMode="auto">
              <a:xfrm>
                <a:off x="3859"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40" name="Rectangle 545"/>
              <p:cNvSpPr>
                <a:spLocks noChangeArrowheads="1"/>
              </p:cNvSpPr>
              <p:nvPr/>
            </p:nvSpPr>
            <p:spPr bwMode="auto">
              <a:xfrm>
                <a:off x="3883"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41" name="Rectangle 546"/>
              <p:cNvSpPr>
                <a:spLocks noChangeArrowheads="1"/>
              </p:cNvSpPr>
              <p:nvPr/>
            </p:nvSpPr>
            <p:spPr bwMode="auto">
              <a:xfrm>
                <a:off x="3895"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42" name="Rectangle 547"/>
              <p:cNvSpPr>
                <a:spLocks noChangeArrowheads="1"/>
              </p:cNvSpPr>
              <p:nvPr/>
            </p:nvSpPr>
            <p:spPr bwMode="auto">
              <a:xfrm>
                <a:off x="3907"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43" name="Rectangle 548"/>
              <p:cNvSpPr>
                <a:spLocks noChangeArrowheads="1"/>
              </p:cNvSpPr>
              <p:nvPr/>
            </p:nvSpPr>
            <p:spPr bwMode="auto">
              <a:xfrm>
                <a:off x="3931"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44" name="Rectangle 549"/>
              <p:cNvSpPr>
                <a:spLocks noChangeArrowheads="1"/>
              </p:cNvSpPr>
              <p:nvPr/>
            </p:nvSpPr>
            <p:spPr bwMode="auto">
              <a:xfrm>
                <a:off x="3943" y="2527"/>
                <a:ext cx="13"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45" name="Rectangle 550"/>
              <p:cNvSpPr>
                <a:spLocks noChangeArrowheads="1"/>
              </p:cNvSpPr>
              <p:nvPr/>
            </p:nvSpPr>
            <p:spPr bwMode="auto">
              <a:xfrm>
                <a:off x="3956"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46" name="Rectangle 551"/>
              <p:cNvSpPr>
                <a:spLocks noChangeArrowheads="1"/>
              </p:cNvSpPr>
              <p:nvPr/>
            </p:nvSpPr>
            <p:spPr bwMode="auto">
              <a:xfrm>
                <a:off x="3968"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47" name="Rectangle 552"/>
              <p:cNvSpPr>
                <a:spLocks noChangeArrowheads="1"/>
              </p:cNvSpPr>
              <p:nvPr/>
            </p:nvSpPr>
            <p:spPr bwMode="auto">
              <a:xfrm>
                <a:off x="3980"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48" name="Rectangle 553"/>
              <p:cNvSpPr>
                <a:spLocks noChangeArrowheads="1"/>
              </p:cNvSpPr>
              <p:nvPr/>
            </p:nvSpPr>
            <p:spPr bwMode="auto">
              <a:xfrm>
                <a:off x="4004"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49" name="Rectangle 554"/>
              <p:cNvSpPr>
                <a:spLocks noChangeArrowheads="1"/>
              </p:cNvSpPr>
              <p:nvPr/>
            </p:nvSpPr>
            <p:spPr bwMode="auto">
              <a:xfrm>
                <a:off x="4016"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50" name="Rectangle 555"/>
              <p:cNvSpPr>
                <a:spLocks noChangeArrowheads="1"/>
              </p:cNvSpPr>
              <p:nvPr/>
            </p:nvSpPr>
            <p:spPr bwMode="auto">
              <a:xfrm>
                <a:off x="4040"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51" name="Rectangle 556"/>
              <p:cNvSpPr>
                <a:spLocks noChangeArrowheads="1"/>
              </p:cNvSpPr>
              <p:nvPr/>
            </p:nvSpPr>
            <p:spPr bwMode="auto">
              <a:xfrm>
                <a:off x="4052"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52" name="Rectangle 557"/>
              <p:cNvSpPr>
                <a:spLocks noChangeArrowheads="1"/>
              </p:cNvSpPr>
              <p:nvPr/>
            </p:nvSpPr>
            <p:spPr bwMode="auto">
              <a:xfrm>
                <a:off x="4064"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53" name="Rectangle 558"/>
              <p:cNvSpPr>
                <a:spLocks noChangeArrowheads="1"/>
              </p:cNvSpPr>
              <p:nvPr/>
            </p:nvSpPr>
            <p:spPr bwMode="auto">
              <a:xfrm>
                <a:off x="4088"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54" name="Rectangle 559"/>
              <p:cNvSpPr>
                <a:spLocks noChangeArrowheads="1"/>
              </p:cNvSpPr>
              <p:nvPr/>
            </p:nvSpPr>
            <p:spPr bwMode="auto">
              <a:xfrm>
                <a:off x="4100"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55" name="Rectangle 560"/>
              <p:cNvSpPr>
                <a:spLocks noChangeArrowheads="1"/>
              </p:cNvSpPr>
              <p:nvPr/>
            </p:nvSpPr>
            <p:spPr bwMode="auto">
              <a:xfrm>
                <a:off x="4112"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56" name="Rectangle 561"/>
              <p:cNvSpPr>
                <a:spLocks noChangeArrowheads="1"/>
              </p:cNvSpPr>
              <p:nvPr/>
            </p:nvSpPr>
            <p:spPr bwMode="auto">
              <a:xfrm>
                <a:off x="4124"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57" name="Rectangle 562"/>
              <p:cNvSpPr>
                <a:spLocks noChangeArrowheads="1"/>
              </p:cNvSpPr>
              <p:nvPr/>
            </p:nvSpPr>
            <p:spPr bwMode="auto">
              <a:xfrm>
                <a:off x="4136" y="2527"/>
                <a:ext cx="25"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58" name="Rectangle 563"/>
              <p:cNvSpPr>
                <a:spLocks noChangeArrowheads="1"/>
              </p:cNvSpPr>
              <p:nvPr/>
            </p:nvSpPr>
            <p:spPr bwMode="auto">
              <a:xfrm>
                <a:off x="4161"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59" name="Rectangle 564"/>
              <p:cNvSpPr>
                <a:spLocks noChangeArrowheads="1"/>
              </p:cNvSpPr>
              <p:nvPr/>
            </p:nvSpPr>
            <p:spPr bwMode="auto">
              <a:xfrm>
                <a:off x="4173"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60" name="Rectangle 565"/>
              <p:cNvSpPr>
                <a:spLocks noChangeArrowheads="1"/>
              </p:cNvSpPr>
              <p:nvPr/>
            </p:nvSpPr>
            <p:spPr bwMode="auto">
              <a:xfrm>
                <a:off x="4197"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61" name="Rectangle 566"/>
              <p:cNvSpPr>
                <a:spLocks noChangeArrowheads="1"/>
              </p:cNvSpPr>
              <p:nvPr/>
            </p:nvSpPr>
            <p:spPr bwMode="auto">
              <a:xfrm>
                <a:off x="4209"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62" name="Rectangle 567"/>
              <p:cNvSpPr>
                <a:spLocks noChangeArrowheads="1"/>
              </p:cNvSpPr>
              <p:nvPr/>
            </p:nvSpPr>
            <p:spPr bwMode="auto">
              <a:xfrm>
                <a:off x="4221"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63" name="Rectangle 568"/>
              <p:cNvSpPr>
                <a:spLocks noChangeArrowheads="1"/>
              </p:cNvSpPr>
              <p:nvPr/>
            </p:nvSpPr>
            <p:spPr bwMode="auto">
              <a:xfrm>
                <a:off x="4245" y="2527"/>
                <a:ext cx="1"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64" name="Rectangle 569"/>
              <p:cNvSpPr>
                <a:spLocks noChangeArrowheads="1"/>
              </p:cNvSpPr>
              <p:nvPr/>
            </p:nvSpPr>
            <p:spPr bwMode="auto">
              <a:xfrm>
                <a:off x="4245"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65" name="Rectangle 570"/>
              <p:cNvSpPr>
                <a:spLocks noChangeArrowheads="1"/>
              </p:cNvSpPr>
              <p:nvPr/>
            </p:nvSpPr>
            <p:spPr bwMode="auto">
              <a:xfrm>
                <a:off x="4269"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66" name="Rectangle 571"/>
              <p:cNvSpPr>
                <a:spLocks noChangeArrowheads="1"/>
              </p:cNvSpPr>
              <p:nvPr/>
            </p:nvSpPr>
            <p:spPr bwMode="auto">
              <a:xfrm>
                <a:off x="4281"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67" name="Rectangle 572"/>
              <p:cNvSpPr>
                <a:spLocks noChangeArrowheads="1"/>
              </p:cNvSpPr>
              <p:nvPr/>
            </p:nvSpPr>
            <p:spPr bwMode="auto">
              <a:xfrm>
                <a:off x="4293"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68" name="Rectangle 573"/>
              <p:cNvSpPr>
                <a:spLocks noChangeArrowheads="1"/>
              </p:cNvSpPr>
              <p:nvPr/>
            </p:nvSpPr>
            <p:spPr bwMode="auto">
              <a:xfrm>
                <a:off x="4317"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69" name="Rectangle 574"/>
              <p:cNvSpPr>
                <a:spLocks noChangeArrowheads="1"/>
              </p:cNvSpPr>
              <p:nvPr/>
            </p:nvSpPr>
            <p:spPr bwMode="auto">
              <a:xfrm>
                <a:off x="4329" y="2527"/>
                <a:ext cx="25"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70" name="Rectangle 575"/>
              <p:cNvSpPr>
                <a:spLocks noChangeArrowheads="1"/>
              </p:cNvSpPr>
              <p:nvPr/>
            </p:nvSpPr>
            <p:spPr bwMode="auto">
              <a:xfrm>
                <a:off x="4354"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71" name="Rectangle 576"/>
              <p:cNvSpPr>
                <a:spLocks noChangeArrowheads="1"/>
              </p:cNvSpPr>
              <p:nvPr/>
            </p:nvSpPr>
            <p:spPr bwMode="auto">
              <a:xfrm>
                <a:off x="4366"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72" name="Rectangle 577"/>
              <p:cNvSpPr>
                <a:spLocks noChangeArrowheads="1"/>
              </p:cNvSpPr>
              <p:nvPr/>
            </p:nvSpPr>
            <p:spPr bwMode="auto">
              <a:xfrm>
                <a:off x="4390"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73" name="Rectangle 578"/>
              <p:cNvSpPr>
                <a:spLocks noChangeArrowheads="1"/>
              </p:cNvSpPr>
              <p:nvPr/>
            </p:nvSpPr>
            <p:spPr bwMode="auto">
              <a:xfrm>
                <a:off x="4402" y="2527"/>
                <a:ext cx="1"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74" name="Rectangle 579"/>
              <p:cNvSpPr>
                <a:spLocks noChangeArrowheads="1"/>
              </p:cNvSpPr>
              <p:nvPr/>
            </p:nvSpPr>
            <p:spPr bwMode="auto">
              <a:xfrm>
                <a:off x="4402"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75" name="Rectangle 580"/>
              <p:cNvSpPr>
                <a:spLocks noChangeArrowheads="1"/>
              </p:cNvSpPr>
              <p:nvPr/>
            </p:nvSpPr>
            <p:spPr bwMode="auto">
              <a:xfrm>
                <a:off x="4426"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76" name="Rectangle 581"/>
              <p:cNvSpPr>
                <a:spLocks noChangeArrowheads="1"/>
              </p:cNvSpPr>
              <p:nvPr/>
            </p:nvSpPr>
            <p:spPr bwMode="auto">
              <a:xfrm>
                <a:off x="4438"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77" name="Rectangle 582"/>
              <p:cNvSpPr>
                <a:spLocks noChangeArrowheads="1"/>
              </p:cNvSpPr>
              <p:nvPr/>
            </p:nvSpPr>
            <p:spPr bwMode="auto">
              <a:xfrm>
                <a:off x="4462"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78" name="Rectangle 583"/>
              <p:cNvSpPr>
                <a:spLocks noChangeArrowheads="1"/>
              </p:cNvSpPr>
              <p:nvPr/>
            </p:nvSpPr>
            <p:spPr bwMode="auto">
              <a:xfrm>
                <a:off x="4474"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79" name="Rectangle 584"/>
              <p:cNvSpPr>
                <a:spLocks noChangeArrowheads="1"/>
              </p:cNvSpPr>
              <p:nvPr/>
            </p:nvSpPr>
            <p:spPr bwMode="auto">
              <a:xfrm>
                <a:off x="4486"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80" name="Rectangle 585"/>
              <p:cNvSpPr>
                <a:spLocks noChangeArrowheads="1"/>
              </p:cNvSpPr>
              <p:nvPr/>
            </p:nvSpPr>
            <p:spPr bwMode="auto">
              <a:xfrm>
                <a:off x="4510" y="2527"/>
                <a:ext cx="12"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81" name="Rectangle 586"/>
              <p:cNvSpPr>
                <a:spLocks noChangeArrowheads="1"/>
              </p:cNvSpPr>
              <p:nvPr/>
            </p:nvSpPr>
            <p:spPr bwMode="auto">
              <a:xfrm>
                <a:off x="4522" y="2527"/>
                <a:ext cx="24"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882" name="Rectangle 587"/>
              <p:cNvSpPr>
                <a:spLocks noChangeArrowheads="1"/>
              </p:cNvSpPr>
              <p:nvPr/>
            </p:nvSpPr>
            <p:spPr bwMode="auto">
              <a:xfrm>
                <a:off x="4546" y="2527"/>
                <a:ext cx="1" cy="241"/>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grpSp>
        <p:sp>
          <p:nvSpPr>
            <p:cNvPr id="16754" name="Rectangle 588"/>
            <p:cNvSpPr>
              <a:spLocks noChangeArrowheads="1"/>
            </p:cNvSpPr>
            <p:nvPr/>
          </p:nvSpPr>
          <p:spPr bwMode="auto">
            <a:xfrm>
              <a:off x="2545" y="2527"/>
              <a:ext cx="2001" cy="241"/>
            </a:xfrm>
            <a:prstGeom prst="rect">
              <a:avLst/>
            </a:prstGeom>
            <a:solidFill>
              <a:srgbClr val="FF9900">
                <a:alpha val="50195"/>
              </a:srgbClr>
            </a:solidFill>
            <a:ln w="19050">
              <a:solidFill>
                <a:srgbClr val="000000"/>
              </a:solidFill>
              <a:miter lim="800000"/>
              <a:headEnd/>
              <a:tailEnd/>
            </a:ln>
          </p:spPr>
          <p:txBody>
            <a:bodyPr/>
            <a:lstStyle/>
            <a:p>
              <a:endParaRPr lang="es-ES_tradnl"/>
            </a:p>
          </p:txBody>
        </p:sp>
      </p:grpSp>
      <p:grpSp>
        <p:nvGrpSpPr>
          <p:cNvPr id="16453" name="Group 589"/>
          <p:cNvGrpSpPr>
            <a:grpSpLocks/>
          </p:cNvGrpSpPr>
          <p:nvPr/>
        </p:nvGrpSpPr>
        <p:grpSpPr bwMode="auto">
          <a:xfrm>
            <a:off x="4040188" y="4022725"/>
            <a:ext cx="3924300" cy="384175"/>
            <a:chOff x="2545" y="2804"/>
            <a:chExt cx="2472" cy="242"/>
          </a:xfrm>
        </p:grpSpPr>
        <p:grpSp>
          <p:nvGrpSpPr>
            <p:cNvPr id="16623" name="Group 590"/>
            <p:cNvGrpSpPr>
              <a:grpSpLocks/>
            </p:cNvGrpSpPr>
            <p:nvPr/>
          </p:nvGrpSpPr>
          <p:grpSpPr bwMode="auto">
            <a:xfrm>
              <a:off x="2545" y="2804"/>
              <a:ext cx="2472" cy="242"/>
              <a:chOff x="2545" y="2804"/>
              <a:chExt cx="2472" cy="242"/>
            </a:xfrm>
          </p:grpSpPr>
          <p:sp>
            <p:nvSpPr>
              <p:cNvPr id="16625" name="Rectangle 591"/>
              <p:cNvSpPr>
                <a:spLocks noChangeArrowheads="1"/>
              </p:cNvSpPr>
              <p:nvPr/>
            </p:nvSpPr>
            <p:spPr bwMode="auto">
              <a:xfrm>
                <a:off x="2545"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26" name="Rectangle 592"/>
              <p:cNvSpPr>
                <a:spLocks noChangeArrowheads="1"/>
              </p:cNvSpPr>
              <p:nvPr/>
            </p:nvSpPr>
            <p:spPr bwMode="auto">
              <a:xfrm>
                <a:off x="2569"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27" name="Rectangle 593"/>
              <p:cNvSpPr>
                <a:spLocks noChangeArrowheads="1"/>
              </p:cNvSpPr>
              <p:nvPr/>
            </p:nvSpPr>
            <p:spPr bwMode="auto">
              <a:xfrm>
                <a:off x="2581"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28" name="Rectangle 594"/>
              <p:cNvSpPr>
                <a:spLocks noChangeArrowheads="1"/>
              </p:cNvSpPr>
              <p:nvPr/>
            </p:nvSpPr>
            <p:spPr bwMode="auto">
              <a:xfrm>
                <a:off x="2605"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29" name="Rectangle 595"/>
              <p:cNvSpPr>
                <a:spLocks noChangeArrowheads="1"/>
              </p:cNvSpPr>
              <p:nvPr/>
            </p:nvSpPr>
            <p:spPr bwMode="auto">
              <a:xfrm>
                <a:off x="2617"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30" name="Rectangle 596"/>
              <p:cNvSpPr>
                <a:spLocks noChangeArrowheads="1"/>
              </p:cNvSpPr>
              <p:nvPr/>
            </p:nvSpPr>
            <p:spPr bwMode="auto">
              <a:xfrm>
                <a:off x="2641"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31" name="Rectangle 597"/>
              <p:cNvSpPr>
                <a:spLocks noChangeArrowheads="1"/>
              </p:cNvSpPr>
              <p:nvPr/>
            </p:nvSpPr>
            <p:spPr bwMode="auto">
              <a:xfrm>
                <a:off x="2653"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32" name="Rectangle 598"/>
              <p:cNvSpPr>
                <a:spLocks noChangeArrowheads="1"/>
              </p:cNvSpPr>
              <p:nvPr/>
            </p:nvSpPr>
            <p:spPr bwMode="auto">
              <a:xfrm>
                <a:off x="2677"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33" name="Rectangle 599"/>
              <p:cNvSpPr>
                <a:spLocks noChangeArrowheads="1"/>
              </p:cNvSpPr>
              <p:nvPr/>
            </p:nvSpPr>
            <p:spPr bwMode="auto">
              <a:xfrm>
                <a:off x="2701"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34" name="Rectangle 600"/>
              <p:cNvSpPr>
                <a:spLocks noChangeArrowheads="1"/>
              </p:cNvSpPr>
              <p:nvPr/>
            </p:nvSpPr>
            <p:spPr bwMode="auto">
              <a:xfrm>
                <a:off x="2725" y="2804"/>
                <a:ext cx="13"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35" name="Rectangle 601"/>
              <p:cNvSpPr>
                <a:spLocks noChangeArrowheads="1"/>
              </p:cNvSpPr>
              <p:nvPr/>
            </p:nvSpPr>
            <p:spPr bwMode="auto">
              <a:xfrm>
                <a:off x="2738"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36" name="Rectangle 602"/>
              <p:cNvSpPr>
                <a:spLocks noChangeArrowheads="1"/>
              </p:cNvSpPr>
              <p:nvPr/>
            </p:nvSpPr>
            <p:spPr bwMode="auto">
              <a:xfrm>
                <a:off x="2750"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37" name="Rectangle 603"/>
              <p:cNvSpPr>
                <a:spLocks noChangeArrowheads="1"/>
              </p:cNvSpPr>
              <p:nvPr/>
            </p:nvSpPr>
            <p:spPr bwMode="auto">
              <a:xfrm>
                <a:off x="2774"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38" name="Rectangle 604"/>
              <p:cNvSpPr>
                <a:spLocks noChangeArrowheads="1"/>
              </p:cNvSpPr>
              <p:nvPr/>
            </p:nvSpPr>
            <p:spPr bwMode="auto">
              <a:xfrm>
                <a:off x="2798"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39" name="Rectangle 605"/>
              <p:cNvSpPr>
                <a:spLocks noChangeArrowheads="1"/>
              </p:cNvSpPr>
              <p:nvPr/>
            </p:nvSpPr>
            <p:spPr bwMode="auto">
              <a:xfrm>
                <a:off x="2810"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40" name="Rectangle 606"/>
              <p:cNvSpPr>
                <a:spLocks noChangeArrowheads="1"/>
              </p:cNvSpPr>
              <p:nvPr/>
            </p:nvSpPr>
            <p:spPr bwMode="auto">
              <a:xfrm>
                <a:off x="2834"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41" name="Rectangle 607"/>
              <p:cNvSpPr>
                <a:spLocks noChangeArrowheads="1"/>
              </p:cNvSpPr>
              <p:nvPr/>
            </p:nvSpPr>
            <p:spPr bwMode="auto">
              <a:xfrm>
                <a:off x="2858"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42" name="Rectangle 608"/>
              <p:cNvSpPr>
                <a:spLocks noChangeArrowheads="1"/>
              </p:cNvSpPr>
              <p:nvPr/>
            </p:nvSpPr>
            <p:spPr bwMode="auto">
              <a:xfrm>
                <a:off x="2870"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43" name="Rectangle 609"/>
              <p:cNvSpPr>
                <a:spLocks noChangeArrowheads="1"/>
              </p:cNvSpPr>
              <p:nvPr/>
            </p:nvSpPr>
            <p:spPr bwMode="auto">
              <a:xfrm>
                <a:off x="2894"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44" name="Rectangle 610"/>
              <p:cNvSpPr>
                <a:spLocks noChangeArrowheads="1"/>
              </p:cNvSpPr>
              <p:nvPr/>
            </p:nvSpPr>
            <p:spPr bwMode="auto">
              <a:xfrm>
                <a:off x="2906"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45" name="Rectangle 611"/>
              <p:cNvSpPr>
                <a:spLocks noChangeArrowheads="1"/>
              </p:cNvSpPr>
              <p:nvPr/>
            </p:nvSpPr>
            <p:spPr bwMode="auto">
              <a:xfrm>
                <a:off x="2930" y="2804"/>
                <a:ext cx="13"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46" name="Rectangle 612"/>
              <p:cNvSpPr>
                <a:spLocks noChangeArrowheads="1"/>
              </p:cNvSpPr>
              <p:nvPr/>
            </p:nvSpPr>
            <p:spPr bwMode="auto">
              <a:xfrm>
                <a:off x="2943"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47" name="Rectangle 613"/>
              <p:cNvSpPr>
                <a:spLocks noChangeArrowheads="1"/>
              </p:cNvSpPr>
              <p:nvPr/>
            </p:nvSpPr>
            <p:spPr bwMode="auto">
              <a:xfrm>
                <a:off x="2967"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48" name="Rectangle 614"/>
              <p:cNvSpPr>
                <a:spLocks noChangeArrowheads="1"/>
              </p:cNvSpPr>
              <p:nvPr/>
            </p:nvSpPr>
            <p:spPr bwMode="auto">
              <a:xfrm>
                <a:off x="2991"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49" name="Rectangle 615"/>
              <p:cNvSpPr>
                <a:spLocks noChangeArrowheads="1"/>
              </p:cNvSpPr>
              <p:nvPr/>
            </p:nvSpPr>
            <p:spPr bwMode="auto">
              <a:xfrm>
                <a:off x="3015"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50" name="Rectangle 616"/>
              <p:cNvSpPr>
                <a:spLocks noChangeArrowheads="1"/>
              </p:cNvSpPr>
              <p:nvPr/>
            </p:nvSpPr>
            <p:spPr bwMode="auto">
              <a:xfrm>
                <a:off x="3027"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51" name="Rectangle 617"/>
              <p:cNvSpPr>
                <a:spLocks noChangeArrowheads="1"/>
              </p:cNvSpPr>
              <p:nvPr/>
            </p:nvSpPr>
            <p:spPr bwMode="auto">
              <a:xfrm>
                <a:off x="3051"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52" name="Rectangle 618"/>
              <p:cNvSpPr>
                <a:spLocks noChangeArrowheads="1"/>
              </p:cNvSpPr>
              <p:nvPr/>
            </p:nvSpPr>
            <p:spPr bwMode="auto">
              <a:xfrm>
                <a:off x="3063"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53" name="Rectangle 619"/>
              <p:cNvSpPr>
                <a:spLocks noChangeArrowheads="1"/>
              </p:cNvSpPr>
              <p:nvPr/>
            </p:nvSpPr>
            <p:spPr bwMode="auto">
              <a:xfrm>
                <a:off x="3087"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54" name="Rectangle 620"/>
              <p:cNvSpPr>
                <a:spLocks noChangeArrowheads="1"/>
              </p:cNvSpPr>
              <p:nvPr/>
            </p:nvSpPr>
            <p:spPr bwMode="auto">
              <a:xfrm>
                <a:off x="3099"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55" name="Rectangle 621"/>
              <p:cNvSpPr>
                <a:spLocks noChangeArrowheads="1"/>
              </p:cNvSpPr>
              <p:nvPr/>
            </p:nvSpPr>
            <p:spPr bwMode="auto">
              <a:xfrm>
                <a:off x="3123" y="2804"/>
                <a:ext cx="25"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56" name="Rectangle 622"/>
              <p:cNvSpPr>
                <a:spLocks noChangeArrowheads="1"/>
              </p:cNvSpPr>
              <p:nvPr/>
            </p:nvSpPr>
            <p:spPr bwMode="auto">
              <a:xfrm>
                <a:off x="3148"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57" name="Rectangle 623"/>
              <p:cNvSpPr>
                <a:spLocks noChangeArrowheads="1"/>
              </p:cNvSpPr>
              <p:nvPr/>
            </p:nvSpPr>
            <p:spPr bwMode="auto">
              <a:xfrm>
                <a:off x="3160"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58" name="Rectangle 624"/>
              <p:cNvSpPr>
                <a:spLocks noChangeArrowheads="1"/>
              </p:cNvSpPr>
              <p:nvPr/>
            </p:nvSpPr>
            <p:spPr bwMode="auto">
              <a:xfrm>
                <a:off x="3184"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59" name="Rectangle 625"/>
              <p:cNvSpPr>
                <a:spLocks noChangeArrowheads="1"/>
              </p:cNvSpPr>
              <p:nvPr/>
            </p:nvSpPr>
            <p:spPr bwMode="auto">
              <a:xfrm>
                <a:off x="3208"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60" name="Rectangle 626"/>
              <p:cNvSpPr>
                <a:spLocks noChangeArrowheads="1"/>
              </p:cNvSpPr>
              <p:nvPr/>
            </p:nvSpPr>
            <p:spPr bwMode="auto">
              <a:xfrm>
                <a:off x="3220"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61" name="Rectangle 627"/>
              <p:cNvSpPr>
                <a:spLocks noChangeArrowheads="1"/>
              </p:cNvSpPr>
              <p:nvPr/>
            </p:nvSpPr>
            <p:spPr bwMode="auto">
              <a:xfrm>
                <a:off x="3232"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62" name="Rectangle 628"/>
              <p:cNvSpPr>
                <a:spLocks noChangeArrowheads="1"/>
              </p:cNvSpPr>
              <p:nvPr/>
            </p:nvSpPr>
            <p:spPr bwMode="auto">
              <a:xfrm>
                <a:off x="3256"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63" name="Rectangle 629"/>
              <p:cNvSpPr>
                <a:spLocks noChangeArrowheads="1"/>
              </p:cNvSpPr>
              <p:nvPr/>
            </p:nvSpPr>
            <p:spPr bwMode="auto">
              <a:xfrm>
                <a:off x="3280"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64" name="Rectangle 630"/>
              <p:cNvSpPr>
                <a:spLocks noChangeArrowheads="1"/>
              </p:cNvSpPr>
              <p:nvPr/>
            </p:nvSpPr>
            <p:spPr bwMode="auto">
              <a:xfrm>
                <a:off x="3304"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65" name="Rectangle 631"/>
              <p:cNvSpPr>
                <a:spLocks noChangeArrowheads="1"/>
              </p:cNvSpPr>
              <p:nvPr/>
            </p:nvSpPr>
            <p:spPr bwMode="auto">
              <a:xfrm>
                <a:off x="3316" y="2804"/>
                <a:ext cx="25"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66" name="Rectangle 632"/>
              <p:cNvSpPr>
                <a:spLocks noChangeArrowheads="1"/>
              </p:cNvSpPr>
              <p:nvPr/>
            </p:nvSpPr>
            <p:spPr bwMode="auto">
              <a:xfrm>
                <a:off x="3341"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67" name="Rectangle 633"/>
              <p:cNvSpPr>
                <a:spLocks noChangeArrowheads="1"/>
              </p:cNvSpPr>
              <p:nvPr/>
            </p:nvSpPr>
            <p:spPr bwMode="auto">
              <a:xfrm>
                <a:off x="3353"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68" name="Rectangle 634"/>
              <p:cNvSpPr>
                <a:spLocks noChangeArrowheads="1"/>
              </p:cNvSpPr>
              <p:nvPr/>
            </p:nvSpPr>
            <p:spPr bwMode="auto">
              <a:xfrm>
                <a:off x="3377"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69" name="Rectangle 635"/>
              <p:cNvSpPr>
                <a:spLocks noChangeArrowheads="1"/>
              </p:cNvSpPr>
              <p:nvPr/>
            </p:nvSpPr>
            <p:spPr bwMode="auto">
              <a:xfrm>
                <a:off x="3389"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70" name="Rectangle 636"/>
              <p:cNvSpPr>
                <a:spLocks noChangeArrowheads="1"/>
              </p:cNvSpPr>
              <p:nvPr/>
            </p:nvSpPr>
            <p:spPr bwMode="auto">
              <a:xfrm>
                <a:off x="3413"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71" name="Rectangle 637"/>
              <p:cNvSpPr>
                <a:spLocks noChangeArrowheads="1"/>
              </p:cNvSpPr>
              <p:nvPr/>
            </p:nvSpPr>
            <p:spPr bwMode="auto">
              <a:xfrm>
                <a:off x="3437"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72" name="Rectangle 638"/>
              <p:cNvSpPr>
                <a:spLocks noChangeArrowheads="1"/>
              </p:cNvSpPr>
              <p:nvPr/>
            </p:nvSpPr>
            <p:spPr bwMode="auto">
              <a:xfrm>
                <a:off x="3461"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73" name="Rectangle 639"/>
              <p:cNvSpPr>
                <a:spLocks noChangeArrowheads="1"/>
              </p:cNvSpPr>
              <p:nvPr/>
            </p:nvSpPr>
            <p:spPr bwMode="auto">
              <a:xfrm>
                <a:off x="3473"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74" name="Rectangle 640"/>
              <p:cNvSpPr>
                <a:spLocks noChangeArrowheads="1"/>
              </p:cNvSpPr>
              <p:nvPr/>
            </p:nvSpPr>
            <p:spPr bwMode="auto">
              <a:xfrm>
                <a:off x="3497"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75" name="Rectangle 641"/>
              <p:cNvSpPr>
                <a:spLocks noChangeArrowheads="1"/>
              </p:cNvSpPr>
              <p:nvPr/>
            </p:nvSpPr>
            <p:spPr bwMode="auto">
              <a:xfrm>
                <a:off x="3509"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76" name="Rectangle 642"/>
              <p:cNvSpPr>
                <a:spLocks noChangeArrowheads="1"/>
              </p:cNvSpPr>
              <p:nvPr/>
            </p:nvSpPr>
            <p:spPr bwMode="auto">
              <a:xfrm>
                <a:off x="3521" y="2804"/>
                <a:ext cx="25"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77" name="Rectangle 643"/>
              <p:cNvSpPr>
                <a:spLocks noChangeArrowheads="1"/>
              </p:cNvSpPr>
              <p:nvPr/>
            </p:nvSpPr>
            <p:spPr bwMode="auto">
              <a:xfrm>
                <a:off x="3546"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78" name="Rectangle 644"/>
              <p:cNvSpPr>
                <a:spLocks noChangeArrowheads="1"/>
              </p:cNvSpPr>
              <p:nvPr/>
            </p:nvSpPr>
            <p:spPr bwMode="auto">
              <a:xfrm>
                <a:off x="3570"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79" name="Rectangle 645"/>
              <p:cNvSpPr>
                <a:spLocks noChangeArrowheads="1"/>
              </p:cNvSpPr>
              <p:nvPr/>
            </p:nvSpPr>
            <p:spPr bwMode="auto">
              <a:xfrm>
                <a:off x="3594"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80" name="Rectangle 646"/>
              <p:cNvSpPr>
                <a:spLocks noChangeArrowheads="1"/>
              </p:cNvSpPr>
              <p:nvPr/>
            </p:nvSpPr>
            <p:spPr bwMode="auto">
              <a:xfrm>
                <a:off x="3606"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81" name="Rectangle 647"/>
              <p:cNvSpPr>
                <a:spLocks noChangeArrowheads="1"/>
              </p:cNvSpPr>
              <p:nvPr/>
            </p:nvSpPr>
            <p:spPr bwMode="auto">
              <a:xfrm>
                <a:off x="3630"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82" name="Rectangle 648"/>
              <p:cNvSpPr>
                <a:spLocks noChangeArrowheads="1"/>
              </p:cNvSpPr>
              <p:nvPr/>
            </p:nvSpPr>
            <p:spPr bwMode="auto">
              <a:xfrm>
                <a:off x="3654"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83" name="Rectangle 649"/>
              <p:cNvSpPr>
                <a:spLocks noChangeArrowheads="1"/>
              </p:cNvSpPr>
              <p:nvPr/>
            </p:nvSpPr>
            <p:spPr bwMode="auto">
              <a:xfrm>
                <a:off x="3666"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84" name="Rectangle 650"/>
              <p:cNvSpPr>
                <a:spLocks noChangeArrowheads="1"/>
              </p:cNvSpPr>
              <p:nvPr/>
            </p:nvSpPr>
            <p:spPr bwMode="auto">
              <a:xfrm>
                <a:off x="3678"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85" name="Rectangle 651"/>
              <p:cNvSpPr>
                <a:spLocks noChangeArrowheads="1"/>
              </p:cNvSpPr>
              <p:nvPr/>
            </p:nvSpPr>
            <p:spPr bwMode="auto">
              <a:xfrm>
                <a:off x="3702"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86" name="Rectangle 652"/>
              <p:cNvSpPr>
                <a:spLocks noChangeArrowheads="1"/>
              </p:cNvSpPr>
              <p:nvPr/>
            </p:nvSpPr>
            <p:spPr bwMode="auto">
              <a:xfrm>
                <a:off x="3726" y="2804"/>
                <a:ext cx="25"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87" name="Rectangle 653"/>
              <p:cNvSpPr>
                <a:spLocks noChangeArrowheads="1"/>
              </p:cNvSpPr>
              <p:nvPr/>
            </p:nvSpPr>
            <p:spPr bwMode="auto">
              <a:xfrm>
                <a:off x="3751"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88" name="Rectangle 654"/>
              <p:cNvSpPr>
                <a:spLocks noChangeArrowheads="1"/>
              </p:cNvSpPr>
              <p:nvPr/>
            </p:nvSpPr>
            <p:spPr bwMode="auto">
              <a:xfrm>
                <a:off x="3763"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89" name="Rectangle 655"/>
              <p:cNvSpPr>
                <a:spLocks noChangeArrowheads="1"/>
              </p:cNvSpPr>
              <p:nvPr/>
            </p:nvSpPr>
            <p:spPr bwMode="auto">
              <a:xfrm>
                <a:off x="3787"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90" name="Rectangle 656"/>
              <p:cNvSpPr>
                <a:spLocks noChangeArrowheads="1"/>
              </p:cNvSpPr>
              <p:nvPr/>
            </p:nvSpPr>
            <p:spPr bwMode="auto">
              <a:xfrm>
                <a:off x="3799"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91" name="Rectangle 657"/>
              <p:cNvSpPr>
                <a:spLocks noChangeArrowheads="1"/>
              </p:cNvSpPr>
              <p:nvPr/>
            </p:nvSpPr>
            <p:spPr bwMode="auto">
              <a:xfrm>
                <a:off x="3811"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92" name="Rectangle 658"/>
              <p:cNvSpPr>
                <a:spLocks noChangeArrowheads="1"/>
              </p:cNvSpPr>
              <p:nvPr/>
            </p:nvSpPr>
            <p:spPr bwMode="auto">
              <a:xfrm>
                <a:off x="3835"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93" name="Rectangle 659"/>
              <p:cNvSpPr>
                <a:spLocks noChangeArrowheads="1"/>
              </p:cNvSpPr>
              <p:nvPr/>
            </p:nvSpPr>
            <p:spPr bwMode="auto">
              <a:xfrm>
                <a:off x="3859"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94" name="Rectangle 660"/>
              <p:cNvSpPr>
                <a:spLocks noChangeArrowheads="1"/>
              </p:cNvSpPr>
              <p:nvPr/>
            </p:nvSpPr>
            <p:spPr bwMode="auto">
              <a:xfrm>
                <a:off x="3883"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95" name="Rectangle 661"/>
              <p:cNvSpPr>
                <a:spLocks noChangeArrowheads="1"/>
              </p:cNvSpPr>
              <p:nvPr/>
            </p:nvSpPr>
            <p:spPr bwMode="auto">
              <a:xfrm>
                <a:off x="3895"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96" name="Rectangle 662"/>
              <p:cNvSpPr>
                <a:spLocks noChangeArrowheads="1"/>
              </p:cNvSpPr>
              <p:nvPr/>
            </p:nvSpPr>
            <p:spPr bwMode="auto">
              <a:xfrm>
                <a:off x="3919"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97" name="Rectangle 663"/>
              <p:cNvSpPr>
                <a:spLocks noChangeArrowheads="1"/>
              </p:cNvSpPr>
              <p:nvPr/>
            </p:nvSpPr>
            <p:spPr bwMode="auto">
              <a:xfrm>
                <a:off x="3943" y="2804"/>
                <a:ext cx="13"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98" name="Rectangle 664"/>
              <p:cNvSpPr>
                <a:spLocks noChangeArrowheads="1"/>
              </p:cNvSpPr>
              <p:nvPr/>
            </p:nvSpPr>
            <p:spPr bwMode="auto">
              <a:xfrm>
                <a:off x="3956"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99" name="Rectangle 665"/>
              <p:cNvSpPr>
                <a:spLocks noChangeArrowheads="1"/>
              </p:cNvSpPr>
              <p:nvPr/>
            </p:nvSpPr>
            <p:spPr bwMode="auto">
              <a:xfrm>
                <a:off x="3968"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00" name="Rectangle 666"/>
              <p:cNvSpPr>
                <a:spLocks noChangeArrowheads="1"/>
              </p:cNvSpPr>
              <p:nvPr/>
            </p:nvSpPr>
            <p:spPr bwMode="auto">
              <a:xfrm>
                <a:off x="3992"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01" name="Rectangle 667"/>
              <p:cNvSpPr>
                <a:spLocks noChangeArrowheads="1"/>
              </p:cNvSpPr>
              <p:nvPr/>
            </p:nvSpPr>
            <p:spPr bwMode="auto">
              <a:xfrm>
                <a:off x="4016"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02" name="Rectangle 668"/>
              <p:cNvSpPr>
                <a:spLocks noChangeArrowheads="1"/>
              </p:cNvSpPr>
              <p:nvPr/>
            </p:nvSpPr>
            <p:spPr bwMode="auto">
              <a:xfrm>
                <a:off x="4040"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03" name="Rectangle 669"/>
              <p:cNvSpPr>
                <a:spLocks noChangeArrowheads="1"/>
              </p:cNvSpPr>
              <p:nvPr/>
            </p:nvSpPr>
            <p:spPr bwMode="auto">
              <a:xfrm>
                <a:off x="4052"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04" name="Rectangle 670"/>
              <p:cNvSpPr>
                <a:spLocks noChangeArrowheads="1"/>
              </p:cNvSpPr>
              <p:nvPr/>
            </p:nvSpPr>
            <p:spPr bwMode="auto">
              <a:xfrm>
                <a:off x="4076"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05" name="Rectangle 671"/>
              <p:cNvSpPr>
                <a:spLocks noChangeArrowheads="1"/>
              </p:cNvSpPr>
              <p:nvPr/>
            </p:nvSpPr>
            <p:spPr bwMode="auto">
              <a:xfrm>
                <a:off x="4100" y="2804"/>
                <a:ext cx="1"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06" name="Rectangle 672"/>
              <p:cNvSpPr>
                <a:spLocks noChangeArrowheads="1"/>
              </p:cNvSpPr>
              <p:nvPr/>
            </p:nvSpPr>
            <p:spPr bwMode="auto">
              <a:xfrm>
                <a:off x="4100"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07" name="Rectangle 673"/>
              <p:cNvSpPr>
                <a:spLocks noChangeArrowheads="1"/>
              </p:cNvSpPr>
              <p:nvPr/>
            </p:nvSpPr>
            <p:spPr bwMode="auto">
              <a:xfrm>
                <a:off x="4124"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08" name="Rectangle 674"/>
              <p:cNvSpPr>
                <a:spLocks noChangeArrowheads="1"/>
              </p:cNvSpPr>
              <p:nvPr/>
            </p:nvSpPr>
            <p:spPr bwMode="auto">
              <a:xfrm>
                <a:off x="4148" y="2804"/>
                <a:ext cx="25"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09" name="Rectangle 675"/>
              <p:cNvSpPr>
                <a:spLocks noChangeArrowheads="1"/>
              </p:cNvSpPr>
              <p:nvPr/>
            </p:nvSpPr>
            <p:spPr bwMode="auto">
              <a:xfrm>
                <a:off x="4173"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10" name="Rectangle 676"/>
              <p:cNvSpPr>
                <a:spLocks noChangeArrowheads="1"/>
              </p:cNvSpPr>
              <p:nvPr/>
            </p:nvSpPr>
            <p:spPr bwMode="auto">
              <a:xfrm>
                <a:off x="4185"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11" name="Rectangle 677"/>
              <p:cNvSpPr>
                <a:spLocks noChangeArrowheads="1"/>
              </p:cNvSpPr>
              <p:nvPr/>
            </p:nvSpPr>
            <p:spPr bwMode="auto">
              <a:xfrm>
                <a:off x="4209"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12" name="Rectangle 678"/>
              <p:cNvSpPr>
                <a:spLocks noChangeArrowheads="1"/>
              </p:cNvSpPr>
              <p:nvPr/>
            </p:nvSpPr>
            <p:spPr bwMode="auto">
              <a:xfrm>
                <a:off x="4233"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13" name="Rectangle 679"/>
              <p:cNvSpPr>
                <a:spLocks noChangeArrowheads="1"/>
              </p:cNvSpPr>
              <p:nvPr/>
            </p:nvSpPr>
            <p:spPr bwMode="auto">
              <a:xfrm>
                <a:off x="4245"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14" name="Rectangle 680"/>
              <p:cNvSpPr>
                <a:spLocks noChangeArrowheads="1"/>
              </p:cNvSpPr>
              <p:nvPr/>
            </p:nvSpPr>
            <p:spPr bwMode="auto">
              <a:xfrm>
                <a:off x="4257"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15" name="Rectangle 681"/>
              <p:cNvSpPr>
                <a:spLocks noChangeArrowheads="1"/>
              </p:cNvSpPr>
              <p:nvPr/>
            </p:nvSpPr>
            <p:spPr bwMode="auto">
              <a:xfrm>
                <a:off x="4281"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16" name="Rectangle 682"/>
              <p:cNvSpPr>
                <a:spLocks noChangeArrowheads="1"/>
              </p:cNvSpPr>
              <p:nvPr/>
            </p:nvSpPr>
            <p:spPr bwMode="auto">
              <a:xfrm>
                <a:off x="4305"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17" name="Rectangle 683"/>
              <p:cNvSpPr>
                <a:spLocks noChangeArrowheads="1"/>
              </p:cNvSpPr>
              <p:nvPr/>
            </p:nvSpPr>
            <p:spPr bwMode="auto">
              <a:xfrm>
                <a:off x="4329"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18" name="Rectangle 684"/>
              <p:cNvSpPr>
                <a:spLocks noChangeArrowheads="1"/>
              </p:cNvSpPr>
              <p:nvPr/>
            </p:nvSpPr>
            <p:spPr bwMode="auto">
              <a:xfrm>
                <a:off x="4341" y="2804"/>
                <a:ext cx="25"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19" name="Rectangle 685"/>
              <p:cNvSpPr>
                <a:spLocks noChangeArrowheads="1"/>
              </p:cNvSpPr>
              <p:nvPr/>
            </p:nvSpPr>
            <p:spPr bwMode="auto">
              <a:xfrm>
                <a:off x="4366"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20" name="Rectangle 686"/>
              <p:cNvSpPr>
                <a:spLocks noChangeArrowheads="1"/>
              </p:cNvSpPr>
              <p:nvPr/>
            </p:nvSpPr>
            <p:spPr bwMode="auto">
              <a:xfrm>
                <a:off x="4390"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21" name="Rectangle 687"/>
              <p:cNvSpPr>
                <a:spLocks noChangeArrowheads="1"/>
              </p:cNvSpPr>
              <p:nvPr/>
            </p:nvSpPr>
            <p:spPr bwMode="auto">
              <a:xfrm>
                <a:off x="4402"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22" name="Rectangle 688"/>
              <p:cNvSpPr>
                <a:spLocks noChangeArrowheads="1"/>
              </p:cNvSpPr>
              <p:nvPr/>
            </p:nvSpPr>
            <p:spPr bwMode="auto">
              <a:xfrm>
                <a:off x="4414"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23" name="Rectangle 689"/>
              <p:cNvSpPr>
                <a:spLocks noChangeArrowheads="1"/>
              </p:cNvSpPr>
              <p:nvPr/>
            </p:nvSpPr>
            <p:spPr bwMode="auto">
              <a:xfrm>
                <a:off x="4438"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24" name="Rectangle 690"/>
              <p:cNvSpPr>
                <a:spLocks noChangeArrowheads="1"/>
              </p:cNvSpPr>
              <p:nvPr/>
            </p:nvSpPr>
            <p:spPr bwMode="auto">
              <a:xfrm>
                <a:off x="4462"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25" name="Rectangle 691"/>
              <p:cNvSpPr>
                <a:spLocks noChangeArrowheads="1"/>
              </p:cNvSpPr>
              <p:nvPr/>
            </p:nvSpPr>
            <p:spPr bwMode="auto">
              <a:xfrm>
                <a:off x="4474"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26" name="Rectangle 692"/>
              <p:cNvSpPr>
                <a:spLocks noChangeArrowheads="1"/>
              </p:cNvSpPr>
              <p:nvPr/>
            </p:nvSpPr>
            <p:spPr bwMode="auto">
              <a:xfrm>
                <a:off x="4498"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27" name="Rectangle 693"/>
              <p:cNvSpPr>
                <a:spLocks noChangeArrowheads="1"/>
              </p:cNvSpPr>
              <p:nvPr/>
            </p:nvSpPr>
            <p:spPr bwMode="auto">
              <a:xfrm>
                <a:off x="4522"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28" name="Rectangle 694"/>
              <p:cNvSpPr>
                <a:spLocks noChangeArrowheads="1"/>
              </p:cNvSpPr>
              <p:nvPr/>
            </p:nvSpPr>
            <p:spPr bwMode="auto">
              <a:xfrm>
                <a:off x="4546" y="2804"/>
                <a:ext cx="1"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29" name="Rectangle 695"/>
              <p:cNvSpPr>
                <a:spLocks noChangeArrowheads="1"/>
              </p:cNvSpPr>
              <p:nvPr/>
            </p:nvSpPr>
            <p:spPr bwMode="auto">
              <a:xfrm>
                <a:off x="4546" y="2804"/>
                <a:ext cx="25"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30" name="Rectangle 696"/>
              <p:cNvSpPr>
                <a:spLocks noChangeArrowheads="1"/>
              </p:cNvSpPr>
              <p:nvPr/>
            </p:nvSpPr>
            <p:spPr bwMode="auto">
              <a:xfrm>
                <a:off x="4571"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31" name="Rectangle 697"/>
              <p:cNvSpPr>
                <a:spLocks noChangeArrowheads="1"/>
              </p:cNvSpPr>
              <p:nvPr/>
            </p:nvSpPr>
            <p:spPr bwMode="auto">
              <a:xfrm>
                <a:off x="4595"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32" name="Rectangle 698"/>
              <p:cNvSpPr>
                <a:spLocks noChangeArrowheads="1"/>
              </p:cNvSpPr>
              <p:nvPr/>
            </p:nvSpPr>
            <p:spPr bwMode="auto">
              <a:xfrm>
                <a:off x="4619"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33" name="Rectangle 699"/>
              <p:cNvSpPr>
                <a:spLocks noChangeArrowheads="1"/>
              </p:cNvSpPr>
              <p:nvPr/>
            </p:nvSpPr>
            <p:spPr bwMode="auto">
              <a:xfrm>
                <a:off x="4631"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34" name="Rectangle 700"/>
              <p:cNvSpPr>
                <a:spLocks noChangeArrowheads="1"/>
              </p:cNvSpPr>
              <p:nvPr/>
            </p:nvSpPr>
            <p:spPr bwMode="auto">
              <a:xfrm>
                <a:off x="4655"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35" name="Rectangle 701"/>
              <p:cNvSpPr>
                <a:spLocks noChangeArrowheads="1"/>
              </p:cNvSpPr>
              <p:nvPr/>
            </p:nvSpPr>
            <p:spPr bwMode="auto">
              <a:xfrm>
                <a:off x="4679"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36" name="Rectangle 702"/>
              <p:cNvSpPr>
                <a:spLocks noChangeArrowheads="1"/>
              </p:cNvSpPr>
              <p:nvPr/>
            </p:nvSpPr>
            <p:spPr bwMode="auto">
              <a:xfrm>
                <a:off x="4691"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37" name="Rectangle 703"/>
              <p:cNvSpPr>
                <a:spLocks noChangeArrowheads="1"/>
              </p:cNvSpPr>
              <p:nvPr/>
            </p:nvSpPr>
            <p:spPr bwMode="auto">
              <a:xfrm>
                <a:off x="4703"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38" name="Rectangle 704"/>
              <p:cNvSpPr>
                <a:spLocks noChangeArrowheads="1"/>
              </p:cNvSpPr>
              <p:nvPr/>
            </p:nvSpPr>
            <p:spPr bwMode="auto">
              <a:xfrm>
                <a:off x="4727"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39" name="Rectangle 705"/>
              <p:cNvSpPr>
                <a:spLocks noChangeArrowheads="1"/>
              </p:cNvSpPr>
              <p:nvPr/>
            </p:nvSpPr>
            <p:spPr bwMode="auto">
              <a:xfrm>
                <a:off x="4751" y="2804"/>
                <a:ext cx="13"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40" name="Rectangle 706"/>
              <p:cNvSpPr>
                <a:spLocks noChangeArrowheads="1"/>
              </p:cNvSpPr>
              <p:nvPr/>
            </p:nvSpPr>
            <p:spPr bwMode="auto">
              <a:xfrm>
                <a:off x="4764"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41" name="Rectangle 707"/>
              <p:cNvSpPr>
                <a:spLocks noChangeArrowheads="1"/>
              </p:cNvSpPr>
              <p:nvPr/>
            </p:nvSpPr>
            <p:spPr bwMode="auto">
              <a:xfrm>
                <a:off x="4788"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42" name="Rectangle 708"/>
              <p:cNvSpPr>
                <a:spLocks noChangeArrowheads="1"/>
              </p:cNvSpPr>
              <p:nvPr/>
            </p:nvSpPr>
            <p:spPr bwMode="auto">
              <a:xfrm>
                <a:off x="4812"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43" name="Rectangle 709"/>
              <p:cNvSpPr>
                <a:spLocks noChangeArrowheads="1"/>
              </p:cNvSpPr>
              <p:nvPr/>
            </p:nvSpPr>
            <p:spPr bwMode="auto">
              <a:xfrm>
                <a:off x="4836"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44" name="Rectangle 710"/>
              <p:cNvSpPr>
                <a:spLocks noChangeArrowheads="1"/>
              </p:cNvSpPr>
              <p:nvPr/>
            </p:nvSpPr>
            <p:spPr bwMode="auto">
              <a:xfrm>
                <a:off x="4848"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45" name="Rectangle 711"/>
              <p:cNvSpPr>
                <a:spLocks noChangeArrowheads="1"/>
              </p:cNvSpPr>
              <p:nvPr/>
            </p:nvSpPr>
            <p:spPr bwMode="auto">
              <a:xfrm>
                <a:off x="4860"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46" name="Rectangle 712"/>
              <p:cNvSpPr>
                <a:spLocks noChangeArrowheads="1"/>
              </p:cNvSpPr>
              <p:nvPr/>
            </p:nvSpPr>
            <p:spPr bwMode="auto">
              <a:xfrm>
                <a:off x="4884"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47" name="Rectangle 713"/>
              <p:cNvSpPr>
                <a:spLocks noChangeArrowheads="1"/>
              </p:cNvSpPr>
              <p:nvPr/>
            </p:nvSpPr>
            <p:spPr bwMode="auto">
              <a:xfrm>
                <a:off x="4908" y="2804"/>
                <a:ext cx="12"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48" name="Rectangle 714"/>
              <p:cNvSpPr>
                <a:spLocks noChangeArrowheads="1"/>
              </p:cNvSpPr>
              <p:nvPr/>
            </p:nvSpPr>
            <p:spPr bwMode="auto">
              <a:xfrm>
                <a:off x="4920"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49" name="Rectangle 715"/>
              <p:cNvSpPr>
                <a:spLocks noChangeArrowheads="1"/>
              </p:cNvSpPr>
              <p:nvPr/>
            </p:nvSpPr>
            <p:spPr bwMode="auto">
              <a:xfrm>
                <a:off x="4944" y="2804"/>
                <a:ext cx="25"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50" name="Rectangle 716"/>
              <p:cNvSpPr>
                <a:spLocks noChangeArrowheads="1"/>
              </p:cNvSpPr>
              <p:nvPr/>
            </p:nvSpPr>
            <p:spPr bwMode="auto">
              <a:xfrm>
                <a:off x="4969"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51" name="Rectangle 717"/>
              <p:cNvSpPr>
                <a:spLocks noChangeArrowheads="1"/>
              </p:cNvSpPr>
              <p:nvPr/>
            </p:nvSpPr>
            <p:spPr bwMode="auto">
              <a:xfrm>
                <a:off x="4993" y="2804"/>
                <a:ext cx="1"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752" name="Rectangle 718"/>
              <p:cNvSpPr>
                <a:spLocks noChangeArrowheads="1"/>
              </p:cNvSpPr>
              <p:nvPr/>
            </p:nvSpPr>
            <p:spPr bwMode="auto">
              <a:xfrm>
                <a:off x="4993" y="2804"/>
                <a:ext cx="24" cy="242"/>
              </a:xfrm>
              <a:prstGeom prst="rect">
                <a:avLst/>
              </a:prstGeom>
              <a:solidFill>
                <a:srgbClr val="00008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grpSp>
        <p:sp>
          <p:nvSpPr>
            <p:cNvPr id="16624" name="Rectangle 719"/>
            <p:cNvSpPr>
              <a:spLocks noChangeArrowheads="1"/>
            </p:cNvSpPr>
            <p:nvPr/>
          </p:nvSpPr>
          <p:spPr bwMode="auto">
            <a:xfrm>
              <a:off x="2545" y="2804"/>
              <a:ext cx="2472" cy="242"/>
            </a:xfrm>
            <a:prstGeom prst="rect">
              <a:avLst/>
            </a:prstGeom>
            <a:solidFill>
              <a:srgbClr val="000080">
                <a:alpha val="50195"/>
              </a:srgbClr>
            </a:solidFill>
            <a:ln w="19050">
              <a:solidFill>
                <a:srgbClr val="000000"/>
              </a:solidFill>
              <a:miter lim="800000"/>
              <a:headEnd/>
              <a:tailEnd/>
            </a:ln>
          </p:spPr>
          <p:txBody>
            <a:bodyPr/>
            <a:lstStyle/>
            <a:p>
              <a:endParaRPr lang="es-ES_tradnl"/>
            </a:p>
          </p:txBody>
        </p:sp>
      </p:grpSp>
      <p:grpSp>
        <p:nvGrpSpPr>
          <p:cNvPr id="16454" name="Group 720"/>
          <p:cNvGrpSpPr>
            <a:grpSpLocks/>
          </p:cNvGrpSpPr>
          <p:nvPr/>
        </p:nvGrpSpPr>
        <p:grpSpPr bwMode="auto">
          <a:xfrm>
            <a:off x="4040188" y="4464050"/>
            <a:ext cx="4230687" cy="382588"/>
            <a:chOff x="2545" y="3082"/>
            <a:chExt cx="2665" cy="241"/>
          </a:xfrm>
        </p:grpSpPr>
        <p:grpSp>
          <p:nvGrpSpPr>
            <p:cNvPr id="16493" name="Group 721"/>
            <p:cNvGrpSpPr>
              <a:grpSpLocks/>
            </p:cNvGrpSpPr>
            <p:nvPr/>
          </p:nvGrpSpPr>
          <p:grpSpPr bwMode="auto">
            <a:xfrm>
              <a:off x="2545" y="3082"/>
              <a:ext cx="2665" cy="241"/>
              <a:chOff x="2545" y="3082"/>
              <a:chExt cx="2665" cy="241"/>
            </a:xfrm>
          </p:grpSpPr>
          <p:sp>
            <p:nvSpPr>
              <p:cNvPr id="16495" name="Rectangle 722"/>
              <p:cNvSpPr>
                <a:spLocks noChangeArrowheads="1"/>
              </p:cNvSpPr>
              <p:nvPr/>
            </p:nvSpPr>
            <p:spPr bwMode="auto">
              <a:xfrm>
                <a:off x="2545"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96" name="Rectangle 723"/>
              <p:cNvSpPr>
                <a:spLocks noChangeArrowheads="1"/>
              </p:cNvSpPr>
              <p:nvPr/>
            </p:nvSpPr>
            <p:spPr bwMode="auto">
              <a:xfrm>
                <a:off x="2569"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97" name="Rectangle 724"/>
              <p:cNvSpPr>
                <a:spLocks noChangeArrowheads="1"/>
              </p:cNvSpPr>
              <p:nvPr/>
            </p:nvSpPr>
            <p:spPr bwMode="auto">
              <a:xfrm>
                <a:off x="2593"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98" name="Rectangle 725"/>
              <p:cNvSpPr>
                <a:spLocks noChangeArrowheads="1"/>
              </p:cNvSpPr>
              <p:nvPr/>
            </p:nvSpPr>
            <p:spPr bwMode="auto">
              <a:xfrm>
                <a:off x="2605"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99" name="Rectangle 726"/>
              <p:cNvSpPr>
                <a:spLocks noChangeArrowheads="1"/>
              </p:cNvSpPr>
              <p:nvPr/>
            </p:nvSpPr>
            <p:spPr bwMode="auto">
              <a:xfrm>
                <a:off x="2617"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00" name="Rectangle 727"/>
              <p:cNvSpPr>
                <a:spLocks noChangeArrowheads="1"/>
              </p:cNvSpPr>
              <p:nvPr/>
            </p:nvSpPr>
            <p:spPr bwMode="auto">
              <a:xfrm>
                <a:off x="2641"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01" name="Rectangle 728"/>
              <p:cNvSpPr>
                <a:spLocks noChangeArrowheads="1"/>
              </p:cNvSpPr>
              <p:nvPr/>
            </p:nvSpPr>
            <p:spPr bwMode="auto">
              <a:xfrm>
                <a:off x="2665"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02" name="Rectangle 729"/>
              <p:cNvSpPr>
                <a:spLocks noChangeArrowheads="1"/>
              </p:cNvSpPr>
              <p:nvPr/>
            </p:nvSpPr>
            <p:spPr bwMode="auto">
              <a:xfrm>
                <a:off x="2689"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03" name="Rectangle 730"/>
              <p:cNvSpPr>
                <a:spLocks noChangeArrowheads="1"/>
              </p:cNvSpPr>
              <p:nvPr/>
            </p:nvSpPr>
            <p:spPr bwMode="auto">
              <a:xfrm>
                <a:off x="2713" y="3082"/>
                <a:ext cx="25"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04" name="Rectangle 731"/>
              <p:cNvSpPr>
                <a:spLocks noChangeArrowheads="1"/>
              </p:cNvSpPr>
              <p:nvPr/>
            </p:nvSpPr>
            <p:spPr bwMode="auto">
              <a:xfrm>
                <a:off x="2738"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05" name="Rectangle 732"/>
              <p:cNvSpPr>
                <a:spLocks noChangeArrowheads="1"/>
              </p:cNvSpPr>
              <p:nvPr/>
            </p:nvSpPr>
            <p:spPr bwMode="auto">
              <a:xfrm>
                <a:off x="2750"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06" name="Rectangle 733"/>
              <p:cNvSpPr>
                <a:spLocks noChangeArrowheads="1"/>
              </p:cNvSpPr>
              <p:nvPr/>
            </p:nvSpPr>
            <p:spPr bwMode="auto">
              <a:xfrm>
                <a:off x="2774"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07" name="Rectangle 734"/>
              <p:cNvSpPr>
                <a:spLocks noChangeArrowheads="1"/>
              </p:cNvSpPr>
              <p:nvPr/>
            </p:nvSpPr>
            <p:spPr bwMode="auto">
              <a:xfrm>
                <a:off x="2786"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08" name="Rectangle 735"/>
              <p:cNvSpPr>
                <a:spLocks noChangeArrowheads="1"/>
              </p:cNvSpPr>
              <p:nvPr/>
            </p:nvSpPr>
            <p:spPr bwMode="auto">
              <a:xfrm>
                <a:off x="2810"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09" name="Rectangle 736"/>
              <p:cNvSpPr>
                <a:spLocks noChangeArrowheads="1"/>
              </p:cNvSpPr>
              <p:nvPr/>
            </p:nvSpPr>
            <p:spPr bwMode="auto">
              <a:xfrm>
                <a:off x="2834"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10" name="Rectangle 737"/>
              <p:cNvSpPr>
                <a:spLocks noChangeArrowheads="1"/>
              </p:cNvSpPr>
              <p:nvPr/>
            </p:nvSpPr>
            <p:spPr bwMode="auto">
              <a:xfrm>
                <a:off x="2858"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11" name="Rectangle 738"/>
              <p:cNvSpPr>
                <a:spLocks noChangeArrowheads="1"/>
              </p:cNvSpPr>
              <p:nvPr/>
            </p:nvSpPr>
            <p:spPr bwMode="auto">
              <a:xfrm>
                <a:off x="2882"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12" name="Rectangle 739"/>
              <p:cNvSpPr>
                <a:spLocks noChangeArrowheads="1"/>
              </p:cNvSpPr>
              <p:nvPr/>
            </p:nvSpPr>
            <p:spPr bwMode="auto">
              <a:xfrm>
                <a:off x="2894"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13" name="Rectangle 740"/>
              <p:cNvSpPr>
                <a:spLocks noChangeArrowheads="1"/>
              </p:cNvSpPr>
              <p:nvPr/>
            </p:nvSpPr>
            <p:spPr bwMode="auto">
              <a:xfrm>
                <a:off x="2918"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14" name="Rectangle 741"/>
              <p:cNvSpPr>
                <a:spLocks noChangeArrowheads="1"/>
              </p:cNvSpPr>
              <p:nvPr/>
            </p:nvSpPr>
            <p:spPr bwMode="auto">
              <a:xfrm>
                <a:off x="2930" y="3082"/>
                <a:ext cx="25"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15" name="Rectangle 742"/>
              <p:cNvSpPr>
                <a:spLocks noChangeArrowheads="1"/>
              </p:cNvSpPr>
              <p:nvPr/>
            </p:nvSpPr>
            <p:spPr bwMode="auto">
              <a:xfrm>
                <a:off x="2955"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16" name="Rectangle 743"/>
              <p:cNvSpPr>
                <a:spLocks noChangeArrowheads="1"/>
              </p:cNvSpPr>
              <p:nvPr/>
            </p:nvSpPr>
            <p:spPr bwMode="auto">
              <a:xfrm>
                <a:off x="2979"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17" name="Rectangle 744"/>
              <p:cNvSpPr>
                <a:spLocks noChangeArrowheads="1"/>
              </p:cNvSpPr>
              <p:nvPr/>
            </p:nvSpPr>
            <p:spPr bwMode="auto">
              <a:xfrm>
                <a:off x="3003"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18" name="Rectangle 745"/>
              <p:cNvSpPr>
                <a:spLocks noChangeArrowheads="1"/>
              </p:cNvSpPr>
              <p:nvPr/>
            </p:nvSpPr>
            <p:spPr bwMode="auto">
              <a:xfrm>
                <a:off x="3027"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19" name="Rectangle 746"/>
              <p:cNvSpPr>
                <a:spLocks noChangeArrowheads="1"/>
              </p:cNvSpPr>
              <p:nvPr/>
            </p:nvSpPr>
            <p:spPr bwMode="auto">
              <a:xfrm>
                <a:off x="3051"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20" name="Rectangle 747"/>
              <p:cNvSpPr>
                <a:spLocks noChangeArrowheads="1"/>
              </p:cNvSpPr>
              <p:nvPr/>
            </p:nvSpPr>
            <p:spPr bwMode="auto">
              <a:xfrm>
                <a:off x="3063"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21" name="Rectangle 748"/>
              <p:cNvSpPr>
                <a:spLocks noChangeArrowheads="1"/>
              </p:cNvSpPr>
              <p:nvPr/>
            </p:nvSpPr>
            <p:spPr bwMode="auto">
              <a:xfrm>
                <a:off x="3087"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22" name="Rectangle 749"/>
              <p:cNvSpPr>
                <a:spLocks noChangeArrowheads="1"/>
              </p:cNvSpPr>
              <p:nvPr/>
            </p:nvSpPr>
            <p:spPr bwMode="auto">
              <a:xfrm>
                <a:off x="3099"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23" name="Rectangle 750"/>
              <p:cNvSpPr>
                <a:spLocks noChangeArrowheads="1"/>
              </p:cNvSpPr>
              <p:nvPr/>
            </p:nvSpPr>
            <p:spPr bwMode="auto">
              <a:xfrm>
                <a:off x="3123" y="3082"/>
                <a:ext cx="25"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24" name="Rectangle 751"/>
              <p:cNvSpPr>
                <a:spLocks noChangeArrowheads="1"/>
              </p:cNvSpPr>
              <p:nvPr/>
            </p:nvSpPr>
            <p:spPr bwMode="auto">
              <a:xfrm>
                <a:off x="3148"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25" name="Rectangle 752"/>
              <p:cNvSpPr>
                <a:spLocks noChangeArrowheads="1"/>
              </p:cNvSpPr>
              <p:nvPr/>
            </p:nvSpPr>
            <p:spPr bwMode="auto">
              <a:xfrm>
                <a:off x="3172"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26" name="Rectangle 753"/>
              <p:cNvSpPr>
                <a:spLocks noChangeArrowheads="1"/>
              </p:cNvSpPr>
              <p:nvPr/>
            </p:nvSpPr>
            <p:spPr bwMode="auto">
              <a:xfrm>
                <a:off x="3196"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27" name="Rectangle 754"/>
              <p:cNvSpPr>
                <a:spLocks noChangeArrowheads="1"/>
              </p:cNvSpPr>
              <p:nvPr/>
            </p:nvSpPr>
            <p:spPr bwMode="auto">
              <a:xfrm>
                <a:off x="3208"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28" name="Rectangle 755"/>
              <p:cNvSpPr>
                <a:spLocks noChangeArrowheads="1"/>
              </p:cNvSpPr>
              <p:nvPr/>
            </p:nvSpPr>
            <p:spPr bwMode="auto">
              <a:xfrm>
                <a:off x="3232"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29" name="Rectangle 756"/>
              <p:cNvSpPr>
                <a:spLocks noChangeArrowheads="1"/>
              </p:cNvSpPr>
              <p:nvPr/>
            </p:nvSpPr>
            <p:spPr bwMode="auto">
              <a:xfrm>
                <a:off x="3244"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30" name="Rectangle 757"/>
              <p:cNvSpPr>
                <a:spLocks noChangeArrowheads="1"/>
              </p:cNvSpPr>
              <p:nvPr/>
            </p:nvSpPr>
            <p:spPr bwMode="auto">
              <a:xfrm>
                <a:off x="3268"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31" name="Rectangle 758"/>
              <p:cNvSpPr>
                <a:spLocks noChangeArrowheads="1"/>
              </p:cNvSpPr>
              <p:nvPr/>
            </p:nvSpPr>
            <p:spPr bwMode="auto">
              <a:xfrm>
                <a:off x="3292"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32" name="Rectangle 759"/>
              <p:cNvSpPr>
                <a:spLocks noChangeArrowheads="1"/>
              </p:cNvSpPr>
              <p:nvPr/>
            </p:nvSpPr>
            <p:spPr bwMode="auto">
              <a:xfrm>
                <a:off x="3316" y="3082"/>
                <a:ext cx="25"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33" name="Rectangle 760"/>
              <p:cNvSpPr>
                <a:spLocks noChangeArrowheads="1"/>
              </p:cNvSpPr>
              <p:nvPr/>
            </p:nvSpPr>
            <p:spPr bwMode="auto">
              <a:xfrm>
                <a:off x="3341"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34" name="Rectangle 761"/>
              <p:cNvSpPr>
                <a:spLocks noChangeArrowheads="1"/>
              </p:cNvSpPr>
              <p:nvPr/>
            </p:nvSpPr>
            <p:spPr bwMode="auto">
              <a:xfrm>
                <a:off x="3353"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35" name="Rectangle 762"/>
              <p:cNvSpPr>
                <a:spLocks noChangeArrowheads="1"/>
              </p:cNvSpPr>
              <p:nvPr/>
            </p:nvSpPr>
            <p:spPr bwMode="auto">
              <a:xfrm>
                <a:off x="3377"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36" name="Rectangle 763"/>
              <p:cNvSpPr>
                <a:spLocks noChangeArrowheads="1"/>
              </p:cNvSpPr>
              <p:nvPr/>
            </p:nvSpPr>
            <p:spPr bwMode="auto">
              <a:xfrm>
                <a:off x="3401"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37" name="Rectangle 764"/>
              <p:cNvSpPr>
                <a:spLocks noChangeArrowheads="1"/>
              </p:cNvSpPr>
              <p:nvPr/>
            </p:nvSpPr>
            <p:spPr bwMode="auto">
              <a:xfrm>
                <a:off x="3413"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38" name="Rectangle 765"/>
              <p:cNvSpPr>
                <a:spLocks noChangeArrowheads="1"/>
              </p:cNvSpPr>
              <p:nvPr/>
            </p:nvSpPr>
            <p:spPr bwMode="auto">
              <a:xfrm>
                <a:off x="3437"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39" name="Rectangle 766"/>
              <p:cNvSpPr>
                <a:spLocks noChangeArrowheads="1"/>
              </p:cNvSpPr>
              <p:nvPr/>
            </p:nvSpPr>
            <p:spPr bwMode="auto">
              <a:xfrm>
                <a:off x="3461"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40" name="Rectangle 767"/>
              <p:cNvSpPr>
                <a:spLocks noChangeArrowheads="1"/>
              </p:cNvSpPr>
              <p:nvPr/>
            </p:nvSpPr>
            <p:spPr bwMode="auto">
              <a:xfrm>
                <a:off x="3485"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41" name="Rectangle 768"/>
              <p:cNvSpPr>
                <a:spLocks noChangeArrowheads="1"/>
              </p:cNvSpPr>
              <p:nvPr/>
            </p:nvSpPr>
            <p:spPr bwMode="auto">
              <a:xfrm>
                <a:off x="3497"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42" name="Rectangle 769"/>
              <p:cNvSpPr>
                <a:spLocks noChangeArrowheads="1"/>
              </p:cNvSpPr>
              <p:nvPr/>
            </p:nvSpPr>
            <p:spPr bwMode="auto">
              <a:xfrm>
                <a:off x="3521" y="3082"/>
                <a:ext cx="25"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43" name="Rectangle 770"/>
              <p:cNvSpPr>
                <a:spLocks noChangeArrowheads="1"/>
              </p:cNvSpPr>
              <p:nvPr/>
            </p:nvSpPr>
            <p:spPr bwMode="auto">
              <a:xfrm>
                <a:off x="3546"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44" name="Rectangle 771"/>
              <p:cNvSpPr>
                <a:spLocks noChangeArrowheads="1"/>
              </p:cNvSpPr>
              <p:nvPr/>
            </p:nvSpPr>
            <p:spPr bwMode="auto">
              <a:xfrm>
                <a:off x="3558"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45" name="Rectangle 772"/>
              <p:cNvSpPr>
                <a:spLocks noChangeArrowheads="1"/>
              </p:cNvSpPr>
              <p:nvPr/>
            </p:nvSpPr>
            <p:spPr bwMode="auto">
              <a:xfrm>
                <a:off x="3582"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46" name="Rectangle 773"/>
              <p:cNvSpPr>
                <a:spLocks noChangeArrowheads="1"/>
              </p:cNvSpPr>
              <p:nvPr/>
            </p:nvSpPr>
            <p:spPr bwMode="auto">
              <a:xfrm>
                <a:off x="3606"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47" name="Rectangle 774"/>
              <p:cNvSpPr>
                <a:spLocks noChangeArrowheads="1"/>
              </p:cNvSpPr>
              <p:nvPr/>
            </p:nvSpPr>
            <p:spPr bwMode="auto">
              <a:xfrm>
                <a:off x="3630"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48" name="Rectangle 775"/>
              <p:cNvSpPr>
                <a:spLocks noChangeArrowheads="1"/>
              </p:cNvSpPr>
              <p:nvPr/>
            </p:nvSpPr>
            <p:spPr bwMode="auto">
              <a:xfrm>
                <a:off x="3642"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49" name="Rectangle 776"/>
              <p:cNvSpPr>
                <a:spLocks noChangeArrowheads="1"/>
              </p:cNvSpPr>
              <p:nvPr/>
            </p:nvSpPr>
            <p:spPr bwMode="auto">
              <a:xfrm>
                <a:off x="3666"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50" name="Rectangle 777"/>
              <p:cNvSpPr>
                <a:spLocks noChangeArrowheads="1"/>
              </p:cNvSpPr>
              <p:nvPr/>
            </p:nvSpPr>
            <p:spPr bwMode="auto">
              <a:xfrm>
                <a:off x="3690"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51" name="Rectangle 778"/>
              <p:cNvSpPr>
                <a:spLocks noChangeArrowheads="1"/>
              </p:cNvSpPr>
              <p:nvPr/>
            </p:nvSpPr>
            <p:spPr bwMode="auto">
              <a:xfrm>
                <a:off x="3714"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52" name="Rectangle 779"/>
              <p:cNvSpPr>
                <a:spLocks noChangeArrowheads="1"/>
              </p:cNvSpPr>
              <p:nvPr/>
            </p:nvSpPr>
            <p:spPr bwMode="auto">
              <a:xfrm>
                <a:off x="3726" y="3082"/>
                <a:ext cx="25"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53" name="Rectangle 780"/>
              <p:cNvSpPr>
                <a:spLocks noChangeArrowheads="1"/>
              </p:cNvSpPr>
              <p:nvPr/>
            </p:nvSpPr>
            <p:spPr bwMode="auto">
              <a:xfrm>
                <a:off x="3751"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54" name="Rectangle 781"/>
              <p:cNvSpPr>
                <a:spLocks noChangeArrowheads="1"/>
              </p:cNvSpPr>
              <p:nvPr/>
            </p:nvSpPr>
            <p:spPr bwMode="auto">
              <a:xfrm>
                <a:off x="3775"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55" name="Rectangle 782"/>
              <p:cNvSpPr>
                <a:spLocks noChangeArrowheads="1"/>
              </p:cNvSpPr>
              <p:nvPr/>
            </p:nvSpPr>
            <p:spPr bwMode="auto">
              <a:xfrm>
                <a:off x="3787"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56" name="Rectangle 783"/>
              <p:cNvSpPr>
                <a:spLocks noChangeArrowheads="1"/>
              </p:cNvSpPr>
              <p:nvPr/>
            </p:nvSpPr>
            <p:spPr bwMode="auto">
              <a:xfrm>
                <a:off x="3811"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57" name="Rectangle 784"/>
              <p:cNvSpPr>
                <a:spLocks noChangeArrowheads="1"/>
              </p:cNvSpPr>
              <p:nvPr/>
            </p:nvSpPr>
            <p:spPr bwMode="auto">
              <a:xfrm>
                <a:off x="3835"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58" name="Rectangle 785"/>
              <p:cNvSpPr>
                <a:spLocks noChangeArrowheads="1"/>
              </p:cNvSpPr>
              <p:nvPr/>
            </p:nvSpPr>
            <p:spPr bwMode="auto">
              <a:xfrm>
                <a:off x="3859"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59" name="Rectangle 786"/>
              <p:cNvSpPr>
                <a:spLocks noChangeArrowheads="1"/>
              </p:cNvSpPr>
              <p:nvPr/>
            </p:nvSpPr>
            <p:spPr bwMode="auto">
              <a:xfrm>
                <a:off x="3871"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60" name="Rectangle 787"/>
              <p:cNvSpPr>
                <a:spLocks noChangeArrowheads="1"/>
              </p:cNvSpPr>
              <p:nvPr/>
            </p:nvSpPr>
            <p:spPr bwMode="auto">
              <a:xfrm>
                <a:off x="3895"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61" name="Rectangle 788"/>
              <p:cNvSpPr>
                <a:spLocks noChangeArrowheads="1"/>
              </p:cNvSpPr>
              <p:nvPr/>
            </p:nvSpPr>
            <p:spPr bwMode="auto">
              <a:xfrm>
                <a:off x="3919"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62" name="Rectangle 789"/>
              <p:cNvSpPr>
                <a:spLocks noChangeArrowheads="1"/>
              </p:cNvSpPr>
              <p:nvPr/>
            </p:nvSpPr>
            <p:spPr bwMode="auto">
              <a:xfrm>
                <a:off x="3943" y="3082"/>
                <a:ext cx="13"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63" name="Rectangle 790"/>
              <p:cNvSpPr>
                <a:spLocks noChangeArrowheads="1"/>
              </p:cNvSpPr>
              <p:nvPr/>
            </p:nvSpPr>
            <p:spPr bwMode="auto">
              <a:xfrm>
                <a:off x="3956"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64" name="Rectangle 791"/>
              <p:cNvSpPr>
                <a:spLocks noChangeArrowheads="1"/>
              </p:cNvSpPr>
              <p:nvPr/>
            </p:nvSpPr>
            <p:spPr bwMode="auto">
              <a:xfrm>
                <a:off x="3980"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65" name="Rectangle 792"/>
              <p:cNvSpPr>
                <a:spLocks noChangeArrowheads="1"/>
              </p:cNvSpPr>
              <p:nvPr/>
            </p:nvSpPr>
            <p:spPr bwMode="auto">
              <a:xfrm>
                <a:off x="4004"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66" name="Rectangle 793"/>
              <p:cNvSpPr>
                <a:spLocks noChangeArrowheads="1"/>
              </p:cNvSpPr>
              <p:nvPr/>
            </p:nvSpPr>
            <p:spPr bwMode="auto">
              <a:xfrm>
                <a:off x="4028"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67" name="Rectangle 794"/>
              <p:cNvSpPr>
                <a:spLocks noChangeArrowheads="1"/>
              </p:cNvSpPr>
              <p:nvPr/>
            </p:nvSpPr>
            <p:spPr bwMode="auto">
              <a:xfrm>
                <a:off x="4040"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68" name="Rectangle 795"/>
              <p:cNvSpPr>
                <a:spLocks noChangeArrowheads="1"/>
              </p:cNvSpPr>
              <p:nvPr/>
            </p:nvSpPr>
            <p:spPr bwMode="auto">
              <a:xfrm>
                <a:off x="4064"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69" name="Rectangle 796"/>
              <p:cNvSpPr>
                <a:spLocks noChangeArrowheads="1"/>
              </p:cNvSpPr>
              <p:nvPr/>
            </p:nvSpPr>
            <p:spPr bwMode="auto">
              <a:xfrm>
                <a:off x="4088"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70" name="Rectangle 797"/>
              <p:cNvSpPr>
                <a:spLocks noChangeArrowheads="1"/>
              </p:cNvSpPr>
              <p:nvPr/>
            </p:nvSpPr>
            <p:spPr bwMode="auto">
              <a:xfrm>
                <a:off x="4100"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71" name="Rectangle 798"/>
              <p:cNvSpPr>
                <a:spLocks noChangeArrowheads="1"/>
              </p:cNvSpPr>
              <p:nvPr/>
            </p:nvSpPr>
            <p:spPr bwMode="auto">
              <a:xfrm>
                <a:off x="4124"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72" name="Rectangle 799"/>
              <p:cNvSpPr>
                <a:spLocks noChangeArrowheads="1"/>
              </p:cNvSpPr>
              <p:nvPr/>
            </p:nvSpPr>
            <p:spPr bwMode="auto">
              <a:xfrm>
                <a:off x="4148" y="3082"/>
                <a:ext cx="25"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73" name="Rectangle 800"/>
              <p:cNvSpPr>
                <a:spLocks noChangeArrowheads="1"/>
              </p:cNvSpPr>
              <p:nvPr/>
            </p:nvSpPr>
            <p:spPr bwMode="auto">
              <a:xfrm>
                <a:off x="4173"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74" name="Rectangle 801"/>
              <p:cNvSpPr>
                <a:spLocks noChangeArrowheads="1"/>
              </p:cNvSpPr>
              <p:nvPr/>
            </p:nvSpPr>
            <p:spPr bwMode="auto">
              <a:xfrm>
                <a:off x="4197"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75" name="Rectangle 802"/>
              <p:cNvSpPr>
                <a:spLocks noChangeArrowheads="1"/>
              </p:cNvSpPr>
              <p:nvPr/>
            </p:nvSpPr>
            <p:spPr bwMode="auto">
              <a:xfrm>
                <a:off x="4209"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76" name="Rectangle 803"/>
              <p:cNvSpPr>
                <a:spLocks noChangeArrowheads="1"/>
              </p:cNvSpPr>
              <p:nvPr/>
            </p:nvSpPr>
            <p:spPr bwMode="auto">
              <a:xfrm>
                <a:off x="4233"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77" name="Rectangle 804"/>
              <p:cNvSpPr>
                <a:spLocks noChangeArrowheads="1"/>
              </p:cNvSpPr>
              <p:nvPr/>
            </p:nvSpPr>
            <p:spPr bwMode="auto">
              <a:xfrm>
                <a:off x="4245"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78" name="Rectangle 805"/>
              <p:cNvSpPr>
                <a:spLocks noChangeArrowheads="1"/>
              </p:cNvSpPr>
              <p:nvPr/>
            </p:nvSpPr>
            <p:spPr bwMode="auto">
              <a:xfrm>
                <a:off x="4269"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79" name="Rectangle 806"/>
              <p:cNvSpPr>
                <a:spLocks noChangeArrowheads="1"/>
              </p:cNvSpPr>
              <p:nvPr/>
            </p:nvSpPr>
            <p:spPr bwMode="auto">
              <a:xfrm>
                <a:off x="4293"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80" name="Rectangle 807"/>
              <p:cNvSpPr>
                <a:spLocks noChangeArrowheads="1"/>
              </p:cNvSpPr>
              <p:nvPr/>
            </p:nvSpPr>
            <p:spPr bwMode="auto">
              <a:xfrm>
                <a:off x="4317"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81" name="Rectangle 808"/>
              <p:cNvSpPr>
                <a:spLocks noChangeArrowheads="1"/>
              </p:cNvSpPr>
              <p:nvPr/>
            </p:nvSpPr>
            <p:spPr bwMode="auto">
              <a:xfrm>
                <a:off x="4341" y="3082"/>
                <a:ext cx="13"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82" name="Rectangle 809"/>
              <p:cNvSpPr>
                <a:spLocks noChangeArrowheads="1"/>
              </p:cNvSpPr>
              <p:nvPr/>
            </p:nvSpPr>
            <p:spPr bwMode="auto">
              <a:xfrm>
                <a:off x="4354"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83" name="Rectangle 810"/>
              <p:cNvSpPr>
                <a:spLocks noChangeArrowheads="1"/>
              </p:cNvSpPr>
              <p:nvPr/>
            </p:nvSpPr>
            <p:spPr bwMode="auto">
              <a:xfrm>
                <a:off x="4378"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84" name="Rectangle 811"/>
              <p:cNvSpPr>
                <a:spLocks noChangeArrowheads="1"/>
              </p:cNvSpPr>
              <p:nvPr/>
            </p:nvSpPr>
            <p:spPr bwMode="auto">
              <a:xfrm>
                <a:off x="4390"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85" name="Rectangle 812"/>
              <p:cNvSpPr>
                <a:spLocks noChangeArrowheads="1"/>
              </p:cNvSpPr>
              <p:nvPr/>
            </p:nvSpPr>
            <p:spPr bwMode="auto">
              <a:xfrm>
                <a:off x="4414"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86" name="Rectangle 813"/>
              <p:cNvSpPr>
                <a:spLocks noChangeArrowheads="1"/>
              </p:cNvSpPr>
              <p:nvPr/>
            </p:nvSpPr>
            <p:spPr bwMode="auto">
              <a:xfrm>
                <a:off x="4438"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87" name="Rectangle 814"/>
              <p:cNvSpPr>
                <a:spLocks noChangeArrowheads="1"/>
              </p:cNvSpPr>
              <p:nvPr/>
            </p:nvSpPr>
            <p:spPr bwMode="auto">
              <a:xfrm>
                <a:off x="4462"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88" name="Rectangle 815"/>
              <p:cNvSpPr>
                <a:spLocks noChangeArrowheads="1"/>
              </p:cNvSpPr>
              <p:nvPr/>
            </p:nvSpPr>
            <p:spPr bwMode="auto">
              <a:xfrm>
                <a:off x="4486"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89" name="Rectangle 816"/>
              <p:cNvSpPr>
                <a:spLocks noChangeArrowheads="1"/>
              </p:cNvSpPr>
              <p:nvPr/>
            </p:nvSpPr>
            <p:spPr bwMode="auto">
              <a:xfrm>
                <a:off x="4510"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90" name="Rectangle 817"/>
              <p:cNvSpPr>
                <a:spLocks noChangeArrowheads="1"/>
              </p:cNvSpPr>
              <p:nvPr/>
            </p:nvSpPr>
            <p:spPr bwMode="auto">
              <a:xfrm>
                <a:off x="4522"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91" name="Rectangle 818"/>
              <p:cNvSpPr>
                <a:spLocks noChangeArrowheads="1"/>
              </p:cNvSpPr>
              <p:nvPr/>
            </p:nvSpPr>
            <p:spPr bwMode="auto">
              <a:xfrm>
                <a:off x="4534" y="3082"/>
                <a:ext cx="25"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92" name="Rectangle 819"/>
              <p:cNvSpPr>
                <a:spLocks noChangeArrowheads="1"/>
              </p:cNvSpPr>
              <p:nvPr/>
            </p:nvSpPr>
            <p:spPr bwMode="auto">
              <a:xfrm>
                <a:off x="4559"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93" name="Rectangle 820"/>
              <p:cNvSpPr>
                <a:spLocks noChangeArrowheads="1"/>
              </p:cNvSpPr>
              <p:nvPr/>
            </p:nvSpPr>
            <p:spPr bwMode="auto">
              <a:xfrm>
                <a:off x="4583"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94" name="Rectangle 821"/>
              <p:cNvSpPr>
                <a:spLocks noChangeArrowheads="1"/>
              </p:cNvSpPr>
              <p:nvPr/>
            </p:nvSpPr>
            <p:spPr bwMode="auto">
              <a:xfrm>
                <a:off x="4607"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95" name="Rectangle 822"/>
              <p:cNvSpPr>
                <a:spLocks noChangeArrowheads="1"/>
              </p:cNvSpPr>
              <p:nvPr/>
            </p:nvSpPr>
            <p:spPr bwMode="auto">
              <a:xfrm>
                <a:off x="4631"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96" name="Rectangle 823"/>
              <p:cNvSpPr>
                <a:spLocks noChangeArrowheads="1"/>
              </p:cNvSpPr>
              <p:nvPr/>
            </p:nvSpPr>
            <p:spPr bwMode="auto">
              <a:xfrm>
                <a:off x="4655"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97" name="Rectangle 824"/>
              <p:cNvSpPr>
                <a:spLocks noChangeArrowheads="1"/>
              </p:cNvSpPr>
              <p:nvPr/>
            </p:nvSpPr>
            <p:spPr bwMode="auto">
              <a:xfrm>
                <a:off x="4667"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98" name="Rectangle 825"/>
              <p:cNvSpPr>
                <a:spLocks noChangeArrowheads="1"/>
              </p:cNvSpPr>
              <p:nvPr/>
            </p:nvSpPr>
            <p:spPr bwMode="auto">
              <a:xfrm>
                <a:off x="4679"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599" name="Rectangle 826"/>
              <p:cNvSpPr>
                <a:spLocks noChangeArrowheads="1"/>
              </p:cNvSpPr>
              <p:nvPr/>
            </p:nvSpPr>
            <p:spPr bwMode="auto">
              <a:xfrm>
                <a:off x="4703"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00" name="Rectangle 827"/>
              <p:cNvSpPr>
                <a:spLocks noChangeArrowheads="1"/>
              </p:cNvSpPr>
              <p:nvPr/>
            </p:nvSpPr>
            <p:spPr bwMode="auto">
              <a:xfrm>
                <a:off x="4727"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01" name="Rectangle 828"/>
              <p:cNvSpPr>
                <a:spLocks noChangeArrowheads="1"/>
              </p:cNvSpPr>
              <p:nvPr/>
            </p:nvSpPr>
            <p:spPr bwMode="auto">
              <a:xfrm>
                <a:off x="4751" y="3082"/>
                <a:ext cx="25"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02" name="Rectangle 829"/>
              <p:cNvSpPr>
                <a:spLocks noChangeArrowheads="1"/>
              </p:cNvSpPr>
              <p:nvPr/>
            </p:nvSpPr>
            <p:spPr bwMode="auto">
              <a:xfrm>
                <a:off x="4776"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03" name="Rectangle 830"/>
              <p:cNvSpPr>
                <a:spLocks noChangeArrowheads="1"/>
              </p:cNvSpPr>
              <p:nvPr/>
            </p:nvSpPr>
            <p:spPr bwMode="auto">
              <a:xfrm>
                <a:off x="4800"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04" name="Rectangle 831"/>
              <p:cNvSpPr>
                <a:spLocks noChangeArrowheads="1"/>
              </p:cNvSpPr>
              <p:nvPr/>
            </p:nvSpPr>
            <p:spPr bwMode="auto">
              <a:xfrm>
                <a:off x="4824" y="3082"/>
                <a:ext cx="1"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05" name="Rectangle 832"/>
              <p:cNvSpPr>
                <a:spLocks noChangeArrowheads="1"/>
              </p:cNvSpPr>
              <p:nvPr/>
            </p:nvSpPr>
            <p:spPr bwMode="auto">
              <a:xfrm>
                <a:off x="4824"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06" name="Rectangle 833"/>
              <p:cNvSpPr>
                <a:spLocks noChangeArrowheads="1"/>
              </p:cNvSpPr>
              <p:nvPr/>
            </p:nvSpPr>
            <p:spPr bwMode="auto">
              <a:xfrm>
                <a:off x="4848"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07" name="Rectangle 834"/>
              <p:cNvSpPr>
                <a:spLocks noChangeArrowheads="1"/>
              </p:cNvSpPr>
              <p:nvPr/>
            </p:nvSpPr>
            <p:spPr bwMode="auto">
              <a:xfrm>
                <a:off x="4872"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08" name="Rectangle 835"/>
              <p:cNvSpPr>
                <a:spLocks noChangeArrowheads="1"/>
              </p:cNvSpPr>
              <p:nvPr/>
            </p:nvSpPr>
            <p:spPr bwMode="auto">
              <a:xfrm>
                <a:off x="4896"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09" name="Rectangle 836"/>
              <p:cNvSpPr>
                <a:spLocks noChangeArrowheads="1"/>
              </p:cNvSpPr>
              <p:nvPr/>
            </p:nvSpPr>
            <p:spPr bwMode="auto">
              <a:xfrm>
                <a:off x="4920"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10" name="Rectangle 837"/>
              <p:cNvSpPr>
                <a:spLocks noChangeArrowheads="1"/>
              </p:cNvSpPr>
              <p:nvPr/>
            </p:nvSpPr>
            <p:spPr bwMode="auto">
              <a:xfrm>
                <a:off x="4944" y="3082"/>
                <a:ext cx="25"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11" name="Rectangle 838"/>
              <p:cNvSpPr>
                <a:spLocks noChangeArrowheads="1"/>
              </p:cNvSpPr>
              <p:nvPr/>
            </p:nvSpPr>
            <p:spPr bwMode="auto">
              <a:xfrm>
                <a:off x="4969"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12" name="Rectangle 839"/>
              <p:cNvSpPr>
                <a:spLocks noChangeArrowheads="1"/>
              </p:cNvSpPr>
              <p:nvPr/>
            </p:nvSpPr>
            <p:spPr bwMode="auto">
              <a:xfrm>
                <a:off x="4981"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13" name="Rectangle 840"/>
              <p:cNvSpPr>
                <a:spLocks noChangeArrowheads="1"/>
              </p:cNvSpPr>
              <p:nvPr/>
            </p:nvSpPr>
            <p:spPr bwMode="auto">
              <a:xfrm>
                <a:off x="4993"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14" name="Rectangle 841"/>
              <p:cNvSpPr>
                <a:spLocks noChangeArrowheads="1"/>
              </p:cNvSpPr>
              <p:nvPr/>
            </p:nvSpPr>
            <p:spPr bwMode="auto">
              <a:xfrm>
                <a:off x="5017"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15" name="Rectangle 842"/>
              <p:cNvSpPr>
                <a:spLocks noChangeArrowheads="1"/>
              </p:cNvSpPr>
              <p:nvPr/>
            </p:nvSpPr>
            <p:spPr bwMode="auto">
              <a:xfrm>
                <a:off x="5041"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16" name="Rectangle 843"/>
              <p:cNvSpPr>
                <a:spLocks noChangeArrowheads="1"/>
              </p:cNvSpPr>
              <p:nvPr/>
            </p:nvSpPr>
            <p:spPr bwMode="auto">
              <a:xfrm>
                <a:off x="5065"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17" name="Rectangle 844"/>
              <p:cNvSpPr>
                <a:spLocks noChangeArrowheads="1"/>
              </p:cNvSpPr>
              <p:nvPr/>
            </p:nvSpPr>
            <p:spPr bwMode="auto">
              <a:xfrm>
                <a:off x="5089"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18" name="Rectangle 845"/>
              <p:cNvSpPr>
                <a:spLocks noChangeArrowheads="1"/>
              </p:cNvSpPr>
              <p:nvPr/>
            </p:nvSpPr>
            <p:spPr bwMode="auto">
              <a:xfrm>
                <a:off x="5113"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19" name="Rectangle 846"/>
              <p:cNvSpPr>
                <a:spLocks noChangeArrowheads="1"/>
              </p:cNvSpPr>
              <p:nvPr/>
            </p:nvSpPr>
            <p:spPr bwMode="auto">
              <a:xfrm>
                <a:off x="5125" y="3082"/>
                <a:ext cx="12"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20" name="Rectangle 847"/>
              <p:cNvSpPr>
                <a:spLocks noChangeArrowheads="1"/>
              </p:cNvSpPr>
              <p:nvPr/>
            </p:nvSpPr>
            <p:spPr bwMode="auto">
              <a:xfrm>
                <a:off x="5137"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21" name="Rectangle 848"/>
              <p:cNvSpPr>
                <a:spLocks noChangeArrowheads="1"/>
              </p:cNvSpPr>
              <p:nvPr/>
            </p:nvSpPr>
            <p:spPr bwMode="auto">
              <a:xfrm>
                <a:off x="5161" y="3082"/>
                <a:ext cx="25"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622" name="Rectangle 849"/>
              <p:cNvSpPr>
                <a:spLocks noChangeArrowheads="1"/>
              </p:cNvSpPr>
              <p:nvPr/>
            </p:nvSpPr>
            <p:spPr bwMode="auto">
              <a:xfrm>
                <a:off x="5186" y="3082"/>
                <a:ext cx="24" cy="241"/>
              </a:xfrm>
              <a:prstGeom prst="rect">
                <a:avLst/>
              </a:prstGeom>
              <a:solidFill>
                <a:srgbClr val="FF33CC">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grpSp>
        <p:sp>
          <p:nvSpPr>
            <p:cNvPr id="16494" name="Rectangle 850"/>
            <p:cNvSpPr>
              <a:spLocks noChangeArrowheads="1"/>
            </p:cNvSpPr>
            <p:nvPr/>
          </p:nvSpPr>
          <p:spPr bwMode="auto">
            <a:xfrm>
              <a:off x="2545" y="3082"/>
              <a:ext cx="2665" cy="241"/>
            </a:xfrm>
            <a:prstGeom prst="rect">
              <a:avLst/>
            </a:prstGeom>
            <a:solidFill>
              <a:srgbClr val="FF33CC">
                <a:alpha val="50195"/>
              </a:srgbClr>
            </a:solidFill>
            <a:ln w="19050">
              <a:solidFill>
                <a:srgbClr val="000000"/>
              </a:solidFill>
              <a:miter lim="800000"/>
              <a:headEnd/>
              <a:tailEnd/>
            </a:ln>
          </p:spPr>
          <p:txBody>
            <a:bodyPr/>
            <a:lstStyle/>
            <a:p>
              <a:endParaRPr lang="es-ES_tradnl"/>
            </a:p>
          </p:txBody>
        </p:sp>
      </p:grpSp>
      <p:sp>
        <p:nvSpPr>
          <p:cNvPr id="16455" name="Rectangle 851"/>
          <p:cNvSpPr>
            <a:spLocks noChangeArrowheads="1"/>
          </p:cNvSpPr>
          <p:nvPr/>
        </p:nvSpPr>
        <p:spPr bwMode="auto">
          <a:xfrm>
            <a:off x="727075" y="5505450"/>
            <a:ext cx="8289925" cy="36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56" name="Rectangle 852"/>
          <p:cNvSpPr>
            <a:spLocks noChangeArrowheads="1"/>
          </p:cNvSpPr>
          <p:nvPr/>
        </p:nvSpPr>
        <p:spPr bwMode="auto">
          <a:xfrm>
            <a:off x="536575" y="5133975"/>
            <a:ext cx="515938" cy="26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57" name="Rectangle 853"/>
          <p:cNvSpPr>
            <a:spLocks noChangeArrowheads="1"/>
          </p:cNvSpPr>
          <p:nvPr/>
        </p:nvSpPr>
        <p:spPr bwMode="auto">
          <a:xfrm>
            <a:off x="536575" y="5162550"/>
            <a:ext cx="492125" cy="258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700">
                <a:latin typeface="Times New Roman" pitchFamily="18" charset="0"/>
                <a:ea typeface="MS PGothic" pitchFamily="34" charset="-128"/>
              </a:rPr>
              <a:t>DBP-</a:t>
            </a:r>
            <a:endParaRPr lang="de-DE" sz="2300">
              <a:latin typeface="Arial" charset="0"/>
              <a:ea typeface="MS PGothic" pitchFamily="34" charset="-128"/>
            </a:endParaRPr>
          </a:p>
        </p:txBody>
      </p:sp>
      <p:sp>
        <p:nvSpPr>
          <p:cNvPr id="16458" name="Rectangle 854"/>
          <p:cNvSpPr>
            <a:spLocks noChangeArrowheads="1"/>
          </p:cNvSpPr>
          <p:nvPr/>
        </p:nvSpPr>
        <p:spPr bwMode="auto">
          <a:xfrm>
            <a:off x="1130300" y="5133975"/>
            <a:ext cx="2181225" cy="26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59" name="Rectangle 855"/>
          <p:cNvSpPr>
            <a:spLocks noChangeArrowheads="1"/>
          </p:cNvSpPr>
          <p:nvPr/>
        </p:nvSpPr>
        <p:spPr bwMode="auto">
          <a:xfrm>
            <a:off x="1130300" y="5154613"/>
            <a:ext cx="2109788" cy="25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700">
                <a:latin typeface="Times New Roman" pitchFamily="18" charset="0"/>
                <a:ea typeface="MS PGothic" pitchFamily="34" charset="-128"/>
              </a:rPr>
              <a:t>diastolic blood pressure;</a:t>
            </a:r>
            <a:endParaRPr lang="de-DE" sz="2300">
              <a:latin typeface="Arial" charset="0"/>
              <a:ea typeface="MS PGothic" pitchFamily="34" charset="-128"/>
            </a:endParaRPr>
          </a:p>
        </p:txBody>
      </p:sp>
      <p:sp>
        <p:nvSpPr>
          <p:cNvPr id="16460" name="Rectangle 856"/>
          <p:cNvSpPr>
            <a:spLocks noChangeArrowheads="1"/>
          </p:cNvSpPr>
          <p:nvPr/>
        </p:nvSpPr>
        <p:spPr bwMode="auto">
          <a:xfrm>
            <a:off x="3311525" y="5153025"/>
            <a:ext cx="728663" cy="26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61" name="Rectangle 857"/>
          <p:cNvSpPr>
            <a:spLocks noChangeArrowheads="1"/>
          </p:cNvSpPr>
          <p:nvPr/>
        </p:nvSpPr>
        <p:spPr bwMode="auto">
          <a:xfrm>
            <a:off x="3311525" y="5153025"/>
            <a:ext cx="593725" cy="258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700">
                <a:latin typeface="Times New Roman" pitchFamily="18" charset="0"/>
                <a:ea typeface="MS PGothic" pitchFamily="34" charset="-128"/>
              </a:rPr>
              <a:t>MAP -</a:t>
            </a:r>
            <a:endParaRPr lang="de-DE" sz="2300">
              <a:latin typeface="Arial" charset="0"/>
              <a:ea typeface="MS PGothic" pitchFamily="34" charset="-128"/>
            </a:endParaRPr>
          </a:p>
        </p:txBody>
      </p:sp>
      <p:sp>
        <p:nvSpPr>
          <p:cNvPr id="16462" name="Rectangle 858"/>
          <p:cNvSpPr>
            <a:spLocks noChangeArrowheads="1"/>
          </p:cNvSpPr>
          <p:nvPr/>
        </p:nvSpPr>
        <p:spPr bwMode="auto">
          <a:xfrm>
            <a:off x="4000500" y="5133975"/>
            <a:ext cx="2030413"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63" name="Rectangle 859"/>
          <p:cNvSpPr>
            <a:spLocks noChangeArrowheads="1"/>
          </p:cNvSpPr>
          <p:nvPr/>
        </p:nvSpPr>
        <p:spPr bwMode="auto">
          <a:xfrm>
            <a:off x="4000500" y="5153025"/>
            <a:ext cx="1901825" cy="258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700">
                <a:latin typeface="Times New Roman" pitchFamily="18" charset="0"/>
                <a:ea typeface="MS PGothic" pitchFamily="34" charset="-128"/>
              </a:rPr>
              <a:t>mean arterial pressure</a:t>
            </a:r>
            <a:endParaRPr lang="de-DE" sz="2300">
              <a:latin typeface="Arial" charset="0"/>
              <a:ea typeface="MS PGothic" pitchFamily="34" charset="-128"/>
            </a:endParaRPr>
          </a:p>
        </p:txBody>
      </p:sp>
      <p:sp>
        <p:nvSpPr>
          <p:cNvPr id="16464" name="Rectangle 860"/>
          <p:cNvSpPr>
            <a:spLocks noChangeArrowheads="1"/>
          </p:cNvSpPr>
          <p:nvPr/>
        </p:nvSpPr>
        <p:spPr bwMode="auto">
          <a:xfrm>
            <a:off x="6088063" y="5153025"/>
            <a:ext cx="593725"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65" name="Rectangle 861"/>
          <p:cNvSpPr>
            <a:spLocks noChangeArrowheads="1"/>
          </p:cNvSpPr>
          <p:nvPr/>
        </p:nvSpPr>
        <p:spPr bwMode="auto">
          <a:xfrm>
            <a:off x="6088063" y="5172075"/>
            <a:ext cx="571500" cy="258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700">
                <a:latin typeface="Times New Roman" pitchFamily="18" charset="0"/>
                <a:ea typeface="MS PGothic" pitchFamily="34" charset="-128"/>
              </a:rPr>
              <a:t>; SBP-</a:t>
            </a:r>
            <a:endParaRPr lang="de-DE" sz="2300">
              <a:latin typeface="Arial" charset="0"/>
              <a:ea typeface="MS PGothic" pitchFamily="34" charset="-128"/>
            </a:endParaRPr>
          </a:p>
        </p:txBody>
      </p:sp>
      <p:sp>
        <p:nvSpPr>
          <p:cNvPr id="16466" name="Rectangle 862"/>
          <p:cNvSpPr>
            <a:spLocks noChangeArrowheads="1"/>
          </p:cNvSpPr>
          <p:nvPr/>
        </p:nvSpPr>
        <p:spPr bwMode="auto">
          <a:xfrm>
            <a:off x="6681788" y="5133975"/>
            <a:ext cx="2105025"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67" name="Rectangle 863"/>
          <p:cNvSpPr>
            <a:spLocks noChangeArrowheads="1"/>
          </p:cNvSpPr>
          <p:nvPr/>
        </p:nvSpPr>
        <p:spPr bwMode="auto">
          <a:xfrm>
            <a:off x="6681788" y="5153025"/>
            <a:ext cx="1978025" cy="258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852488"/>
            <a:r>
              <a:rPr lang="de-DE" sz="1700">
                <a:latin typeface="Times New Roman" pitchFamily="18" charset="0"/>
                <a:ea typeface="MS PGothic" pitchFamily="34" charset="-128"/>
              </a:rPr>
              <a:t>systolic blood pressure</a:t>
            </a:r>
            <a:endParaRPr lang="de-DE" sz="2300">
              <a:latin typeface="Arial" charset="0"/>
              <a:ea typeface="MS PGothic" pitchFamily="34" charset="-128"/>
            </a:endParaRPr>
          </a:p>
        </p:txBody>
      </p:sp>
      <p:sp>
        <p:nvSpPr>
          <p:cNvPr id="16468" name="Rectangle 864"/>
          <p:cNvSpPr>
            <a:spLocks noChangeArrowheads="1"/>
          </p:cNvSpPr>
          <p:nvPr/>
        </p:nvSpPr>
        <p:spPr bwMode="auto">
          <a:xfrm>
            <a:off x="3354388" y="5913438"/>
            <a:ext cx="5262562" cy="709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69" name="Rectangle 865"/>
          <p:cNvSpPr>
            <a:spLocks noChangeArrowheads="1"/>
          </p:cNvSpPr>
          <p:nvPr/>
        </p:nvSpPr>
        <p:spPr bwMode="auto">
          <a:xfrm>
            <a:off x="3325813" y="5961063"/>
            <a:ext cx="1681162" cy="21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70" name="Rectangle 866"/>
          <p:cNvSpPr>
            <a:spLocks noChangeArrowheads="1"/>
          </p:cNvSpPr>
          <p:nvPr/>
        </p:nvSpPr>
        <p:spPr bwMode="auto">
          <a:xfrm>
            <a:off x="5992813" y="5961063"/>
            <a:ext cx="203200" cy="227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71" name="Rectangle 867"/>
          <p:cNvSpPr>
            <a:spLocks noChangeArrowheads="1"/>
          </p:cNvSpPr>
          <p:nvPr/>
        </p:nvSpPr>
        <p:spPr bwMode="auto">
          <a:xfrm>
            <a:off x="6140450" y="5961063"/>
            <a:ext cx="563563" cy="21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72" name="Rectangle 868"/>
          <p:cNvSpPr>
            <a:spLocks noChangeArrowheads="1"/>
          </p:cNvSpPr>
          <p:nvPr/>
        </p:nvSpPr>
        <p:spPr bwMode="auto">
          <a:xfrm>
            <a:off x="6689725" y="5961063"/>
            <a:ext cx="360363" cy="21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73" name="Rectangle 869"/>
          <p:cNvSpPr>
            <a:spLocks noChangeArrowheads="1"/>
          </p:cNvSpPr>
          <p:nvPr/>
        </p:nvSpPr>
        <p:spPr bwMode="auto">
          <a:xfrm>
            <a:off x="7094538" y="5961063"/>
            <a:ext cx="449262" cy="21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74" name="Rectangle 870"/>
          <p:cNvSpPr>
            <a:spLocks noChangeArrowheads="1"/>
          </p:cNvSpPr>
          <p:nvPr/>
        </p:nvSpPr>
        <p:spPr bwMode="auto">
          <a:xfrm>
            <a:off x="7515225" y="5961063"/>
            <a:ext cx="420688" cy="227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75" name="Rectangle 871"/>
          <p:cNvSpPr>
            <a:spLocks noChangeArrowheads="1"/>
          </p:cNvSpPr>
          <p:nvPr/>
        </p:nvSpPr>
        <p:spPr bwMode="auto">
          <a:xfrm>
            <a:off x="3471863" y="6154738"/>
            <a:ext cx="522287" cy="227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76" name="Rectangle 872"/>
          <p:cNvSpPr>
            <a:spLocks noChangeArrowheads="1"/>
          </p:cNvSpPr>
          <p:nvPr/>
        </p:nvSpPr>
        <p:spPr bwMode="auto">
          <a:xfrm>
            <a:off x="3994150" y="6154738"/>
            <a:ext cx="1012825" cy="227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77" name="Rectangle 873"/>
          <p:cNvSpPr>
            <a:spLocks noChangeArrowheads="1"/>
          </p:cNvSpPr>
          <p:nvPr/>
        </p:nvSpPr>
        <p:spPr bwMode="auto">
          <a:xfrm>
            <a:off x="5021263" y="6154738"/>
            <a:ext cx="493712" cy="21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78" name="Rectangle 874"/>
          <p:cNvSpPr>
            <a:spLocks noChangeArrowheads="1"/>
          </p:cNvSpPr>
          <p:nvPr/>
        </p:nvSpPr>
        <p:spPr bwMode="auto">
          <a:xfrm>
            <a:off x="5457825" y="6138863"/>
            <a:ext cx="404813" cy="227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79" name="Rectangle 875"/>
          <p:cNvSpPr>
            <a:spLocks noChangeArrowheads="1"/>
          </p:cNvSpPr>
          <p:nvPr/>
        </p:nvSpPr>
        <p:spPr bwMode="auto">
          <a:xfrm>
            <a:off x="5992813" y="6172200"/>
            <a:ext cx="203200"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80" name="Rectangle 876"/>
          <p:cNvSpPr>
            <a:spLocks noChangeArrowheads="1"/>
          </p:cNvSpPr>
          <p:nvPr/>
        </p:nvSpPr>
        <p:spPr bwMode="auto">
          <a:xfrm>
            <a:off x="6589713" y="6172200"/>
            <a:ext cx="619125" cy="209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81" name="Rectangle 877"/>
          <p:cNvSpPr>
            <a:spLocks noChangeArrowheads="1"/>
          </p:cNvSpPr>
          <p:nvPr/>
        </p:nvSpPr>
        <p:spPr bwMode="auto">
          <a:xfrm>
            <a:off x="7181850" y="6154738"/>
            <a:ext cx="825500" cy="227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82" name="Rectangle 878"/>
          <p:cNvSpPr>
            <a:spLocks noChangeArrowheads="1"/>
          </p:cNvSpPr>
          <p:nvPr/>
        </p:nvSpPr>
        <p:spPr bwMode="auto">
          <a:xfrm>
            <a:off x="7950200" y="6154738"/>
            <a:ext cx="869950" cy="227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83" name="Rectangle 879"/>
          <p:cNvSpPr>
            <a:spLocks noChangeArrowheads="1"/>
          </p:cNvSpPr>
          <p:nvPr/>
        </p:nvSpPr>
        <p:spPr bwMode="auto">
          <a:xfrm>
            <a:off x="3325813" y="6365875"/>
            <a:ext cx="1335087"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84" name="Rectangle 880"/>
          <p:cNvSpPr>
            <a:spLocks noChangeArrowheads="1"/>
          </p:cNvSpPr>
          <p:nvPr/>
        </p:nvSpPr>
        <p:spPr bwMode="auto">
          <a:xfrm>
            <a:off x="4630738" y="6381750"/>
            <a:ext cx="811212" cy="209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85" name="Rectangle 881"/>
          <p:cNvSpPr>
            <a:spLocks noChangeArrowheads="1"/>
          </p:cNvSpPr>
          <p:nvPr/>
        </p:nvSpPr>
        <p:spPr bwMode="auto">
          <a:xfrm>
            <a:off x="5441950" y="6381750"/>
            <a:ext cx="420688"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86" name="Rectangle 882"/>
          <p:cNvSpPr>
            <a:spLocks noChangeArrowheads="1"/>
          </p:cNvSpPr>
          <p:nvPr/>
        </p:nvSpPr>
        <p:spPr bwMode="auto">
          <a:xfrm>
            <a:off x="5992813" y="6381750"/>
            <a:ext cx="1290637"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87" name="Rectangle 883"/>
          <p:cNvSpPr>
            <a:spLocks noChangeArrowheads="1"/>
          </p:cNvSpPr>
          <p:nvPr/>
        </p:nvSpPr>
        <p:spPr bwMode="auto">
          <a:xfrm>
            <a:off x="7358063" y="6365875"/>
            <a:ext cx="360362"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88" name="Rectangle 884"/>
          <p:cNvSpPr>
            <a:spLocks noChangeArrowheads="1"/>
          </p:cNvSpPr>
          <p:nvPr/>
        </p:nvSpPr>
        <p:spPr bwMode="auto">
          <a:xfrm>
            <a:off x="7704138" y="6397625"/>
            <a:ext cx="101600" cy="209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89" name="Rectangle 885"/>
          <p:cNvSpPr>
            <a:spLocks noChangeArrowheads="1"/>
          </p:cNvSpPr>
          <p:nvPr/>
        </p:nvSpPr>
        <p:spPr bwMode="auto">
          <a:xfrm>
            <a:off x="7848600" y="6365875"/>
            <a:ext cx="449263"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6490" name="Rectangle 886"/>
          <p:cNvSpPr>
            <a:spLocks noChangeArrowheads="1"/>
          </p:cNvSpPr>
          <p:nvPr/>
        </p:nvSpPr>
        <p:spPr bwMode="auto">
          <a:xfrm>
            <a:off x="8224838" y="6381750"/>
            <a:ext cx="406400" cy="209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p>
        </p:txBody>
      </p:sp>
      <p:sp>
        <p:nvSpPr>
          <p:cNvPr id="129911" name="Rectangle 887"/>
          <p:cNvSpPr>
            <a:spLocks noChangeArrowheads="1"/>
          </p:cNvSpPr>
          <p:nvPr/>
        </p:nvSpPr>
        <p:spPr bwMode="auto">
          <a:xfrm>
            <a:off x="134938" y="115888"/>
            <a:ext cx="8793162" cy="973137"/>
          </a:xfrm>
          <a:prstGeom prst="rect">
            <a:avLst/>
          </a:prstGeom>
          <a:noFill/>
          <a:ln w="12700">
            <a:noFill/>
            <a:miter lim="800000"/>
            <a:headEnd/>
            <a:tailEnd/>
          </a:ln>
          <a:effectLst/>
        </p:spPr>
        <p:txBody>
          <a:bodyPr lIns="90488" tIns="44450" rIns="90488" bIns="44450" anchor="ctr"/>
          <a:lstStyle/>
          <a:p>
            <a:pPr algn="ctr">
              <a:defRPr/>
            </a:pPr>
            <a:r>
              <a:rPr lang="fr-FR" sz="3300" dirty="0">
                <a:solidFill>
                  <a:schemeClr val="tx2"/>
                </a:solidFill>
                <a:effectLst>
                  <a:outerShdw blurRad="38100" dist="38100" dir="2700000" algn="tl">
                    <a:srgbClr val="000000"/>
                  </a:outerShdw>
                </a:effectLst>
              </a:rPr>
              <a:t> </a:t>
            </a:r>
            <a:r>
              <a:rPr lang="fr-FR" sz="2800" dirty="0">
                <a:solidFill>
                  <a:schemeClr val="tx2"/>
                </a:solidFill>
                <a:effectLst>
                  <a:outerShdw blurRad="38100" dist="38100" dir="2700000" algn="tl">
                    <a:srgbClr val="000000"/>
                  </a:outerShdw>
                </a:effectLst>
              </a:rPr>
              <a:t>NECESIDAD DE MULTIPLES ANTIHIPERTENSIVOS PARA NORMALIZAR LA </a:t>
            </a:r>
            <a:r>
              <a:rPr lang="fr-FR" sz="2800" dirty="0" smtClean="0">
                <a:solidFill>
                  <a:schemeClr val="tx2"/>
                </a:solidFill>
                <a:effectLst>
                  <a:outerShdw blurRad="38100" dist="38100" dir="2700000" algn="tl">
                    <a:srgbClr val="000000"/>
                  </a:outerShdw>
                </a:effectLst>
              </a:rPr>
              <a:t>HTA</a:t>
            </a:r>
            <a:endParaRPr lang="fr-FR" sz="2800" dirty="0">
              <a:solidFill>
                <a:schemeClr val="tx2"/>
              </a:solidFill>
              <a:effectLst>
                <a:outerShdw blurRad="38100" dist="38100" dir="2700000" algn="tl">
                  <a:srgbClr val="000000"/>
                </a:outerShdw>
              </a:effectLst>
            </a:endParaRPr>
          </a:p>
        </p:txBody>
      </p:sp>
      <p:sp>
        <p:nvSpPr>
          <p:cNvPr id="16492" name="Text Box 888"/>
          <p:cNvSpPr txBox="1">
            <a:spLocks noChangeArrowheads="1"/>
          </p:cNvSpPr>
          <p:nvPr/>
        </p:nvSpPr>
        <p:spPr bwMode="auto">
          <a:xfrm>
            <a:off x="431800" y="5445125"/>
            <a:ext cx="8712200"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r>
              <a:rPr lang="en-US" sz="1200" i="1">
                <a:latin typeface="Arial" charset="0"/>
                <a:ea typeface="MS PGothic" pitchFamily="34" charset="-128"/>
              </a:rPr>
              <a:t>1- UKPDS 38 BMJ. 1998; 317(7160):703-13. 2- Estacio RD et al. Am J Cardiol 1998; 82(9B):9R-14R 3- Lazarus JM et al. Hypertension, 1997; 29(2):641-50. 4- Hansson et al. Lancet 1998; 351(9118):1755-62. 5- Kusek JW et al. Control Clin. Trials 1996; 17(4 Suppl):47S-54S. 6- Lewis EJ et al. N Engl J Med. 2001, 345:851-60</a:t>
            </a:r>
          </a:p>
          <a:p>
            <a:pPr algn="r"/>
            <a:r>
              <a:rPr lang="en-US" sz="1200" i="1">
                <a:latin typeface="Arial" charset="0"/>
                <a:ea typeface="MS PGothic" pitchFamily="34" charset="-128"/>
              </a:rPr>
              <a:t>    </a:t>
            </a:r>
          </a:p>
          <a:p>
            <a:pPr algn="r"/>
            <a:r>
              <a:rPr lang="en-US" sz="1200" i="1">
                <a:latin typeface="Arial" charset="0"/>
                <a:ea typeface="MS PGothic" pitchFamily="34" charset="-128"/>
              </a:rPr>
              <a:t> </a:t>
            </a:r>
          </a:p>
          <a:p>
            <a:pPr algn="r"/>
            <a:r>
              <a:rPr lang="en-US" sz="1200" i="1">
                <a:latin typeface="Arial" charset="0"/>
                <a:ea typeface="MS PGothic" pitchFamily="34" charset="-128"/>
              </a:rPr>
              <a:t> </a:t>
            </a:r>
          </a:p>
        </p:txBody>
      </p:sp>
    </p:spTree>
    <p:extLst>
      <p:ext uri="{BB962C8B-B14F-4D97-AF65-F5344CB8AC3E}">
        <p14:creationId xmlns:p14="http://schemas.microsoft.com/office/powerpoint/2010/main" val="222351598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2800" dirty="0"/>
              <a:t>ESTRATEGIAS DE NEFROPROTECCIÓN</a:t>
            </a:r>
          </a:p>
        </p:txBody>
      </p:sp>
      <p:sp>
        <p:nvSpPr>
          <p:cNvPr id="3" name="2 Marcador de contenido"/>
          <p:cNvSpPr>
            <a:spLocks noGrp="1"/>
          </p:cNvSpPr>
          <p:nvPr>
            <p:ph idx="1"/>
          </p:nvPr>
        </p:nvSpPr>
        <p:spPr/>
        <p:txBody>
          <a:bodyPr/>
          <a:lstStyle/>
          <a:p>
            <a:pPr marL="0" indent="0">
              <a:buNone/>
            </a:pPr>
            <a:r>
              <a:rPr lang="es-SV" sz="2400" dirty="0" smtClean="0">
                <a:solidFill>
                  <a:srgbClr val="FFFF00"/>
                </a:solidFill>
              </a:rPr>
              <a:t>LAS OTRAS MEDIDAS IMPORTANTES DE NEFROPROTECCIÓN EN HIPERTENSION ARTERIAL SON:</a:t>
            </a:r>
          </a:p>
          <a:p>
            <a:pPr marL="0" indent="0">
              <a:buNone/>
            </a:pPr>
            <a:endParaRPr lang="es-SV" sz="2400" dirty="0" smtClean="0">
              <a:solidFill>
                <a:srgbClr val="FFFF00"/>
              </a:solidFill>
            </a:endParaRPr>
          </a:p>
          <a:p>
            <a:pPr>
              <a:buFont typeface="Wingdings" pitchFamily="2" charset="2"/>
              <a:buChar char="q"/>
            </a:pPr>
            <a:r>
              <a:rPr lang="es-SV" sz="2800" dirty="0" smtClean="0"/>
              <a:t>   Disminución de la Proteinuria.</a:t>
            </a:r>
          </a:p>
          <a:p>
            <a:pPr>
              <a:buFont typeface="Wingdings" pitchFamily="2" charset="2"/>
              <a:buChar char="q"/>
            </a:pPr>
            <a:r>
              <a:rPr lang="es-SV" sz="2800" dirty="0" smtClean="0"/>
              <a:t>   Disminución de la Hipertensión </a:t>
            </a:r>
            <a:r>
              <a:rPr lang="es-SV" sz="2800" dirty="0" err="1"/>
              <a:t>I</a:t>
            </a:r>
            <a:r>
              <a:rPr lang="es-SV" sz="2800" dirty="0" err="1" smtClean="0"/>
              <a:t>ntraglomerular</a:t>
            </a:r>
            <a:r>
              <a:rPr lang="es-SV" sz="2800" dirty="0" smtClean="0"/>
              <a:t>.</a:t>
            </a:r>
          </a:p>
          <a:p>
            <a:pPr marL="0" indent="0">
              <a:buNone/>
            </a:pPr>
            <a:endParaRPr lang="es-SV" dirty="0"/>
          </a:p>
        </p:txBody>
      </p:sp>
    </p:spTree>
    <p:extLst>
      <p:ext uri="{BB962C8B-B14F-4D97-AF65-F5344CB8AC3E}">
        <p14:creationId xmlns:p14="http://schemas.microsoft.com/office/powerpoint/2010/main" val="7892940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normAutofit/>
          </a:bodyPr>
          <a:lstStyle/>
          <a:p>
            <a:pPr>
              <a:lnSpc>
                <a:spcPct val="80000"/>
              </a:lnSpc>
            </a:pPr>
            <a:r>
              <a:rPr lang="es-ES" sz="2800" dirty="0" smtClean="0">
                <a:cs typeface="Times New Roman" pitchFamily="18" charset="0"/>
              </a:rPr>
              <a:t> ESTRATEGIAS DE NEFROPROTECCION</a:t>
            </a:r>
            <a:r>
              <a:rPr lang="es-ES" sz="2800" dirty="0">
                <a:cs typeface="Times New Roman" pitchFamily="18" charset="0"/>
              </a:rPr>
              <a:t/>
            </a:r>
            <a:br>
              <a:rPr lang="es-ES" sz="2800" dirty="0">
                <a:cs typeface="Times New Roman" pitchFamily="18" charset="0"/>
              </a:rPr>
            </a:br>
            <a:r>
              <a:rPr lang="es-SV" sz="2800" dirty="0" smtClean="0"/>
              <a:t> </a:t>
            </a:r>
            <a:endParaRPr lang="es-SV" sz="2800" dirty="0"/>
          </a:p>
        </p:txBody>
      </p:sp>
      <p:sp>
        <p:nvSpPr>
          <p:cNvPr id="3" name="2 Marcador de contenido"/>
          <p:cNvSpPr>
            <a:spLocks noGrp="1"/>
          </p:cNvSpPr>
          <p:nvPr>
            <p:ph idx="1"/>
          </p:nvPr>
        </p:nvSpPr>
        <p:spPr>
          <a:xfrm>
            <a:off x="457200" y="1052736"/>
            <a:ext cx="8507288" cy="5472608"/>
          </a:xfrm>
        </p:spPr>
        <p:txBody>
          <a:bodyPr>
            <a:normAutofit fontScale="92500"/>
          </a:bodyPr>
          <a:lstStyle/>
          <a:p>
            <a:pPr marL="0" indent="0" algn="ctr">
              <a:buNone/>
            </a:pPr>
            <a:r>
              <a:rPr lang="es-SV" sz="2800" dirty="0" smtClean="0"/>
              <a:t>TRATAMIENTO</a:t>
            </a:r>
          </a:p>
          <a:p>
            <a:pPr>
              <a:buFont typeface="Wingdings" pitchFamily="2" charset="2"/>
              <a:buChar char="q"/>
            </a:pPr>
            <a:r>
              <a:rPr lang="es-SV" sz="2400" dirty="0"/>
              <a:t> </a:t>
            </a:r>
            <a:r>
              <a:rPr lang="es-SV" sz="2400" dirty="0" smtClean="0"/>
              <a:t>PRIMER </a:t>
            </a:r>
            <a:r>
              <a:rPr lang="es-SV" sz="2400" dirty="0" smtClean="0">
                <a:solidFill>
                  <a:srgbClr val="FFFF00"/>
                </a:solidFill>
              </a:rPr>
              <a:t>ESCOGE: Bloqueadores del Sistema Renina Angiotensina Aldosterona (SRAA): </a:t>
            </a:r>
            <a:r>
              <a:rPr lang="es-SV" sz="2400" dirty="0" smtClean="0"/>
              <a:t>IECA, ARA II en pacientes con </a:t>
            </a:r>
            <a:r>
              <a:rPr lang="es-SV" sz="2400" dirty="0" smtClean="0">
                <a:solidFill>
                  <a:srgbClr val="FFFF00"/>
                </a:solidFill>
              </a:rPr>
              <a:t>Proteinuria </a:t>
            </a:r>
            <a:r>
              <a:rPr lang="es-SV" sz="2400" dirty="0" smtClean="0"/>
              <a:t> mayor que 500 mg/día. </a:t>
            </a:r>
            <a:r>
              <a:rPr lang="es-SV" sz="1600" dirty="0" smtClean="0"/>
              <a:t>Medicine. 2011;10(81): 5474-83</a:t>
            </a:r>
            <a:endParaRPr lang="es-SV" sz="2400" dirty="0" smtClean="0"/>
          </a:p>
          <a:p>
            <a:pPr>
              <a:buFont typeface="Wingdings" pitchFamily="2" charset="2"/>
              <a:buChar char="q"/>
            </a:pPr>
            <a:endParaRPr lang="es-SV" sz="2400" dirty="0" smtClean="0"/>
          </a:p>
          <a:p>
            <a:pPr>
              <a:buFont typeface="Wingdings" pitchFamily="2" charset="2"/>
              <a:buChar char="q"/>
            </a:pPr>
            <a:r>
              <a:rPr lang="es-SV" sz="2400" dirty="0" smtClean="0"/>
              <a:t>Además del control similar de la PA con otros antihipertensivos, los </a:t>
            </a:r>
            <a:r>
              <a:rPr lang="es-SV" sz="2400" dirty="0" err="1" smtClean="0"/>
              <a:t>IECAs</a:t>
            </a:r>
            <a:r>
              <a:rPr lang="es-SV" sz="2400" dirty="0" smtClean="0"/>
              <a:t> y ARA II han demostrado ser eficaces en </a:t>
            </a:r>
            <a:r>
              <a:rPr lang="es-SV" sz="2400" dirty="0" smtClean="0">
                <a:solidFill>
                  <a:srgbClr val="FFFF00"/>
                </a:solidFill>
              </a:rPr>
              <a:t>Retardar la Progresión de la ERC </a:t>
            </a:r>
            <a:r>
              <a:rPr lang="es-SV" sz="2400" dirty="0" err="1" smtClean="0">
                <a:solidFill>
                  <a:srgbClr val="FFFF00"/>
                </a:solidFill>
              </a:rPr>
              <a:t>Proteinúrica</a:t>
            </a:r>
            <a:r>
              <a:rPr lang="es-SV" sz="2400" dirty="0" smtClean="0"/>
              <a:t>. </a:t>
            </a:r>
            <a:r>
              <a:rPr lang="es-SV" sz="1600" dirty="0" smtClean="0"/>
              <a:t>Am J </a:t>
            </a:r>
            <a:r>
              <a:rPr lang="es-SV" sz="1600" dirty="0" err="1" smtClean="0"/>
              <a:t>Kidney</a:t>
            </a:r>
            <a:r>
              <a:rPr lang="es-SV" sz="1600" dirty="0" smtClean="0"/>
              <a:t> </a:t>
            </a:r>
            <a:r>
              <a:rPr lang="es-SV" sz="1600" dirty="0" err="1" smtClean="0"/>
              <a:t>Dis</a:t>
            </a:r>
            <a:r>
              <a:rPr lang="es-SV" sz="1600" dirty="0" smtClean="0"/>
              <a:t>. 2007; 49:12</a:t>
            </a:r>
          </a:p>
          <a:p>
            <a:pPr>
              <a:buFont typeface="Wingdings" pitchFamily="2" charset="2"/>
              <a:buChar char="q"/>
            </a:pPr>
            <a:endParaRPr lang="es-SV" sz="2400" dirty="0" smtClean="0"/>
          </a:p>
          <a:p>
            <a:pPr>
              <a:buFont typeface="Wingdings" pitchFamily="2" charset="2"/>
              <a:buChar char="q"/>
            </a:pPr>
            <a:r>
              <a:rPr lang="es-SV" sz="2400" dirty="0" smtClean="0"/>
              <a:t>Además del efecto de la hemodinámica glomerular los IECA tienen un </a:t>
            </a:r>
            <a:r>
              <a:rPr lang="es-SV" sz="2200" dirty="0" smtClean="0">
                <a:solidFill>
                  <a:srgbClr val="FFFF00"/>
                </a:solidFill>
              </a:rPr>
              <a:t>EFECTO ANTIFIBRÓTICO Y EN LA PERMEABILIDAD SELECTIVA GLOMERULAR</a:t>
            </a:r>
          </a:p>
          <a:p>
            <a:pPr marL="0" indent="0">
              <a:buNone/>
            </a:pPr>
            <a:r>
              <a:rPr lang="es-SV" sz="2400" dirty="0" smtClean="0"/>
              <a:t>     que contribuye al </a:t>
            </a:r>
            <a:r>
              <a:rPr lang="es-SV" sz="2400" dirty="0" smtClean="0">
                <a:solidFill>
                  <a:srgbClr val="FFFF00"/>
                </a:solidFill>
              </a:rPr>
              <a:t>enlentecimiento </a:t>
            </a:r>
            <a:r>
              <a:rPr lang="es-SV" sz="2400" dirty="0" smtClean="0"/>
              <a:t>en la progresión de la ERC. </a:t>
            </a:r>
          </a:p>
          <a:p>
            <a:pPr marL="0" indent="0">
              <a:buNone/>
            </a:pPr>
            <a:r>
              <a:rPr lang="es-SV" sz="2400" dirty="0"/>
              <a:t> </a:t>
            </a:r>
            <a:r>
              <a:rPr lang="es-SV" sz="2400" dirty="0" smtClean="0"/>
              <a:t>                                                                                      </a:t>
            </a:r>
            <a:r>
              <a:rPr lang="es-SV" sz="1600" dirty="0" smtClean="0"/>
              <a:t>Ann </a:t>
            </a:r>
            <a:r>
              <a:rPr lang="es-SV" sz="1600" dirty="0" err="1" smtClean="0"/>
              <a:t>Intern</a:t>
            </a:r>
            <a:r>
              <a:rPr lang="es-SV" sz="1600" dirty="0" smtClean="0"/>
              <a:t> </a:t>
            </a:r>
            <a:r>
              <a:rPr lang="es-SV" sz="1600" dirty="0" err="1" smtClean="0"/>
              <a:t>Med</a:t>
            </a:r>
            <a:r>
              <a:rPr lang="es-SV" sz="1600" dirty="0" smtClean="0"/>
              <a:t>. 2008; 148:30-48 </a:t>
            </a:r>
            <a:r>
              <a:rPr lang="es-SV" sz="2400" dirty="0" smtClean="0"/>
              <a:t>  </a:t>
            </a:r>
            <a:endParaRPr lang="es-SV" sz="2400" dirty="0"/>
          </a:p>
        </p:txBody>
      </p:sp>
    </p:spTree>
    <p:extLst>
      <p:ext uri="{BB962C8B-B14F-4D97-AF65-F5344CB8AC3E}">
        <p14:creationId xmlns:p14="http://schemas.microsoft.com/office/powerpoint/2010/main" val="2487520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74638"/>
            <a:ext cx="8229600" cy="994122"/>
          </a:xfrm>
        </p:spPr>
        <p:txBody>
          <a:bodyPr/>
          <a:lstStyle/>
          <a:p>
            <a:pPr algn="ctr"/>
            <a:r>
              <a:rPr lang="es-ES" sz="2500" dirty="0"/>
              <a:t>CAUSAS DE LA ENFERMEDAD RENAL CRONICA </a:t>
            </a:r>
            <a:br>
              <a:rPr lang="es-ES" sz="2500" dirty="0"/>
            </a:br>
            <a:r>
              <a:rPr lang="es-ES" sz="2000" dirty="0" smtClean="0">
                <a:solidFill>
                  <a:srgbClr val="FFFF00"/>
                </a:solidFill>
              </a:rPr>
              <a:t>INCIDENCIA DE LA ERC USRDS 2015</a:t>
            </a:r>
            <a:endParaRPr lang="es-ES" sz="2000" dirty="0">
              <a:solidFill>
                <a:srgbClr val="FFFF00"/>
              </a:solidFill>
            </a:endParaRPr>
          </a:p>
        </p:txBody>
      </p:sp>
      <p:sp>
        <p:nvSpPr>
          <p:cNvPr id="9" name="Marcador de contenido 8"/>
          <p:cNvSpPr>
            <a:spLocks noGrp="1"/>
          </p:cNvSpPr>
          <p:nvPr>
            <p:ph idx="1"/>
          </p:nvPr>
        </p:nvSpPr>
        <p:spPr/>
        <p:txBody>
          <a:bodyPr/>
          <a:lstStyle/>
          <a:p>
            <a:endParaRPr lang="es-SV" dirty="0"/>
          </a:p>
        </p:txBody>
      </p:sp>
      <p:pic>
        <p:nvPicPr>
          <p:cNvPr id="12" name="Picture 2" descr="\\vasa\USRDSdocs\ADR\2015\Chapters\Volume 2 - ESRD\1 - Incidence &amp; Prevalence\Powerpoint\V2_C1_IncPrev_F7B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00200"/>
            <a:ext cx="8229600" cy="4546856"/>
          </a:xfrm>
          <a:prstGeom prst="rect">
            <a:avLst/>
          </a:prstGeom>
          <a:solidFill>
            <a:schemeClr val="tx1">
              <a:lumMod val="95000"/>
            </a:schemeClr>
          </a:solidFill>
          <a:extLst/>
        </p:spPr>
      </p:pic>
    </p:spTree>
    <p:extLst>
      <p:ext uri="{BB962C8B-B14F-4D97-AF65-F5344CB8AC3E}">
        <p14:creationId xmlns:p14="http://schemas.microsoft.com/office/powerpoint/2010/main" val="34464113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a:bodyPr>
          <a:lstStyle/>
          <a:p>
            <a:r>
              <a:rPr lang="es-SV" sz="2800" dirty="0"/>
              <a:t>  ESTRATEGIAS DE NEFROPROTECCIÓN</a:t>
            </a:r>
          </a:p>
        </p:txBody>
      </p:sp>
      <p:sp>
        <p:nvSpPr>
          <p:cNvPr id="3" name="2 Marcador de contenido"/>
          <p:cNvSpPr>
            <a:spLocks noGrp="1"/>
          </p:cNvSpPr>
          <p:nvPr>
            <p:ph idx="1"/>
          </p:nvPr>
        </p:nvSpPr>
        <p:spPr>
          <a:xfrm>
            <a:off x="457200" y="1196752"/>
            <a:ext cx="8229600" cy="4929411"/>
          </a:xfrm>
        </p:spPr>
        <p:txBody>
          <a:bodyPr/>
          <a:lstStyle/>
          <a:p>
            <a:pPr marL="0" indent="0" algn="ctr">
              <a:buNone/>
            </a:pPr>
            <a:r>
              <a:rPr lang="es-SV" sz="2000" dirty="0"/>
              <a:t>EFECTO ANTIHIPERTENSIVO EN </a:t>
            </a:r>
            <a:r>
              <a:rPr lang="es-SV" sz="2000" dirty="0" smtClean="0"/>
              <a:t>NEFROANGIOESCLEROSIS</a:t>
            </a:r>
          </a:p>
          <a:p>
            <a:pPr marL="0" indent="0" algn="ctr">
              <a:buNone/>
            </a:pPr>
            <a:r>
              <a:rPr lang="es-SV" sz="2000" dirty="0" smtClean="0"/>
              <a:t> </a:t>
            </a:r>
            <a:endParaRPr lang="es-SV" sz="2000" dirty="0"/>
          </a:p>
          <a:p>
            <a:pPr marL="0" indent="0" algn="ctr">
              <a:buNone/>
            </a:pPr>
            <a:endParaRPr lang="es-SV" sz="2000" dirty="0"/>
          </a:p>
          <a:p>
            <a:pPr marL="0" indent="0">
              <a:buNone/>
            </a:pPr>
            <a:endParaRPr lang="es-SV" dirty="0"/>
          </a:p>
        </p:txBody>
      </p:sp>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71601" y="1700808"/>
            <a:ext cx="7466418" cy="3918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2858" y="6525344"/>
            <a:ext cx="1362075" cy="142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8157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908720"/>
          </a:xfrm>
        </p:spPr>
        <p:txBody>
          <a:bodyPr>
            <a:normAutofit/>
          </a:bodyPr>
          <a:lstStyle/>
          <a:p>
            <a:r>
              <a:rPr lang="es-SV" sz="2800" dirty="0"/>
              <a:t>  ESTRATEGIAS DE NEFROPROTECCIÓN</a:t>
            </a:r>
          </a:p>
        </p:txBody>
      </p:sp>
      <p:sp>
        <p:nvSpPr>
          <p:cNvPr id="3" name="2 Marcador de contenido"/>
          <p:cNvSpPr>
            <a:spLocks noGrp="1"/>
          </p:cNvSpPr>
          <p:nvPr>
            <p:ph idx="1"/>
          </p:nvPr>
        </p:nvSpPr>
        <p:spPr>
          <a:xfrm>
            <a:off x="457200" y="908720"/>
            <a:ext cx="8229600" cy="5217443"/>
          </a:xfrm>
        </p:spPr>
        <p:txBody>
          <a:bodyPr>
            <a:normAutofit/>
          </a:bodyPr>
          <a:lstStyle/>
          <a:p>
            <a:pPr marL="0" indent="0" algn="ctr">
              <a:buNone/>
            </a:pPr>
            <a:r>
              <a:rPr lang="es-SV" sz="2000" dirty="0" smtClean="0"/>
              <a:t>EFECTO ANTIHIPERTENSIVO EN NEFROANGIOESCLEROSIS</a:t>
            </a:r>
          </a:p>
          <a:p>
            <a:pPr marL="0" indent="0" algn="ctr">
              <a:buNone/>
            </a:pPr>
            <a:endParaRPr lang="es-SV" sz="2000" dirty="0"/>
          </a:p>
        </p:txBody>
      </p:sp>
      <p:pic>
        <p:nvPicPr>
          <p:cNvPr id="819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04354" y="1628800"/>
            <a:ext cx="7675746" cy="4392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2858" y="6525344"/>
            <a:ext cx="1362075" cy="142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5420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562074"/>
          </a:xfrm>
        </p:spPr>
        <p:txBody>
          <a:bodyPr>
            <a:normAutofit/>
          </a:bodyPr>
          <a:lstStyle/>
          <a:p>
            <a:r>
              <a:rPr lang="es-ES" sz="2800" dirty="0" smtClean="0">
                <a:latin typeface="Times New Roman" pitchFamily="18" charset="0"/>
              </a:rPr>
              <a:t> </a:t>
            </a:r>
            <a:r>
              <a:rPr lang="es-SV" sz="2800" dirty="0"/>
              <a:t> ESTRATEGIAS DE NEFROPROTECCIÓN</a:t>
            </a:r>
          </a:p>
        </p:txBody>
      </p:sp>
      <p:sp>
        <p:nvSpPr>
          <p:cNvPr id="3" name="2 Marcador de contenido"/>
          <p:cNvSpPr>
            <a:spLocks noGrp="1"/>
          </p:cNvSpPr>
          <p:nvPr>
            <p:ph idx="1"/>
          </p:nvPr>
        </p:nvSpPr>
        <p:spPr>
          <a:xfrm>
            <a:off x="457200" y="980728"/>
            <a:ext cx="8229600" cy="5145435"/>
          </a:xfrm>
        </p:spPr>
        <p:txBody>
          <a:bodyPr>
            <a:normAutofit/>
          </a:bodyPr>
          <a:lstStyle/>
          <a:p>
            <a:pPr marL="0" indent="0" algn="ctr">
              <a:buNone/>
            </a:pPr>
            <a:r>
              <a:rPr lang="es-SV" sz="2000" dirty="0" err="1">
                <a:solidFill>
                  <a:srgbClr val="FFFF00"/>
                </a:solidFill>
              </a:rPr>
              <a:t>I</a:t>
            </a:r>
            <a:r>
              <a:rPr lang="es-SV" sz="2000" dirty="0" err="1" smtClean="0">
                <a:solidFill>
                  <a:srgbClr val="FFFF00"/>
                </a:solidFill>
              </a:rPr>
              <a:t>ECAs</a:t>
            </a:r>
            <a:r>
              <a:rPr lang="es-SV" sz="2000" dirty="0" smtClean="0">
                <a:solidFill>
                  <a:srgbClr val="FFFF00"/>
                </a:solidFill>
              </a:rPr>
              <a:t> BENEFICIAN A PACIENTES CON ERC AVANZADA NO DIABETICA</a:t>
            </a:r>
          </a:p>
          <a:p>
            <a:pPr marL="0" indent="0">
              <a:buNone/>
            </a:pPr>
            <a:endParaRPr lang="es-SV" sz="1800" dirty="0"/>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59632" y="1772816"/>
            <a:ext cx="6696744" cy="4586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6525344"/>
            <a:ext cx="1447800" cy="133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108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SV" sz="3200" dirty="0"/>
              <a:t>ESTRATEGIAS DE NEFROPROTECCIÓN</a:t>
            </a:r>
          </a:p>
        </p:txBody>
      </p:sp>
      <p:sp>
        <p:nvSpPr>
          <p:cNvPr id="3" name="Marcador de contenido 2"/>
          <p:cNvSpPr>
            <a:spLocks noGrp="1"/>
          </p:cNvSpPr>
          <p:nvPr>
            <p:ph idx="1"/>
          </p:nvPr>
        </p:nvSpPr>
        <p:spPr/>
        <p:txBody>
          <a:bodyPr/>
          <a:lstStyle/>
          <a:p>
            <a:pPr marL="0" indent="0">
              <a:buNone/>
            </a:pPr>
            <a:endParaRPr lang="es-SV" dirty="0" smtClean="0"/>
          </a:p>
          <a:p>
            <a:pPr marL="0" indent="0">
              <a:buNone/>
            </a:pPr>
            <a:endParaRPr lang="es-SV" dirty="0"/>
          </a:p>
          <a:p>
            <a:pPr marL="0" indent="0" algn="ctr">
              <a:buNone/>
            </a:pPr>
            <a:r>
              <a:rPr lang="es-SV" sz="2800" dirty="0" smtClean="0"/>
              <a:t>GLOMERULONEFRITIS CRÓNICA </a:t>
            </a:r>
            <a:r>
              <a:rPr lang="es-SV" sz="2800" dirty="0"/>
              <a:t>o</a:t>
            </a:r>
            <a:r>
              <a:rPr lang="es-SV" sz="2800" dirty="0" smtClean="0"/>
              <a:t> ENFERMEDAD RENAL DE CAUSA DESCONOCIDA</a:t>
            </a:r>
            <a:endParaRPr lang="es-SV" sz="2800" dirty="0"/>
          </a:p>
        </p:txBody>
      </p:sp>
    </p:spTree>
    <p:extLst>
      <p:ext uri="{BB962C8B-B14F-4D97-AF65-F5344CB8AC3E}">
        <p14:creationId xmlns:p14="http://schemas.microsoft.com/office/powerpoint/2010/main" val="7592090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p:spPr>
        <p:txBody>
          <a:bodyPr>
            <a:normAutofit/>
          </a:bodyPr>
          <a:lstStyle/>
          <a:p>
            <a:r>
              <a:rPr lang="es-SV" sz="2800" dirty="0" smtClean="0"/>
              <a:t> </a:t>
            </a:r>
            <a:r>
              <a:rPr lang="es-SV" sz="2800" dirty="0">
                <a:latin typeface="Arial Narrow"/>
                <a:cs typeface="Arial Narrow"/>
              </a:rPr>
              <a:t>ENFERMEDAD RENAL CRÓNICA</a:t>
            </a:r>
            <a:br>
              <a:rPr lang="es-SV" sz="2800" dirty="0">
                <a:latin typeface="Arial Narrow"/>
                <a:cs typeface="Arial Narrow"/>
              </a:rPr>
            </a:br>
            <a:r>
              <a:rPr lang="es-SV" sz="2000" dirty="0">
                <a:solidFill>
                  <a:srgbClr val="FFFF00"/>
                </a:solidFill>
                <a:latin typeface="Arial Narrow"/>
                <a:cs typeface="Arial Narrow"/>
              </a:rPr>
              <a:t>ALTERNATIVAS DE TRATAMIENTO</a:t>
            </a:r>
            <a:endParaRPr lang="es-SV" sz="2000" dirty="0"/>
          </a:p>
        </p:txBody>
      </p:sp>
      <p:pic>
        <p:nvPicPr>
          <p:cNvPr id="337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8552183" cy="2880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4920117"/>
            <a:ext cx="4896544" cy="3810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5926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2800" dirty="0"/>
              <a:t>ENFERMEDAD RENAL CRÓNICA EN EL SALVADOR</a:t>
            </a:r>
          </a:p>
        </p:txBody>
      </p:sp>
      <p:sp>
        <p:nvSpPr>
          <p:cNvPr id="3" name="2 Marcador de contenido"/>
          <p:cNvSpPr>
            <a:spLocks noGrp="1"/>
          </p:cNvSpPr>
          <p:nvPr>
            <p:ph idx="1"/>
          </p:nvPr>
        </p:nvSpPr>
        <p:spPr>
          <a:xfrm>
            <a:off x="457200" y="1600200"/>
            <a:ext cx="8229600" cy="4925144"/>
          </a:xfrm>
        </p:spPr>
        <p:txBody>
          <a:bodyPr/>
          <a:lstStyle/>
          <a:p>
            <a:pPr marL="0" indent="0">
              <a:buNone/>
            </a:pPr>
            <a:endParaRPr lang="es-SV" dirty="0" smtClean="0"/>
          </a:p>
          <a:p>
            <a:pPr marL="0" indent="0">
              <a:buNone/>
            </a:pPr>
            <a:endParaRPr lang="es-SV" dirty="0"/>
          </a:p>
          <a:p>
            <a:pPr marL="0" indent="0">
              <a:buNone/>
            </a:pPr>
            <a:endParaRPr lang="es-SV" dirty="0" smtClean="0"/>
          </a:p>
          <a:p>
            <a:pPr marL="0" indent="0">
              <a:buNone/>
            </a:pPr>
            <a:endParaRPr lang="es-SV" dirty="0"/>
          </a:p>
          <a:p>
            <a:pPr marL="0" indent="0">
              <a:buNone/>
            </a:pPr>
            <a:endParaRPr lang="es-SV" dirty="0" smtClean="0"/>
          </a:p>
          <a:p>
            <a:pPr marL="0" indent="0">
              <a:buNone/>
            </a:pPr>
            <a:endParaRPr lang="es-SV" dirty="0"/>
          </a:p>
          <a:p>
            <a:pPr marL="0" indent="0">
              <a:buNone/>
            </a:pPr>
            <a:endParaRPr lang="es-SV" dirty="0" smtClean="0"/>
          </a:p>
          <a:p>
            <a:pPr marL="0" indent="0">
              <a:buNone/>
            </a:pPr>
            <a:endParaRPr lang="es-SV"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6390541"/>
            <a:ext cx="4896544" cy="2385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576565"/>
            <a:ext cx="5976664" cy="4619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62092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2800" dirty="0"/>
              <a:t>ENFERMEDAD RENAL CRÓNICA EN EL SALVADOR</a:t>
            </a:r>
          </a:p>
        </p:txBody>
      </p:sp>
      <p:pic>
        <p:nvPicPr>
          <p:cNvPr id="358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1" y="1340769"/>
            <a:ext cx="6404284" cy="48834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6390541"/>
            <a:ext cx="4896544" cy="2385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9872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p:spPr>
        <p:txBody>
          <a:bodyPr>
            <a:normAutofit/>
          </a:bodyPr>
          <a:lstStyle/>
          <a:p>
            <a:r>
              <a:rPr lang="es-SV" sz="2800" dirty="0" smtClean="0"/>
              <a:t>ENFERMEDAD RENAL CRÓNICA EN EL SALVADOR</a:t>
            </a:r>
            <a:endParaRPr lang="es-SV" sz="2800" dirty="0"/>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6381328"/>
            <a:ext cx="4896544" cy="2385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4005064"/>
            <a:ext cx="8568952" cy="216024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5" name="Marcador de contenido 4"/>
          <p:cNvSpPr>
            <a:spLocks noGrp="1"/>
          </p:cNvSpPr>
          <p:nvPr>
            <p:ph idx="1"/>
          </p:nvPr>
        </p:nvSpPr>
        <p:spPr>
          <a:xfrm>
            <a:off x="251520" y="1772816"/>
            <a:ext cx="8568952" cy="4525963"/>
          </a:xfrm>
        </p:spPr>
        <p:txBody>
          <a:bodyPr>
            <a:normAutofit/>
          </a:bodyPr>
          <a:lstStyle/>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r>
              <a:rPr lang="es-ES" sz="2400" dirty="0" smtClean="0">
                <a:solidFill>
                  <a:srgbClr val="FFFF00"/>
                </a:solidFill>
              </a:rPr>
              <a:t>CONCLUSIÓN</a:t>
            </a:r>
            <a:r>
              <a:rPr lang="es-ES" sz="2400" dirty="0" smtClean="0"/>
              <a:t>: Los  trabajos agrícolas en  las zonas </a:t>
            </a:r>
            <a:r>
              <a:rPr lang="es-ES" sz="2400" dirty="0" smtClean="0">
                <a:solidFill>
                  <a:srgbClr val="FFFF00"/>
                </a:solidFill>
              </a:rPr>
              <a:t>costeras de plantaciones de caña de azúca</a:t>
            </a:r>
            <a:r>
              <a:rPr lang="es-ES" sz="2400" dirty="0" smtClean="0"/>
              <a:t>r fueron asociadas a </a:t>
            </a:r>
            <a:r>
              <a:rPr lang="es-ES" sz="2400" dirty="0" smtClean="0">
                <a:solidFill>
                  <a:srgbClr val="FFFF00"/>
                </a:solidFill>
              </a:rPr>
              <a:t>disminución de la función renal </a:t>
            </a:r>
            <a:r>
              <a:rPr lang="es-ES" sz="2400" dirty="0" smtClean="0"/>
              <a:t>en hombres y mujeres, posiblemente relacionadas al </a:t>
            </a:r>
            <a:r>
              <a:rPr lang="es-ES" sz="2400" dirty="0" smtClean="0">
                <a:solidFill>
                  <a:srgbClr val="FFFF00"/>
                </a:solidFill>
              </a:rPr>
              <a:t>trabajo extenuante </a:t>
            </a:r>
            <a:r>
              <a:rPr lang="es-ES" sz="2400" dirty="0" smtClean="0"/>
              <a:t>en zonas </a:t>
            </a:r>
            <a:r>
              <a:rPr lang="es-ES" sz="2400" dirty="0" smtClean="0">
                <a:solidFill>
                  <a:srgbClr val="FFFF00"/>
                </a:solidFill>
              </a:rPr>
              <a:t>calientes</a:t>
            </a:r>
            <a:r>
              <a:rPr lang="es-ES" sz="2400" dirty="0" smtClean="0"/>
              <a:t> con una repetida  </a:t>
            </a:r>
            <a:r>
              <a:rPr lang="es-ES" sz="2400" dirty="0" smtClean="0">
                <a:solidFill>
                  <a:srgbClr val="FFFF00"/>
                </a:solidFill>
              </a:rPr>
              <a:t>deshidratación.</a:t>
            </a:r>
            <a:endParaRPr lang="es-ES" sz="2400" dirty="0">
              <a:solidFill>
                <a:srgbClr val="FFFF00"/>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68760"/>
            <a:ext cx="8552183" cy="24482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9543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27584" y="116633"/>
            <a:ext cx="7272808" cy="1368152"/>
          </a:xfrm>
          <a:prstGeom prst="rect">
            <a:avLst/>
          </a:prstGeom>
        </p:spPr>
      </p:pic>
      <p:pic>
        <p:nvPicPr>
          <p:cNvPr id="3" name="Imagen 2"/>
          <p:cNvPicPr>
            <a:picLocks noChangeAspect="1"/>
          </p:cNvPicPr>
          <p:nvPr/>
        </p:nvPicPr>
        <p:blipFill>
          <a:blip r:embed="rId3"/>
          <a:stretch>
            <a:fillRect/>
          </a:stretch>
        </p:blipFill>
        <p:spPr>
          <a:xfrm>
            <a:off x="1331640" y="1628800"/>
            <a:ext cx="6264695" cy="4692374"/>
          </a:xfrm>
          <a:prstGeom prst="rect">
            <a:avLst/>
          </a:prstGeom>
        </p:spPr>
      </p:pic>
      <p:pic>
        <p:nvPicPr>
          <p:cNvPr id="4" name="Imagen 3"/>
          <p:cNvPicPr>
            <a:picLocks noChangeAspect="1"/>
          </p:cNvPicPr>
          <p:nvPr/>
        </p:nvPicPr>
        <p:blipFill>
          <a:blip r:embed="rId4"/>
          <a:stretch>
            <a:fillRect/>
          </a:stretch>
        </p:blipFill>
        <p:spPr>
          <a:xfrm>
            <a:off x="6084168" y="6465189"/>
            <a:ext cx="2893641" cy="228960"/>
          </a:xfrm>
          <a:prstGeom prst="rect">
            <a:avLst/>
          </a:prstGeom>
        </p:spPr>
      </p:pic>
    </p:spTree>
    <p:extLst>
      <p:ext uri="{BB962C8B-B14F-4D97-AF65-F5344CB8AC3E}">
        <p14:creationId xmlns:p14="http://schemas.microsoft.com/office/powerpoint/2010/main" val="35087504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67544" y="188640"/>
            <a:ext cx="8229600" cy="936104"/>
          </a:xfrm>
        </p:spPr>
        <p:txBody>
          <a:bodyPr>
            <a:normAutofit/>
          </a:bodyPr>
          <a:lstStyle/>
          <a:p>
            <a:r>
              <a:rPr lang="es-SV" sz="2700" dirty="0" smtClean="0">
                <a:latin typeface="Arial Narrow"/>
                <a:cs typeface="Arial Narrow"/>
              </a:rPr>
              <a:t>ENFERMEDAD </a:t>
            </a:r>
            <a:r>
              <a:rPr lang="es-SV" sz="2700" dirty="0">
                <a:latin typeface="Arial Narrow"/>
                <a:cs typeface="Arial Narrow"/>
              </a:rPr>
              <a:t>RENAL CRÓNICA</a:t>
            </a:r>
            <a:r>
              <a:rPr lang="es-SV" sz="5400" dirty="0">
                <a:latin typeface="Arial Narrow"/>
                <a:cs typeface="Arial Narrow"/>
              </a:rPr>
              <a:t/>
            </a:r>
            <a:br>
              <a:rPr lang="es-SV" sz="5400" dirty="0">
                <a:latin typeface="Arial Narrow"/>
                <a:cs typeface="Arial Narrow"/>
              </a:rPr>
            </a:br>
            <a:r>
              <a:rPr lang="es-SV" sz="2200" dirty="0">
                <a:solidFill>
                  <a:srgbClr val="FFFF00"/>
                </a:solidFill>
                <a:latin typeface="Arial Narrow"/>
                <a:cs typeface="Arial Narrow"/>
              </a:rPr>
              <a:t>ALTERNATIVAS DE TRATAMIENTO</a:t>
            </a:r>
            <a:endParaRPr lang="es-ES" sz="2200" dirty="0"/>
          </a:p>
        </p:txBody>
      </p:sp>
      <p:sp>
        <p:nvSpPr>
          <p:cNvPr id="6" name="Marcador de contenido 5"/>
          <p:cNvSpPr>
            <a:spLocks noGrp="1"/>
          </p:cNvSpPr>
          <p:nvPr>
            <p:ph idx="1"/>
          </p:nvPr>
        </p:nvSpPr>
        <p:spPr>
          <a:xfrm>
            <a:off x="467544" y="1412776"/>
            <a:ext cx="8229600" cy="5040560"/>
          </a:xfrm>
        </p:spPr>
        <p:txBody>
          <a:bodyPr>
            <a:normAutofit/>
          </a:bodyPr>
          <a:lstStyle/>
          <a:p>
            <a:pPr>
              <a:buFont typeface="Wingdings" charset="2"/>
              <a:buChar char="§"/>
            </a:pPr>
            <a:endParaRPr lang="es-ES" sz="1600" dirty="0" smtClean="0"/>
          </a:p>
          <a:p>
            <a:pPr>
              <a:buFont typeface="Wingdings" charset="2"/>
              <a:buChar char="§"/>
            </a:pPr>
            <a:endParaRPr lang="es-ES" sz="1600" dirty="0"/>
          </a:p>
          <a:p>
            <a:pPr>
              <a:buFont typeface="Wingdings" charset="2"/>
              <a:buChar char="§"/>
            </a:pPr>
            <a:endParaRPr lang="es-ES" sz="1600" dirty="0" smtClean="0"/>
          </a:p>
          <a:p>
            <a:pPr>
              <a:buFont typeface="Wingdings" charset="2"/>
              <a:buChar char="§"/>
            </a:pPr>
            <a:endParaRPr lang="es-ES" sz="1600" dirty="0"/>
          </a:p>
          <a:p>
            <a:pPr>
              <a:buFont typeface="Wingdings" charset="2"/>
              <a:buChar char="§"/>
            </a:pPr>
            <a:endParaRPr lang="es-ES" sz="1600" dirty="0" smtClean="0"/>
          </a:p>
          <a:p>
            <a:pPr>
              <a:buFont typeface="Wingdings" charset="2"/>
              <a:buChar char="§"/>
            </a:pPr>
            <a:endParaRPr lang="es-ES" sz="1600" dirty="0"/>
          </a:p>
          <a:p>
            <a:pPr>
              <a:buFont typeface="Wingdings" charset="2"/>
              <a:buChar char="§"/>
            </a:pPr>
            <a:r>
              <a:rPr lang="es-ES" sz="1800" dirty="0" smtClean="0"/>
              <a:t>La enfermedad se presenta con </a:t>
            </a:r>
            <a:r>
              <a:rPr lang="es-ES" sz="1800" dirty="0" smtClean="0">
                <a:solidFill>
                  <a:srgbClr val="FFFF00"/>
                </a:solidFill>
              </a:rPr>
              <a:t>aumento asintomático de la creatinina sérica </a:t>
            </a:r>
            <a:r>
              <a:rPr lang="es-ES" sz="1800" dirty="0" smtClean="0"/>
              <a:t>que progresa hasta la </a:t>
            </a:r>
            <a:r>
              <a:rPr lang="es-ES" sz="1800" dirty="0" smtClean="0">
                <a:solidFill>
                  <a:srgbClr val="FFFF00"/>
                </a:solidFill>
              </a:rPr>
              <a:t>ERC  V </a:t>
            </a:r>
            <a:r>
              <a:rPr lang="es-ES" sz="1800" dirty="0" smtClean="0"/>
              <a:t>con los años. La </a:t>
            </a:r>
            <a:r>
              <a:rPr lang="es-ES" sz="1800" dirty="0" err="1" smtClean="0"/>
              <a:t>Bp</a:t>
            </a:r>
            <a:r>
              <a:rPr lang="es-ES" sz="1800" dirty="0" smtClean="0"/>
              <a:t>. Renal muestra enfermedad </a:t>
            </a:r>
            <a:r>
              <a:rPr lang="es-ES" sz="1800" dirty="0" err="1" smtClean="0">
                <a:solidFill>
                  <a:srgbClr val="FFFF00"/>
                </a:solidFill>
              </a:rPr>
              <a:t>tubulo</a:t>
            </a:r>
            <a:r>
              <a:rPr lang="es-ES" sz="1800" dirty="0" smtClean="0">
                <a:solidFill>
                  <a:srgbClr val="FFFF00"/>
                </a:solidFill>
              </a:rPr>
              <a:t>-intersticial crónica.</a:t>
            </a:r>
          </a:p>
          <a:p>
            <a:pPr>
              <a:buFont typeface="Wingdings" charset="2"/>
              <a:buChar char="§"/>
            </a:pPr>
            <a:r>
              <a:rPr lang="es-ES" sz="1800" dirty="0" smtClean="0"/>
              <a:t>Recientes estudios demuestran que es inducida por </a:t>
            </a:r>
            <a:r>
              <a:rPr lang="es-ES" sz="1800" dirty="0" smtClean="0">
                <a:solidFill>
                  <a:srgbClr val="FFFF00"/>
                </a:solidFill>
              </a:rPr>
              <a:t>deshidratación crónica en climas calientes,</a:t>
            </a:r>
            <a:r>
              <a:rPr lang="es-ES" sz="1800" dirty="0" smtClean="0"/>
              <a:t> produciendo </a:t>
            </a:r>
            <a:r>
              <a:rPr lang="es-ES" sz="1800" dirty="0" err="1" smtClean="0">
                <a:solidFill>
                  <a:srgbClr val="FFFF00"/>
                </a:solidFill>
              </a:rPr>
              <a:t>hiperosmolaridad</a:t>
            </a:r>
            <a:r>
              <a:rPr lang="es-ES" sz="1800" dirty="0" smtClean="0">
                <a:solidFill>
                  <a:srgbClr val="FFFF00"/>
                </a:solidFill>
              </a:rPr>
              <a:t> </a:t>
            </a:r>
            <a:r>
              <a:rPr lang="es-ES" sz="1800" dirty="0" err="1" smtClean="0">
                <a:solidFill>
                  <a:srgbClr val="FFFF00"/>
                </a:solidFill>
              </a:rPr>
              <a:t>ser</a:t>
            </a:r>
            <a:r>
              <a:rPr lang="es-ES" sz="1800" dirty="0" err="1" smtClean="0"/>
              <a:t>ica</a:t>
            </a:r>
            <a:r>
              <a:rPr lang="es-ES" sz="1800" dirty="0" smtClean="0"/>
              <a:t> que activa la vía de las </a:t>
            </a:r>
            <a:r>
              <a:rPr lang="es-ES" sz="1800" dirty="0" err="1" smtClean="0">
                <a:solidFill>
                  <a:srgbClr val="FFFF00"/>
                </a:solidFill>
              </a:rPr>
              <a:t>fructoquinasas</a:t>
            </a:r>
            <a:r>
              <a:rPr lang="es-ES" sz="1800" dirty="0" smtClean="0">
                <a:solidFill>
                  <a:srgbClr val="FFFF00"/>
                </a:solidFill>
              </a:rPr>
              <a:t> aldosa-</a:t>
            </a:r>
            <a:r>
              <a:rPr lang="es-ES" sz="1800" dirty="0" err="1" smtClean="0">
                <a:solidFill>
                  <a:srgbClr val="FFFF00"/>
                </a:solidFill>
              </a:rPr>
              <a:t>reductasa</a:t>
            </a:r>
            <a:r>
              <a:rPr lang="es-ES" sz="1800" dirty="0" smtClean="0">
                <a:solidFill>
                  <a:srgbClr val="FFFF00"/>
                </a:solidFill>
              </a:rPr>
              <a:t> </a:t>
            </a:r>
            <a:r>
              <a:rPr lang="es-ES" sz="1800" dirty="0" smtClean="0"/>
              <a:t>en el T. proximal conduciendo a injuria tubular.</a:t>
            </a:r>
          </a:p>
          <a:p>
            <a:pPr>
              <a:buFont typeface="Wingdings" charset="2"/>
              <a:buChar char="§"/>
            </a:pPr>
            <a:r>
              <a:rPr lang="es-ES" sz="1800" dirty="0" smtClean="0">
                <a:solidFill>
                  <a:srgbClr val="FFFF00"/>
                </a:solidFill>
              </a:rPr>
              <a:t>La Hiperuricemia y la </a:t>
            </a:r>
            <a:r>
              <a:rPr lang="es-ES" sz="1800" dirty="0" err="1" smtClean="0">
                <a:solidFill>
                  <a:srgbClr val="FFFF00"/>
                </a:solidFill>
              </a:rPr>
              <a:t>uricosuria</a:t>
            </a:r>
            <a:r>
              <a:rPr lang="es-ES" sz="1800" dirty="0" smtClean="0">
                <a:solidFill>
                  <a:srgbClr val="FFFF00"/>
                </a:solidFill>
              </a:rPr>
              <a:t> </a:t>
            </a:r>
            <a:r>
              <a:rPr lang="es-ES" sz="1800" dirty="0" smtClean="0"/>
              <a:t>pueden llevar a daño tubular por cristales de uratos. </a:t>
            </a:r>
          </a:p>
          <a:p>
            <a:pPr>
              <a:buFont typeface="Wingdings" charset="2"/>
              <a:buChar char="§"/>
            </a:pPr>
            <a:r>
              <a:rPr lang="es-ES" sz="1800" dirty="0" smtClean="0">
                <a:solidFill>
                  <a:srgbClr val="FFFF00"/>
                </a:solidFill>
              </a:rPr>
              <a:t>SE HA POSTULADO QUE LA EPIDEMIA ESTE INCREMENTANDO DEBIDO A LOS EFECTOS DEL CALENTAMIENTO GLOBAL.</a:t>
            </a:r>
          </a:p>
          <a:p>
            <a:pPr>
              <a:buFont typeface="Wingdings" charset="2"/>
              <a:buChar char="§"/>
            </a:pPr>
            <a:endParaRPr lang="es-ES" sz="2000" dirty="0"/>
          </a:p>
        </p:txBody>
      </p:sp>
      <p:pic>
        <p:nvPicPr>
          <p:cNvPr id="7" name="Imagen 6"/>
          <p:cNvPicPr>
            <a:picLocks noChangeAspect="1"/>
          </p:cNvPicPr>
          <p:nvPr/>
        </p:nvPicPr>
        <p:blipFill>
          <a:blip r:embed="rId2">
            <a:lum bright="-20000" contrast="40000"/>
          </a:blip>
          <a:stretch>
            <a:fillRect/>
          </a:stretch>
        </p:blipFill>
        <p:spPr>
          <a:xfrm>
            <a:off x="7236296" y="6021288"/>
            <a:ext cx="1472203" cy="618752"/>
          </a:xfrm>
          <a:prstGeom prst="rect">
            <a:avLst/>
          </a:prstGeom>
        </p:spPr>
      </p:pic>
      <p:pic>
        <p:nvPicPr>
          <p:cNvPr id="8" name="Imagen 7"/>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827584" y="1340768"/>
            <a:ext cx="7416824" cy="1721516"/>
          </a:xfrm>
          <a:prstGeom prst="rect">
            <a:avLst/>
          </a:prstGeom>
        </p:spPr>
      </p:pic>
    </p:spTree>
    <p:extLst>
      <p:ext uri="{BB962C8B-B14F-4D97-AF65-F5344CB8AC3E}">
        <p14:creationId xmlns:p14="http://schemas.microsoft.com/office/powerpoint/2010/main" val="3344649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p:spPr>
        <p:txBody>
          <a:bodyPr>
            <a:normAutofit/>
          </a:bodyPr>
          <a:lstStyle/>
          <a:p>
            <a:r>
              <a:rPr lang="es-SV" sz="2800" dirty="0" smtClean="0"/>
              <a:t> </a:t>
            </a:r>
            <a:r>
              <a:rPr lang="es-SV" sz="2800" dirty="0">
                <a:latin typeface="Arial Narrow"/>
                <a:cs typeface="Arial Narrow"/>
              </a:rPr>
              <a:t>ENFERMEDAD RENAL CRÓNICA</a:t>
            </a:r>
            <a:br>
              <a:rPr lang="es-SV" sz="2800" dirty="0">
                <a:latin typeface="Arial Narrow"/>
                <a:cs typeface="Arial Narrow"/>
              </a:rPr>
            </a:br>
            <a:r>
              <a:rPr lang="es-SV" sz="2000" dirty="0">
                <a:solidFill>
                  <a:srgbClr val="FFFF00"/>
                </a:solidFill>
                <a:latin typeface="Arial Narrow"/>
                <a:cs typeface="Arial Narrow"/>
              </a:rPr>
              <a:t>ALTERNATIVAS DE TRATAMIENTO</a:t>
            </a:r>
            <a:endParaRPr lang="es-SV" sz="2000" dirty="0"/>
          </a:p>
        </p:txBody>
      </p:sp>
      <p:sp>
        <p:nvSpPr>
          <p:cNvPr id="3" name="2 Marcador de contenido"/>
          <p:cNvSpPr>
            <a:spLocks noGrp="1"/>
          </p:cNvSpPr>
          <p:nvPr>
            <p:ph idx="1"/>
          </p:nvPr>
        </p:nvSpPr>
        <p:spPr>
          <a:xfrm>
            <a:off x="457200" y="1268760"/>
            <a:ext cx="8229600" cy="4857403"/>
          </a:xfrm>
        </p:spPr>
        <p:txBody>
          <a:bodyPr>
            <a:normAutofit/>
          </a:bodyPr>
          <a:lstStyle/>
          <a:p>
            <a:pPr marL="0" indent="0" algn="ctr">
              <a:buNone/>
            </a:pPr>
            <a:r>
              <a:rPr lang="es-SV" sz="2000" b="1" dirty="0" smtClean="0"/>
              <a:t>PRINCIPALES CAUSAS DE LA ENFERMEDAD RENAL CRÓNICA SEVERA</a:t>
            </a:r>
          </a:p>
          <a:p>
            <a:pPr marL="0" indent="0">
              <a:buNone/>
            </a:pPr>
            <a:endParaRPr lang="es-SV" sz="1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44825"/>
            <a:ext cx="7128792" cy="4608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6228184" y="6597352"/>
            <a:ext cx="2214797" cy="1440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ángulo 3"/>
          <p:cNvSpPr/>
          <p:nvPr/>
        </p:nvSpPr>
        <p:spPr>
          <a:xfrm>
            <a:off x="971600" y="2420888"/>
            <a:ext cx="7056784" cy="1656184"/>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Tree>
    <p:extLst>
      <p:ext uri="{BB962C8B-B14F-4D97-AF65-F5344CB8AC3E}">
        <p14:creationId xmlns:p14="http://schemas.microsoft.com/office/powerpoint/2010/main" val="39176335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normAutofit/>
          </a:bodyPr>
          <a:lstStyle/>
          <a:p>
            <a:r>
              <a:rPr lang="es-ES" sz="2800" dirty="0" smtClean="0">
                <a:latin typeface="Times New Roman" pitchFamily="18" charset="0"/>
              </a:rPr>
              <a:t> </a:t>
            </a:r>
            <a:r>
              <a:rPr lang="es-SV" sz="2800" dirty="0"/>
              <a:t> ESTRATEGIAS DE NEFROPROTECCIÓN</a:t>
            </a:r>
          </a:p>
        </p:txBody>
      </p:sp>
      <p:sp>
        <p:nvSpPr>
          <p:cNvPr id="3" name="2 Marcador de contenido"/>
          <p:cNvSpPr>
            <a:spLocks noGrp="1"/>
          </p:cNvSpPr>
          <p:nvPr>
            <p:ph idx="1"/>
          </p:nvPr>
        </p:nvSpPr>
        <p:spPr/>
        <p:txBody>
          <a:bodyPr/>
          <a:lstStyle/>
          <a:p>
            <a:pPr marL="0" indent="0" algn="ctr">
              <a:buNone/>
            </a:pPr>
            <a:r>
              <a:rPr lang="es-SV" dirty="0" smtClean="0"/>
              <a:t>OTRAS MEDIDAS NEFROPROTECTORAS:</a:t>
            </a:r>
            <a:endParaRPr lang="es-SV" sz="2800" dirty="0" smtClean="0"/>
          </a:p>
          <a:p>
            <a:pPr>
              <a:buFont typeface="Wingdings" pitchFamily="2" charset="2"/>
              <a:buChar char="q"/>
            </a:pPr>
            <a:endParaRPr lang="es-SV" sz="2800" dirty="0"/>
          </a:p>
          <a:p>
            <a:pPr>
              <a:buFont typeface="Wingdings" pitchFamily="2" charset="2"/>
              <a:buChar char="q"/>
            </a:pPr>
            <a:r>
              <a:rPr lang="es-SV" sz="2800" dirty="0" smtClean="0"/>
              <a:t>    </a:t>
            </a:r>
            <a:r>
              <a:rPr lang="es-SV" sz="2800" dirty="0" smtClean="0">
                <a:solidFill>
                  <a:srgbClr val="FFFF00"/>
                </a:solidFill>
              </a:rPr>
              <a:t>Control de Dislipidemias</a:t>
            </a:r>
            <a:r>
              <a:rPr lang="es-SV" sz="2800" dirty="0" smtClean="0"/>
              <a:t>:  Estatinas</a:t>
            </a:r>
          </a:p>
          <a:p>
            <a:pPr>
              <a:buFont typeface="Wingdings" pitchFamily="2" charset="2"/>
              <a:buChar char="q"/>
            </a:pPr>
            <a:endParaRPr lang="es-SV" sz="2800" dirty="0"/>
          </a:p>
          <a:p>
            <a:pPr>
              <a:buFont typeface="Wingdings" pitchFamily="2" charset="2"/>
              <a:buChar char="q"/>
            </a:pPr>
            <a:r>
              <a:rPr lang="es-SV" sz="2800" dirty="0" smtClean="0">
                <a:solidFill>
                  <a:srgbClr val="FFFF00"/>
                </a:solidFill>
              </a:rPr>
              <a:t>    Antagonismo </a:t>
            </a:r>
            <a:r>
              <a:rPr lang="es-SV" sz="2800" dirty="0">
                <a:solidFill>
                  <a:srgbClr val="FFFF00"/>
                </a:solidFill>
              </a:rPr>
              <a:t>de la Aldosterona</a:t>
            </a:r>
            <a:r>
              <a:rPr lang="es-SV" sz="2800" dirty="0"/>
              <a:t>:  Espironolactona</a:t>
            </a:r>
            <a:endParaRPr lang="es-SV" sz="2800" dirty="0" smtClean="0"/>
          </a:p>
          <a:p>
            <a:pPr>
              <a:buFont typeface="Wingdings" pitchFamily="2" charset="2"/>
              <a:buChar char="q"/>
            </a:pPr>
            <a:endParaRPr lang="es-SV" sz="2800" dirty="0"/>
          </a:p>
          <a:p>
            <a:pPr>
              <a:buFont typeface="Wingdings" pitchFamily="2" charset="2"/>
              <a:buChar char="q"/>
            </a:pPr>
            <a:r>
              <a:rPr lang="es-SV" sz="2800" dirty="0" smtClean="0"/>
              <a:t>    </a:t>
            </a:r>
            <a:r>
              <a:rPr lang="es-SV" sz="2800" dirty="0" smtClean="0">
                <a:solidFill>
                  <a:srgbClr val="FFFF00"/>
                </a:solidFill>
              </a:rPr>
              <a:t>Control de la Hiperuricemia </a:t>
            </a:r>
            <a:endParaRPr lang="es-SV" sz="2800" dirty="0">
              <a:solidFill>
                <a:srgbClr val="FFFF00"/>
              </a:solidFill>
            </a:endParaRPr>
          </a:p>
        </p:txBody>
      </p:sp>
    </p:spTree>
    <p:extLst>
      <p:ext uri="{BB962C8B-B14F-4D97-AF65-F5344CB8AC3E}">
        <p14:creationId xmlns:p14="http://schemas.microsoft.com/office/powerpoint/2010/main" val="2729934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2800" dirty="0" smtClean="0"/>
              <a:t>ESTRATEGIAS DE NEFROPROTECCIÓN</a:t>
            </a:r>
            <a:endParaRPr lang="es-SV" sz="2800" dirty="0"/>
          </a:p>
        </p:txBody>
      </p:sp>
      <p:sp>
        <p:nvSpPr>
          <p:cNvPr id="3" name="2 Marcador de contenido"/>
          <p:cNvSpPr>
            <a:spLocks noGrp="1"/>
          </p:cNvSpPr>
          <p:nvPr>
            <p:ph idx="1"/>
          </p:nvPr>
        </p:nvSpPr>
        <p:spPr/>
        <p:txBody>
          <a:bodyPr/>
          <a:lstStyle/>
          <a:p>
            <a:pPr marL="0" indent="0">
              <a:buNone/>
            </a:pPr>
            <a:endParaRPr lang="es-SV" dirty="0" smtClean="0"/>
          </a:p>
          <a:p>
            <a:pPr marL="0" indent="0">
              <a:buNone/>
            </a:pPr>
            <a:endParaRPr lang="es-SV" dirty="0"/>
          </a:p>
          <a:p>
            <a:pPr marL="0" indent="0" algn="ctr">
              <a:buNone/>
            </a:pPr>
            <a:r>
              <a:rPr lang="es-SV" dirty="0" smtClean="0"/>
              <a:t>NEFROPROTECCIÓN CON ESTATINAS</a:t>
            </a:r>
            <a:endParaRPr lang="es-SV" dirty="0"/>
          </a:p>
        </p:txBody>
      </p:sp>
    </p:spTree>
    <p:extLst>
      <p:ext uri="{BB962C8B-B14F-4D97-AF65-F5344CB8AC3E}">
        <p14:creationId xmlns:p14="http://schemas.microsoft.com/office/powerpoint/2010/main" val="4541833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274638"/>
            <a:ext cx="8229600" cy="92211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r>
              <a:rPr lang="es-ES_tradnl" sz="2800" dirty="0"/>
              <a:t>ESTRATEGIAS DE NEFROPROTECCIÓN</a:t>
            </a:r>
            <a:r>
              <a:rPr lang="es-ES_tradnl" sz="2800" dirty="0" smtClean="0">
                <a:effectLst/>
              </a:rPr>
              <a:t> </a:t>
            </a:r>
            <a:r>
              <a:rPr lang="es-SV" sz="2800" dirty="0" smtClean="0">
                <a:latin typeface="Arial Narrow"/>
                <a:cs typeface="Arial Narrow"/>
              </a:rPr>
              <a:t> </a:t>
            </a:r>
            <a:endParaRPr lang="es-ES_tradnl" sz="2000" dirty="0" smtClean="0">
              <a:effectLst/>
            </a:endParaRPr>
          </a:p>
        </p:txBody>
      </p:sp>
      <p:sp>
        <p:nvSpPr>
          <p:cNvPr id="7987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buFont typeface="Wingdings" pitchFamily="2" charset="2"/>
              <a:buNone/>
            </a:pPr>
            <a:r>
              <a:rPr lang="es-ES_tradnl" sz="2400" dirty="0" smtClean="0">
                <a:solidFill>
                  <a:srgbClr val="CCECFF"/>
                </a:solidFill>
                <a:effectLst/>
              </a:rPr>
              <a:t>DISLIPIDEMIA EN LA ENFERMEDAD RENAL CRÓNIC</a:t>
            </a:r>
            <a:r>
              <a:rPr lang="es-ES_tradnl" sz="2400" dirty="0" smtClean="0">
                <a:solidFill>
                  <a:srgbClr val="CCECFF"/>
                </a:solidFill>
              </a:rPr>
              <a:t>A</a:t>
            </a:r>
            <a:r>
              <a:rPr lang="es-ES_tradnl" dirty="0" smtClean="0">
                <a:solidFill>
                  <a:srgbClr val="CCECFF"/>
                </a:solidFill>
                <a:effectLst/>
              </a:rPr>
              <a:t>:</a:t>
            </a:r>
          </a:p>
          <a:p>
            <a:endParaRPr lang="es-ES_tradnl" sz="1800" dirty="0" smtClean="0">
              <a:solidFill>
                <a:srgbClr val="CCECFF"/>
              </a:solidFill>
              <a:effectLst/>
            </a:endParaRPr>
          </a:p>
          <a:p>
            <a:endParaRPr lang="es-ES_tradnl" sz="1800" dirty="0" smtClean="0">
              <a:effectLst/>
            </a:endParaRPr>
          </a:p>
          <a:p>
            <a:r>
              <a:rPr lang="es-ES_tradnl" sz="2000" dirty="0" err="1" smtClean="0">
                <a:solidFill>
                  <a:srgbClr val="FFFF00"/>
                </a:solidFill>
                <a:effectLst/>
              </a:rPr>
              <a:t>Hipertrigliceridemia</a:t>
            </a:r>
            <a:r>
              <a:rPr lang="es-ES_tradnl" sz="2000" dirty="0" smtClean="0">
                <a:solidFill>
                  <a:srgbClr val="FFFF00"/>
                </a:solidFill>
                <a:effectLst/>
              </a:rPr>
              <a:t> </a:t>
            </a:r>
            <a:r>
              <a:rPr lang="es-ES_tradnl" sz="2000" dirty="0" smtClean="0">
                <a:effectLst/>
              </a:rPr>
              <a:t>                          </a:t>
            </a:r>
          </a:p>
          <a:p>
            <a:r>
              <a:rPr lang="es-ES_tradnl" sz="2000" dirty="0" smtClean="0">
                <a:effectLst/>
              </a:rPr>
              <a:t>Aumento de VLDL                                </a:t>
            </a:r>
            <a:r>
              <a:rPr lang="es-ES_tradnl" sz="2000" dirty="0" smtClean="0">
                <a:solidFill>
                  <a:srgbClr val="FFFF00"/>
                </a:solidFill>
                <a:effectLst/>
              </a:rPr>
              <a:t>Incremento Acelerado de la </a:t>
            </a:r>
          </a:p>
          <a:p>
            <a:r>
              <a:rPr lang="es-ES_tradnl" sz="2000" dirty="0" smtClean="0">
                <a:effectLst/>
              </a:rPr>
              <a:t>Aumento de Lipoproteína (a)            </a:t>
            </a:r>
            <a:r>
              <a:rPr lang="es-ES_tradnl" sz="2000" dirty="0" err="1" smtClean="0">
                <a:effectLst/>
              </a:rPr>
              <a:t>Aterogénesis</a:t>
            </a:r>
            <a:r>
              <a:rPr lang="es-ES_tradnl" sz="2000" dirty="0" smtClean="0">
                <a:effectLst/>
              </a:rPr>
              <a:t> y de </a:t>
            </a:r>
            <a:r>
              <a:rPr lang="es-ES_tradnl" sz="2000" dirty="0" err="1" smtClean="0">
                <a:effectLst/>
              </a:rPr>
              <a:t>Morbimorta</a:t>
            </a:r>
            <a:r>
              <a:rPr lang="es-ES_tradnl" sz="2000" dirty="0" err="1" smtClean="0"/>
              <a:t>lidadad</a:t>
            </a:r>
            <a:endParaRPr lang="es-ES_tradnl" sz="2000" dirty="0" smtClean="0">
              <a:effectLst/>
            </a:endParaRPr>
          </a:p>
          <a:p>
            <a:r>
              <a:rPr lang="es-ES_tradnl" sz="2000" dirty="0" smtClean="0">
                <a:solidFill>
                  <a:srgbClr val="FFFF00"/>
                </a:solidFill>
                <a:effectLst/>
              </a:rPr>
              <a:t>Aumento de LDL-C                               Cardiovascular.</a:t>
            </a:r>
          </a:p>
          <a:p>
            <a:r>
              <a:rPr lang="es-ES_tradnl" sz="2000" dirty="0" smtClean="0">
                <a:solidFill>
                  <a:srgbClr val="FFFF00"/>
                </a:solidFill>
                <a:effectLst/>
              </a:rPr>
              <a:t>Disminución de HDL-C</a:t>
            </a:r>
          </a:p>
        </p:txBody>
      </p:sp>
      <p:sp>
        <p:nvSpPr>
          <p:cNvPr id="79876" name="AutoShape 4"/>
          <p:cNvSpPr>
            <a:spLocks/>
          </p:cNvSpPr>
          <p:nvPr/>
        </p:nvSpPr>
        <p:spPr bwMode="auto">
          <a:xfrm>
            <a:off x="3946780" y="2780928"/>
            <a:ext cx="431800" cy="2088232"/>
          </a:xfrm>
          <a:prstGeom prst="rightBrace">
            <a:avLst>
              <a:gd name="adj1" fmla="val 30545"/>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SV">
              <a:solidFill>
                <a:prstClr val="white"/>
              </a:solidFill>
            </a:endParaRPr>
          </a:p>
        </p:txBody>
      </p:sp>
    </p:spTree>
    <p:extLst>
      <p:ext uri="{BB962C8B-B14F-4D97-AF65-F5344CB8AC3E}">
        <p14:creationId xmlns:p14="http://schemas.microsoft.com/office/powerpoint/2010/main" val="42032762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274638"/>
            <a:ext cx="8229600" cy="92211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r>
              <a:rPr lang="es-ES_tradnl" sz="2800" dirty="0"/>
              <a:t>ESTRATEGIAS DE NEFROPROTECCIÓN  </a:t>
            </a:r>
            <a:r>
              <a:rPr lang="es-SV" sz="2800" dirty="0" smtClean="0">
                <a:latin typeface="Arial Narrow"/>
                <a:cs typeface="Arial Narrow"/>
              </a:rPr>
              <a:t> </a:t>
            </a:r>
            <a:endParaRPr lang="es-ES_tradnl" sz="2000" dirty="0" smtClean="0">
              <a:effectLst/>
            </a:endParaRPr>
          </a:p>
        </p:txBody>
      </p:sp>
      <p:sp>
        <p:nvSpPr>
          <p:cNvPr id="88067" name="Rectangle 3"/>
          <p:cNvSpPr>
            <a:spLocks noGrp="1" noChangeArrowheads="1"/>
          </p:cNvSpPr>
          <p:nvPr>
            <p:ph type="body" idx="1"/>
          </p:nvPr>
        </p:nvSpPr>
        <p:spPr>
          <a:xfrm>
            <a:off x="457200" y="1196752"/>
            <a:ext cx="8229600" cy="54006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92500"/>
          </a:bodyPr>
          <a:lstStyle/>
          <a:p>
            <a:pPr marL="609600" indent="-609600" algn="ctr">
              <a:buFont typeface="Wingdings" pitchFamily="2" charset="2"/>
              <a:buNone/>
            </a:pPr>
            <a:r>
              <a:rPr lang="es-ES_tradnl" sz="2000" dirty="0" smtClean="0">
                <a:effectLst/>
                <a:latin typeface="Times New Roman" pitchFamily="18" charset="0"/>
              </a:rPr>
              <a:t>MECANISMOS POTENCIALES DEL BENEFICIO DE LAS ESTATINAS SOBRE LA ENFERMEDAD RENAL:</a:t>
            </a:r>
          </a:p>
          <a:p>
            <a:pPr marL="0" indent="0">
              <a:buNone/>
            </a:pPr>
            <a:endParaRPr lang="es-ES_tradnl" sz="2200" dirty="0" smtClean="0"/>
          </a:p>
          <a:p>
            <a:pPr marL="0" indent="0">
              <a:buNone/>
            </a:pPr>
            <a:r>
              <a:rPr lang="es-ES_tradnl" sz="2200" dirty="0" smtClean="0"/>
              <a:t>1- Las </a:t>
            </a:r>
            <a:r>
              <a:rPr lang="es-ES_tradnl" sz="2200" dirty="0" err="1"/>
              <a:t>Estatinas</a:t>
            </a:r>
            <a:r>
              <a:rPr lang="es-ES_tradnl" sz="2200" dirty="0"/>
              <a:t> </a:t>
            </a:r>
            <a:r>
              <a:rPr lang="es-ES_tradnl" sz="2200" dirty="0">
                <a:solidFill>
                  <a:srgbClr val="FFFF00"/>
                </a:solidFill>
              </a:rPr>
              <a:t>retardaron la progresión </a:t>
            </a:r>
            <a:r>
              <a:rPr lang="es-ES_tradnl" sz="2200" dirty="0"/>
              <a:t>de la Insuficiencia </a:t>
            </a:r>
            <a:r>
              <a:rPr lang="es-ES_tradnl" sz="2200" dirty="0" smtClean="0"/>
              <a:t>   </a:t>
            </a:r>
            <a:r>
              <a:rPr lang="es-ES_tradnl" sz="2200" dirty="0"/>
              <a:t>Renal entre 1.9 – </a:t>
            </a:r>
            <a:endParaRPr lang="es-ES_tradnl" sz="2200" dirty="0" smtClean="0"/>
          </a:p>
          <a:p>
            <a:pPr marL="0" indent="0">
              <a:buNone/>
            </a:pPr>
            <a:r>
              <a:rPr lang="es-ES_tradnl" sz="2200" dirty="0"/>
              <a:t> </a:t>
            </a:r>
            <a:r>
              <a:rPr lang="es-ES_tradnl" sz="2200" dirty="0" smtClean="0"/>
              <a:t>    1.22 </a:t>
            </a:r>
            <a:r>
              <a:rPr lang="es-ES_tradnl" sz="2200" dirty="0"/>
              <a:t>ml/min/año y disminuyeron  la </a:t>
            </a:r>
            <a:r>
              <a:rPr lang="es-ES_tradnl" sz="2200" dirty="0" smtClean="0"/>
              <a:t>  </a:t>
            </a:r>
            <a:r>
              <a:rPr lang="es-ES_tradnl" sz="2200" dirty="0"/>
              <a:t>proteinuria en forma leve y variable </a:t>
            </a:r>
            <a:endParaRPr lang="es-ES_tradnl" sz="2200" dirty="0" smtClean="0"/>
          </a:p>
          <a:p>
            <a:pPr marL="0" indent="0" algn="r">
              <a:buNone/>
            </a:pPr>
            <a:r>
              <a:rPr lang="es-ES_tradnl" sz="1500" dirty="0" smtClean="0">
                <a:solidFill>
                  <a:srgbClr val="FFFF00"/>
                </a:solidFill>
              </a:rPr>
              <a:t>( </a:t>
            </a:r>
            <a:r>
              <a:rPr lang="es-ES_tradnl" sz="1500" dirty="0">
                <a:solidFill>
                  <a:srgbClr val="FFFF00"/>
                </a:solidFill>
              </a:rPr>
              <a:t>JASN, </a:t>
            </a:r>
            <a:r>
              <a:rPr lang="es-ES_tradnl" sz="1500" dirty="0" err="1">
                <a:solidFill>
                  <a:srgbClr val="FFFF00"/>
                </a:solidFill>
              </a:rPr>
              <a:t>Metaanálisis</a:t>
            </a:r>
            <a:r>
              <a:rPr lang="es-ES_tradnl" sz="1500" dirty="0">
                <a:solidFill>
                  <a:srgbClr val="FFFF00"/>
                </a:solidFill>
              </a:rPr>
              <a:t>, 2006 ).</a:t>
            </a:r>
          </a:p>
          <a:p>
            <a:pPr marL="609600" indent="-609600">
              <a:buFont typeface="Wingdings" pitchFamily="2" charset="2"/>
              <a:buNone/>
            </a:pPr>
            <a:r>
              <a:rPr lang="es-ES_tradnl" sz="2200" dirty="0" smtClean="0">
                <a:solidFill>
                  <a:srgbClr val="FFFF00"/>
                </a:solidFill>
              </a:rPr>
              <a:t>2- </a:t>
            </a:r>
            <a:r>
              <a:rPr lang="es-ES_tradnl" sz="2200" dirty="0" smtClean="0">
                <a:effectLst/>
                <a:latin typeface="Times New Roman" pitchFamily="18" charset="0"/>
              </a:rPr>
              <a:t>Disminuye la </a:t>
            </a:r>
            <a:r>
              <a:rPr lang="es-ES_tradnl" sz="2200" dirty="0" smtClean="0">
                <a:solidFill>
                  <a:srgbClr val="FFFF00"/>
                </a:solidFill>
                <a:effectLst/>
                <a:latin typeface="Times New Roman" pitchFamily="18" charset="0"/>
              </a:rPr>
              <a:t>Apoptosis de </a:t>
            </a:r>
            <a:r>
              <a:rPr lang="es-ES_tradnl" sz="2200" dirty="0" err="1" smtClean="0">
                <a:solidFill>
                  <a:srgbClr val="FFFF00"/>
                </a:solidFill>
                <a:effectLst/>
                <a:latin typeface="Times New Roman" pitchFamily="18" charset="0"/>
              </a:rPr>
              <a:t>Podocitos</a:t>
            </a:r>
            <a:r>
              <a:rPr lang="es-ES_tradnl" sz="2200" dirty="0" smtClean="0">
                <a:solidFill>
                  <a:srgbClr val="FFFF00"/>
                </a:solidFill>
                <a:effectLst/>
                <a:latin typeface="Times New Roman" pitchFamily="18" charset="0"/>
              </a:rPr>
              <a:t> </a:t>
            </a:r>
            <a:r>
              <a:rPr lang="es-ES_tradnl" sz="2200" dirty="0" smtClean="0">
                <a:effectLst/>
                <a:latin typeface="Times New Roman" pitchFamily="18" charset="0"/>
              </a:rPr>
              <a:t>y la Ruptura de </a:t>
            </a:r>
            <a:r>
              <a:rPr lang="es-ES_tradnl" sz="2200" dirty="0" err="1" smtClean="0">
                <a:effectLst/>
                <a:latin typeface="Times New Roman" pitchFamily="18" charset="0"/>
              </a:rPr>
              <a:t>Proteinas</a:t>
            </a:r>
            <a:r>
              <a:rPr lang="es-ES_tradnl" sz="2200" dirty="0" smtClean="0">
                <a:effectLst/>
                <a:latin typeface="Times New Roman" pitchFamily="18" charset="0"/>
              </a:rPr>
              <a:t> de</a:t>
            </a:r>
            <a:r>
              <a:rPr lang="es-ES_tradnl" sz="2200" dirty="0" smtClean="0">
                <a:effectLst/>
              </a:rPr>
              <a:t> Unión </a:t>
            </a:r>
          </a:p>
          <a:p>
            <a:pPr marL="609600" indent="-609600">
              <a:buFont typeface="Wingdings" pitchFamily="2" charset="2"/>
              <a:buNone/>
            </a:pPr>
            <a:r>
              <a:rPr lang="es-ES_tradnl" sz="2200" dirty="0">
                <a:latin typeface="Times New Roman" pitchFamily="18" charset="0"/>
              </a:rPr>
              <a:t> </a:t>
            </a:r>
            <a:r>
              <a:rPr lang="es-ES_tradnl" sz="2200" dirty="0" smtClean="0">
                <a:latin typeface="Times New Roman" pitchFamily="18" charset="0"/>
              </a:rPr>
              <a:t>    </a:t>
            </a:r>
            <a:r>
              <a:rPr lang="es-ES_tradnl" sz="2200" dirty="0" smtClean="0">
                <a:effectLst/>
                <a:latin typeface="Times New Roman" pitchFamily="18" charset="0"/>
              </a:rPr>
              <a:t>Intercelular</a:t>
            </a:r>
            <a:r>
              <a:rPr lang="es-ES_tradnl" sz="2200" dirty="0" smtClean="0">
                <a:effectLst/>
              </a:rPr>
              <a:t> </a:t>
            </a:r>
            <a:r>
              <a:rPr lang="es-ES_tradnl" sz="2200" dirty="0" smtClean="0">
                <a:effectLst/>
                <a:latin typeface="Times New Roman" pitchFamily="18" charset="0"/>
                <a:cs typeface="Times New Roman" pitchFamily="18" charset="0"/>
              </a:rPr>
              <a:t>→ </a:t>
            </a:r>
            <a:r>
              <a:rPr lang="es-ES_tradnl" sz="2200" dirty="0" smtClean="0">
                <a:solidFill>
                  <a:srgbClr val="FFFF00"/>
                </a:solidFill>
                <a:effectLst/>
                <a:latin typeface="Times New Roman" pitchFamily="18" charset="0"/>
                <a:cs typeface="Times New Roman" pitchFamily="18" charset="0"/>
              </a:rPr>
              <a:t>Disminuye la Proteinuria</a:t>
            </a:r>
            <a:r>
              <a:rPr lang="es-ES_tradnl" sz="2200" dirty="0" smtClean="0">
                <a:effectLst/>
                <a:latin typeface="Times New Roman" pitchFamily="18" charset="0"/>
                <a:cs typeface="Times New Roman" pitchFamily="18" charset="0"/>
              </a:rPr>
              <a:t>.</a:t>
            </a:r>
          </a:p>
          <a:p>
            <a:pPr marL="609600" indent="-609600"/>
            <a:endParaRPr lang="es-ES_tradnl" sz="2200" dirty="0" smtClean="0">
              <a:effectLst/>
              <a:latin typeface="Times New Roman" pitchFamily="18" charset="0"/>
              <a:cs typeface="Times New Roman" pitchFamily="18" charset="0"/>
            </a:endParaRPr>
          </a:p>
          <a:p>
            <a:pPr marL="609600" indent="-609600">
              <a:buFont typeface="Wingdings" pitchFamily="2" charset="2"/>
              <a:buNone/>
            </a:pPr>
            <a:r>
              <a:rPr lang="es-ES_tradnl" sz="2200" dirty="0" smtClean="0">
                <a:latin typeface="Times New Roman" pitchFamily="18" charset="0"/>
                <a:cs typeface="Times New Roman" pitchFamily="18" charset="0"/>
              </a:rPr>
              <a:t>3- </a:t>
            </a:r>
            <a:r>
              <a:rPr lang="es-ES_tradnl" sz="2200" dirty="0" smtClean="0">
                <a:effectLst/>
                <a:latin typeface="Times New Roman" pitchFamily="18" charset="0"/>
                <a:cs typeface="Times New Roman" pitchFamily="18" charset="0"/>
              </a:rPr>
              <a:t>Previene la Inhibici</a:t>
            </a:r>
            <a:r>
              <a:rPr lang="es-ES_tradnl" sz="2200" dirty="0" smtClean="0">
                <a:effectLst/>
                <a:cs typeface="Times New Roman" pitchFamily="18" charset="0"/>
              </a:rPr>
              <a:t>ó</a:t>
            </a:r>
            <a:r>
              <a:rPr lang="es-ES_tradnl" sz="2200" dirty="0" smtClean="0">
                <a:effectLst/>
                <a:latin typeface="Times New Roman" pitchFamily="18" charset="0"/>
                <a:cs typeface="Times New Roman" pitchFamily="18" charset="0"/>
              </a:rPr>
              <a:t>n de la ON </a:t>
            </a:r>
            <a:r>
              <a:rPr lang="es-ES_tradnl" sz="2200" dirty="0" err="1" smtClean="0">
                <a:effectLst/>
                <a:latin typeface="Times New Roman" pitchFamily="18" charset="0"/>
                <a:cs typeface="Times New Roman" pitchFamily="18" charset="0"/>
              </a:rPr>
              <a:t>Sintetasa</a:t>
            </a:r>
            <a:r>
              <a:rPr lang="es-ES_tradnl" sz="2200" dirty="0" smtClean="0">
                <a:effectLst/>
                <a:latin typeface="Times New Roman" pitchFamily="18" charset="0"/>
                <a:cs typeface="Times New Roman" pitchFamily="18" charset="0"/>
              </a:rPr>
              <a:t> → </a:t>
            </a:r>
            <a:r>
              <a:rPr lang="es-ES_tradnl" sz="2200" dirty="0" smtClean="0">
                <a:solidFill>
                  <a:srgbClr val="FFFF00"/>
                </a:solidFill>
                <a:effectLst/>
                <a:latin typeface="Times New Roman" pitchFamily="18" charset="0"/>
                <a:cs typeface="Times New Roman" pitchFamily="18" charset="0"/>
              </a:rPr>
              <a:t>Inhibe la s</a:t>
            </a:r>
            <a:r>
              <a:rPr lang="es-ES_tradnl" sz="2200" dirty="0" smtClean="0">
                <a:solidFill>
                  <a:srgbClr val="FFFF00"/>
                </a:solidFill>
                <a:effectLst/>
                <a:cs typeface="Times New Roman" pitchFamily="18" charset="0"/>
              </a:rPr>
              <a:t>í</a:t>
            </a:r>
            <a:r>
              <a:rPr lang="es-ES_tradnl" sz="2200" dirty="0" smtClean="0">
                <a:solidFill>
                  <a:srgbClr val="FFFF00"/>
                </a:solidFill>
                <a:effectLst/>
                <a:latin typeface="Times New Roman" pitchFamily="18" charset="0"/>
                <a:cs typeface="Times New Roman" pitchFamily="18" charset="0"/>
              </a:rPr>
              <a:t>ntesis de </a:t>
            </a:r>
          </a:p>
          <a:p>
            <a:pPr marL="609600" indent="-609600">
              <a:buFont typeface="Wingdings" pitchFamily="2" charset="2"/>
              <a:buNone/>
            </a:pPr>
            <a:r>
              <a:rPr lang="es-ES_tradnl" sz="2200" dirty="0">
                <a:solidFill>
                  <a:srgbClr val="FFFF00"/>
                </a:solidFill>
                <a:latin typeface="Times New Roman" pitchFamily="18" charset="0"/>
                <a:cs typeface="Times New Roman" pitchFamily="18" charset="0"/>
              </a:rPr>
              <a:t> </a:t>
            </a:r>
            <a:r>
              <a:rPr lang="es-ES_tradnl" sz="2200" dirty="0" smtClean="0">
                <a:solidFill>
                  <a:srgbClr val="FFFF00"/>
                </a:solidFill>
                <a:latin typeface="Times New Roman" pitchFamily="18" charset="0"/>
                <a:cs typeface="Times New Roman" pitchFamily="18" charset="0"/>
              </a:rPr>
              <a:t>   </a:t>
            </a:r>
            <a:r>
              <a:rPr lang="es-ES_tradnl" sz="2200" dirty="0" err="1" smtClean="0">
                <a:solidFill>
                  <a:srgbClr val="FFFF00"/>
                </a:solidFill>
                <a:effectLst/>
                <a:latin typeface="Times New Roman" pitchFamily="18" charset="0"/>
                <a:cs typeface="Times New Roman" pitchFamily="18" charset="0"/>
              </a:rPr>
              <a:t>Endotelina</a:t>
            </a:r>
            <a:r>
              <a:rPr lang="es-ES_tradnl" sz="2200" dirty="0" smtClean="0">
                <a:effectLst/>
                <a:latin typeface="Times New Roman" pitchFamily="18" charset="0"/>
                <a:cs typeface="Times New Roman" pitchFamily="18" charset="0"/>
              </a:rPr>
              <a:t>→ Reversi</a:t>
            </a:r>
            <a:r>
              <a:rPr lang="es-ES_tradnl" sz="2200" dirty="0" smtClean="0">
                <a:effectLst/>
                <a:cs typeface="Times New Roman" pitchFamily="18" charset="0"/>
              </a:rPr>
              <a:t>ó</a:t>
            </a:r>
            <a:r>
              <a:rPr lang="es-ES_tradnl" sz="2200" dirty="0" smtClean="0">
                <a:effectLst/>
                <a:latin typeface="Times New Roman" pitchFamily="18" charset="0"/>
                <a:cs typeface="Times New Roman" pitchFamily="18" charset="0"/>
              </a:rPr>
              <a:t>n de la Disfunci</a:t>
            </a:r>
            <a:r>
              <a:rPr lang="es-ES_tradnl" sz="2200" dirty="0" smtClean="0">
                <a:effectLst/>
                <a:cs typeface="Times New Roman" pitchFamily="18" charset="0"/>
              </a:rPr>
              <a:t>ó</a:t>
            </a:r>
            <a:r>
              <a:rPr lang="es-ES_tradnl" sz="2200" dirty="0" smtClean="0">
                <a:effectLst/>
                <a:latin typeface="Times New Roman" pitchFamily="18" charset="0"/>
                <a:cs typeface="Times New Roman" pitchFamily="18" charset="0"/>
              </a:rPr>
              <a:t>n Endotelial.</a:t>
            </a:r>
          </a:p>
          <a:p>
            <a:pPr marL="609600" indent="-609600"/>
            <a:endParaRPr lang="es-ES_tradnl" sz="2200" dirty="0" smtClean="0">
              <a:effectLst/>
              <a:latin typeface="Times New Roman" pitchFamily="18" charset="0"/>
              <a:cs typeface="Times New Roman" pitchFamily="18" charset="0"/>
            </a:endParaRPr>
          </a:p>
          <a:p>
            <a:pPr marL="609600" indent="-609600">
              <a:buFont typeface="Wingdings" pitchFamily="2" charset="2"/>
              <a:buNone/>
            </a:pPr>
            <a:r>
              <a:rPr lang="es-ES_tradnl" sz="2200" dirty="0" smtClean="0">
                <a:latin typeface="Times New Roman" pitchFamily="18" charset="0"/>
                <a:cs typeface="Times New Roman" pitchFamily="18" charset="0"/>
              </a:rPr>
              <a:t>4- </a:t>
            </a:r>
            <a:r>
              <a:rPr lang="es-ES_tradnl" sz="2200" dirty="0" smtClean="0">
                <a:effectLst/>
                <a:latin typeface="Times New Roman" pitchFamily="18" charset="0"/>
                <a:cs typeface="Times New Roman" pitchFamily="18" charset="0"/>
              </a:rPr>
              <a:t> </a:t>
            </a:r>
            <a:r>
              <a:rPr lang="es-ES_tradnl" sz="2200" dirty="0" smtClean="0">
                <a:solidFill>
                  <a:srgbClr val="FFFF00"/>
                </a:solidFill>
                <a:effectLst/>
                <a:latin typeface="Times New Roman" pitchFamily="18" charset="0"/>
                <a:cs typeface="Times New Roman" pitchFamily="18" charset="0"/>
              </a:rPr>
              <a:t>Acci</a:t>
            </a:r>
            <a:r>
              <a:rPr lang="es-ES_tradnl" sz="2200" dirty="0" smtClean="0">
                <a:solidFill>
                  <a:srgbClr val="FFFF00"/>
                </a:solidFill>
                <a:effectLst/>
                <a:cs typeface="Times New Roman" pitchFamily="18" charset="0"/>
              </a:rPr>
              <a:t>ó</a:t>
            </a:r>
            <a:r>
              <a:rPr lang="es-ES_tradnl" sz="2200" dirty="0" smtClean="0">
                <a:solidFill>
                  <a:srgbClr val="FFFF00"/>
                </a:solidFill>
                <a:effectLst/>
                <a:latin typeface="Times New Roman" pitchFamily="18" charset="0"/>
                <a:cs typeface="Times New Roman" pitchFamily="18" charset="0"/>
              </a:rPr>
              <a:t>n </a:t>
            </a:r>
            <a:r>
              <a:rPr lang="es-ES_tradnl" sz="2200" dirty="0" err="1" smtClean="0">
                <a:solidFill>
                  <a:srgbClr val="FFFF00"/>
                </a:solidFill>
                <a:effectLst/>
                <a:latin typeface="Times New Roman" pitchFamily="18" charset="0"/>
                <a:cs typeface="Times New Roman" pitchFamily="18" charset="0"/>
              </a:rPr>
              <a:t>Antitromb</a:t>
            </a:r>
            <a:r>
              <a:rPr lang="es-ES_tradnl" sz="2200" dirty="0" err="1" smtClean="0">
                <a:solidFill>
                  <a:srgbClr val="FFFF00"/>
                </a:solidFill>
                <a:effectLst/>
                <a:cs typeface="Times New Roman" pitchFamily="18" charset="0"/>
              </a:rPr>
              <a:t>ó</a:t>
            </a:r>
            <a:r>
              <a:rPr lang="es-ES_tradnl" sz="2200" dirty="0" err="1" smtClean="0">
                <a:solidFill>
                  <a:srgbClr val="FFFF00"/>
                </a:solidFill>
                <a:effectLst/>
                <a:latin typeface="Times New Roman" pitchFamily="18" charset="0"/>
                <a:cs typeface="Times New Roman" pitchFamily="18" charset="0"/>
              </a:rPr>
              <a:t>tica</a:t>
            </a:r>
            <a:r>
              <a:rPr lang="es-ES_tradnl" sz="2200" dirty="0" smtClean="0">
                <a:effectLst/>
                <a:latin typeface="Times New Roman" pitchFamily="18" charset="0"/>
                <a:cs typeface="Times New Roman" pitchFamily="18" charset="0"/>
              </a:rPr>
              <a:t>: Aumenta la s</a:t>
            </a:r>
            <a:r>
              <a:rPr lang="es-ES_tradnl" sz="2200" dirty="0" smtClean="0">
                <a:effectLst/>
                <a:cs typeface="Times New Roman" pitchFamily="18" charset="0"/>
              </a:rPr>
              <a:t>í</a:t>
            </a:r>
            <a:r>
              <a:rPr lang="es-ES_tradnl" sz="2200" dirty="0" smtClean="0">
                <a:effectLst/>
                <a:latin typeface="Times New Roman" pitchFamily="18" charset="0"/>
                <a:cs typeface="Times New Roman" pitchFamily="18" charset="0"/>
              </a:rPr>
              <a:t>ntesis del Factor activador del </a:t>
            </a:r>
          </a:p>
          <a:p>
            <a:pPr marL="609600" indent="-609600">
              <a:buFont typeface="Wingdings" pitchFamily="2" charset="2"/>
              <a:buNone/>
            </a:pPr>
            <a:r>
              <a:rPr lang="es-ES_tradnl" sz="2200" dirty="0">
                <a:latin typeface="Times New Roman" pitchFamily="18" charset="0"/>
                <a:cs typeface="Times New Roman" pitchFamily="18" charset="0"/>
              </a:rPr>
              <a:t> </a:t>
            </a:r>
            <a:r>
              <a:rPr lang="es-ES_tradnl" sz="2200" dirty="0" smtClean="0">
                <a:latin typeface="Times New Roman" pitchFamily="18" charset="0"/>
                <a:cs typeface="Times New Roman" pitchFamily="18" charset="0"/>
              </a:rPr>
              <a:t>    </a:t>
            </a:r>
            <a:r>
              <a:rPr lang="es-ES_tradnl" sz="2200" dirty="0" err="1" smtClean="0">
                <a:effectLst/>
                <a:latin typeface="Times New Roman" pitchFamily="18" charset="0"/>
                <a:cs typeface="Times New Roman" pitchFamily="18" charset="0"/>
              </a:rPr>
              <a:t>Plasmin</a:t>
            </a:r>
            <a:r>
              <a:rPr lang="es-ES_tradnl" sz="2200" dirty="0" err="1" smtClean="0">
                <a:effectLst/>
                <a:cs typeface="Times New Roman" pitchFamily="18" charset="0"/>
              </a:rPr>
              <a:t>ó</a:t>
            </a:r>
            <a:r>
              <a:rPr lang="es-ES_tradnl" sz="2200" dirty="0" err="1" smtClean="0">
                <a:effectLst/>
                <a:latin typeface="Times New Roman" pitchFamily="18" charset="0"/>
                <a:cs typeface="Times New Roman" pitchFamily="18" charset="0"/>
              </a:rPr>
              <a:t>geno</a:t>
            </a:r>
            <a:r>
              <a:rPr lang="es-ES_tradnl" sz="2200" dirty="0" smtClean="0">
                <a:effectLst/>
                <a:latin typeface="Times New Roman" pitchFamily="18" charset="0"/>
                <a:cs typeface="Times New Roman" pitchFamily="18" charset="0"/>
              </a:rPr>
              <a:t> → </a:t>
            </a:r>
            <a:r>
              <a:rPr lang="es-ES_tradnl" sz="2200" dirty="0" err="1" smtClean="0">
                <a:solidFill>
                  <a:srgbClr val="FFFF00"/>
                </a:solidFill>
                <a:effectLst/>
                <a:latin typeface="Times New Roman" pitchFamily="18" charset="0"/>
                <a:cs typeface="Times New Roman" pitchFamily="18" charset="0"/>
              </a:rPr>
              <a:t>Fibrinolisis</a:t>
            </a:r>
            <a:endParaRPr lang="es-ES_tradnl" sz="2200" dirty="0" smtClean="0">
              <a:solidFill>
                <a:srgbClr val="FFFF00"/>
              </a:solidFill>
              <a:effectLst/>
              <a:latin typeface="Times New Roman" pitchFamily="18" charset="0"/>
              <a:cs typeface="Times New Roman" pitchFamily="18" charset="0"/>
            </a:endParaRPr>
          </a:p>
          <a:p>
            <a:pPr marL="609600" indent="-609600">
              <a:buFont typeface="Wingdings" pitchFamily="2" charset="2"/>
              <a:buNone/>
            </a:pPr>
            <a:r>
              <a:rPr lang="es-ES_tradnl" sz="1500" dirty="0" smtClean="0">
                <a:effectLst/>
                <a:latin typeface="Times New Roman" pitchFamily="18" charset="0"/>
                <a:cs typeface="Times New Roman" pitchFamily="18" charset="0"/>
              </a:rPr>
              <a:t>                                                                                                                                                     </a:t>
            </a:r>
            <a:r>
              <a:rPr lang="es-ES_tradnl" sz="1500" dirty="0" err="1" smtClean="0">
                <a:effectLst/>
                <a:latin typeface="Times New Roman" pitchFamily="18" charset="0"/>
                <a:cs typeface="Times New Roman" pitchFamily="18" charset="0"/>
              </a:rPr>
              <a:t>Kidney</a:t>
            </a:r>
            <a:r>
              <a:rPr lang="es-ES_tradnl" sz="1500" dirty="0" smtClean="0">
                <a:effectLst/>
                <a:latin typeface="Times New Roman" pitchFamily="18" charset="0"/>
                <a:cs typeface="Times New Roman" pitchFamily="18" charset="0"/>
              </a:rPr>
              <a:t> </a:t>
            </a:r>
            <a:r>
              <a:rPr lang="es-ES_tradnl" sz="1500" dirty="0" err="1" smtClean="0">
                <a:effectLst/>
                <a:latin typeface="Times New Roman" pitchFamily="18" charset="0"/>
                <a:cs typeface="Times New Roman" pitchFamily="18" charset="0"/>
              </a:rPr>
              <a:t>Int</a:t>
            </a:r>
            <a:r>
              <a:rPr lang="es-ES_tradnl" sz="1500" dirty="0" smtClean="0">
                <a:effectLst/>
                <a:latin typeface="Times New Roman" pitchFamily="18" charset="0"/>
                <a:cs typeface="Times New Roman" pitchFamily="18" charset="0"/>
              </a:rPr>
              <a:t>. 2007</a:t>
            </a:r>
          </a:p>
          <a:p>
            <a:pPr marL="609600" indent="-609600"/>
            <a:endParaRPr lang="es-ES_tradnl" sz="1600" dirty="0" smtClean="0">
              <a:effectLst/>
            </a:endParaRPr>
          </a:p>
        </p:txBody>
      </p:sp>
      <p:sp>
        <p:nvSpPr>
          <p:cNvPr id="2" name="Rectángulo 1"/>
          <p:cNvSpPr/>
          <p:nvPr/>
        </p:nvSpPr>
        <p:spPr>
          <a:xfrm>
            <a:off x="457200" y="2118866"/>
            <a:ext cx="8229600" cy="440647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solidFill>
                <a:prstClr val="white"/>
              </a:solidFill>
            </a:endParaRPr>
          </a:p>
        </p:txBody>
      </p:sp>
    </p:spTree>
    <p:extLst>
      <p:ext uri="{BB962C8B-B14F-4D97-AF65-F5344CB8AC3E}">
        <p14:creationId xmlns:p14="http://schemas.microsoft.com/office/powerpoint/2010/main" val="38246450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67544" y="13494"/>
            <a:ext cx="8229600" cy="85010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r>
              <a:rPr lang="es-ES_tradnl" sz="2800" dirty="0"/>
              <a:t>ESTRATEGIAS DE NEFROPROTECCIÓN</a:t>
            </a:r>
            <a:endParaRPr lang="es-ES_tradnl" sz="2800" dirty="0" smtClean="0">
              <a:effectLst/>
            </a:endParaRPr>
          </a:p>
        </p:txBody>
      </p:sp>
      <p:grpSp>
        <p:nvGrpSpPr>
          <p:cNvPr id="2" name="Group 4"/>
          <p:cNvGrpSpPr>
            <a:grpSpLocks noChangeAspect="1"/>
          </p:cNvGrpSpPr>
          <p:nvPr/>
        </p:nvGrpSpPr>
        <p:grpSpPr bwMode="auto">
          <a:xfrm>
            <a:off x="611560" y="980728"/>
            <a:ext cx="7897813" cy="5329163"/>
            <a:chOff x="672" y="1162"/>
            <a:chExt cx="4975" cy="2858"/>
          </a:xfrm>
        </p:grpSpPr>
        <p:sp>
          <p:nvSpPr>
            <p:cNvPr id="3" name="AutoShape 3"/>
            <p:cNvSpPr>
              <a:spLocks noChangeAspect="1" noChangeArrowheads="1" noTextEdit="1"/>
            </p:cNvSpPr>
            <p:nvPr/>
          </p:nvSpPr>
          <p:spPr bwMode="auto">
            <a:xfrm>
              <a:off x="672" y="1162"/>
              <a:ext cx="4975" cy="28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pic>
          <p:nvPicPr>
            <p:cNvPr id="11269" name="Picture 5"/>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72" y="1162"/>
              <a:ext cx="4982" cy="28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171095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2800" dirty="0" smtClean="0"/>
              <a:t>ESTRATEGIAS DE NEFROPROTECCIÓN</a:t>
            </a:r>
            <a:endParaRPr lang="es-SV" sz="2800" dirty="0"/>
          </a:p>
        </p:txBody>
      </p:sp>
      <p:sp>
        <p:nvSpPr>
          <p:cNvPr id="3" name="2 Marcador de contenido"/>
          <p:cNvSpPr>
            <a:spLocks noGrp="1"/>
          </p:cNvSpPr>
          <p:nvPr>
            <p:ph idx="1"/>
          </p:nvPr>
        </p:nvSpPr>
        <p:spPr/>
        <p:txBody>
          <a:bodyPr/>
          <a:lstStyle/>
          <a:p>
            <a:pPr marL="0" indent="0">
              <a:buNone/>
            </a:pPr>
            <a:endParaRPr lang="es-SV" dirty="0" smtClean="0"/>
          </a:p>
          <a:p>
            <a:pPr marL="0" indent="0">
              <a:buNone/>
            </a:pPr>
            <a:endParaRPr lang="es-SV" dirty="0"/>
          </a:p>
          <a:p>
            <a:pPr marL="0" indent="0" algn="ctr">
              <a:buNone/>
            </a:pPr>
            <a:r>
              <a:rPr lang="es-SV" dirty="0" smtClean="0"/>
              <a:t>NEFROPROTECCIÓN CON ANTAGONISTAS DE LA ALDOSTERONA</a:t>
            </a:r>
            <a:endParaRPr lang="es-SV" dirty="0"/>
          </a:p>
        </p:txBody>
      </p:sp>
    </p:spTree>
    <p:extLst>
      <p:ext uri="{BB962C8B-B14F-4D97-AF65-F5344CB8AC3E}">
        <p14:creationId xmlns:p14="http://schemas.microsoft.com/office/powerpoint/2010/main" val="30916457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066800" y="304800"/>
            <a:ext cx="7543800" cy="892175"/>
          </a:xfrm>
        </p:spPr>
        <p:txBody>
          <a:bodyPr/>
          <a:lstStyle/>
          <a:p>
            <a:pPr eaLnBrk="1" hangingPunct="1">
              <a:defRPr/>
            </a:pPr>
            <a:r>
              <a:rPr lang="en-US" sz="2600" dirty="0" err="1" smtClean="0"/>
              <a:t>Sistema</a:t>
            </a:r>
            <a:r>
              <a:rPr lang="en-US" sz="2600" dirty="0" smtClean="0"/>
              <a:t> </a:t>
            </a:r>
            <a:r>
              <a:rPr lang="en-US" sz="2600" dirty="0" err="1" smtClean="0"/>
              <a:t>Renina-Angiotensina-Aldosterona</a:t>
            </a:r>
            <a:endParaRPr lang="en-US" sz="2600" dirty="0" smtClean="0"/>
          </a:p>
        </p:txBody>
      </p:sp>
      <p:sp>
        <p:nvSpPr>
          <p:cNvPr id="72707" name="Text Box 3"/>
          <p:cNvSpPr txBox="1">
            <a:spLocks noChangeArrowheads="1"/>
          </p:cNvSpPr>
          <p:nvPr/>
        </p:nvSpPr>
        <p:spPr bwMode="auto">
          <a:xfrm>
            <a:off x="215900" y="2468563"/>
            <a:ext cx="23304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r>
              <a:rPr lang="en-US" b="1" dirty="0">
                <a:solidFill>
                  <a:prstClr val="white"/>
                </a:solidFill>
              </a:rPr>
              <a:t>Angiotensinogen</a:t>
            </a:r>
          </a:p>
        </p:txBody>
      </p:sp>
      <p:sp>
        <p:nvSpPr>
          <p:cNvPr id="72708" name="Text Box 4"/>
          <p:cNvSpPr txBox="1">
            <a:spLocks noChangeArrowheads="1"/>
          </p:cNvSpPr>
          <p:nvPr/>
        </p:nvSpPr>
        <p:spPr bwMode="auto">
          <a:xfrm>
            <a:off x="2741613" y="1355725"/>
            <a:ext cx="2622550" cy="67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r>
              <a:rPr lang="en-US" b="1" dirty="0">
                <a:solidFill>
                  <a:prstClr val="white"/>
                </a:solidFill>
              </a:rPr>
              <a:t>Non-ACE Pathways</a:t>
            </a:r>
            <a:br>
              <a:rPr lang="en-US" b="1" dirty="0">
                <a:solidFill>
                  <a:prstClr val="white"/>
                </a:solidFill>
              </a:rPr>
            </a:br>
            <a:r>
              <a:rPr lang="en-US" sz="1800" dirty="0">
                <a:solidFill>
                  <a:prstClr val="white"/>
                </a:solidFill>
              </a:rPr>
              <a:t>(e.g., </a:t>
            </a:r>
            <a:r>
              <a:rPr lang="en-US" sz="1800" dirty="0" err="1">
                <a:solidFill>
                  <a:prstClr val="white"/>
                </a:solidFill>
              </a:rPr>
              <a:t>chymase</a:t>
            </a:r>
            <a:r>
              <a:rPr lang="en-US" sz="1800" dirty="0">
                <a:solidFill>
                  <a:prstClr val="white"/>
                </a:solidFill>
              </a:rPr>
              <a:t>)</a:t>
            </a:r>
          </a:p>
        </p:txBody>
      </p:sp>
      <p:sp>
        <p:nvSpPr>
          <p:cNvPr id="72709" name="Text Box 5"/>
          <p:cNvSpPr txBox="1">
            <a:spLocks noChangeArrowheads="1"/>
          </p:cNvSpPr>
          <p:nvPr/>
        </p:nvSpPr>
        <p:spPr bwMode="auto">
          <a:xfrm>
            <a:off x="6411913" y="1441450"/>
            <a:ext cx="2732087" cy="106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190500" indent="-190500"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buClr>
                <a:srgbClr val="E4E9EF"/>
              </a:buClr>
              <a:buFont typeface="Symbol" pitchFamily="18" charset="2"/>
              <a:buChar char="·"/>
            </a:pPr>
            <a:r>
              <a:rPr lang="en-US" sz="1600" b="1" dirty="0">
                <a:solidFill>
                  <a:srgbClr val="FFFF00"/>
                </a:solidFill>
              </a:rPr>
              <a:t>Vasoconstriction</a:t>
            </a:r>
          </a:p>
          <a:p>
            <a:pPr>
              <a:buClr>
                <a:srgbClr val="E4E9EF"/>
              </a:buClr>
              <a:buFont typeface="Symbol" pitchFamily="18" charset="2"/>
              <a:buChar char="·"/>
            </a:pPr>
            <a:r>
              <a:rPr lang="en-US" sz="1600" b="1" dirty="0">
                <a:solidFill>
                  <a:prstClr val="white"/>
                </a:solidFill>
              </a:rPr>
              <a:t>Cell growth</a:t>
            </a:r>
          </a:p>
          <a:p>
            <a:pPr>
              <a:buClr>
                <a:srgbClr val="E4E9EF"/>
              </a:buClr>
              <a:buFont typeface="Symbol" pitchFamily="18" charset="2"/>
              <a:buChar char="·"/>
            </a:pPr>
            <a:r>
              <a:rPr lang="en-US" sz="1600" b="1" dirty="0">
                <a:solidFill>
                  <a:prstClr val="white"/>
                </a:solidFill>
              </a:rPr>
              <a:t>Na/H</a:t>
            </a:r>
            <a:r>
              <a:rPr lang="en-US" sz="1600" b="1" baseline="-25000" dirty="0">
                <a:solidFill>
                  <a:prstClr val="white"/>
                </a:solidFill>
              </a:rPr>
              <a:t>2</a:t>
            </a:r>
            <a:r>
              <a:rPr lang="en-US" sz="1600" b="1" dirty="0">
                <a:solidFill>
                  <a:prstClr val="white"/>
                </a:solidFill>
              </a:rPr>
              <a:t>O retention</a:t>
            </a:r>
          </a:p>
          <a:p>
            <a:pPr>
              <a:buClr>
                <a:srgbClr val="E4E9EF"/>
              </a:buClr>
              <a:buFont typeface="Symbol" pitchFamily="18" charset="2"/>
              <a:buChar char="·"/>
            </a:pPr>
            <a:r>
              <a:rPr lang="en-US" sz="1600" b="1" dirty="0">
                <a:solidFill>
                  <a:prstClr val="white"/>
                </a:solidFill>
              </a:rPr>
              <a:t>Sympathetic activation</a:t>
            </a:r>
          </a:p>
        </p:txBody>
      </p:sp>
      <p:sp>
        <p:nvSpPr>
          <p:cNvPr id="72710" name="Text Box 6"/>
          <p:cNvSpPr txBox="1">
            <a:spLocks noChangeArrowheads="1"/>
          </p:cNvSpPr>
          <p:nvPr/>
        </p:nvSpPr>
        <p:spPr bwMode="blackWhite">
          <a:xfrm>
            <a:off x="1387476" y="3173413"/>
            <a:ext cx="844550" cy="438150"/>
          </a:xfrm>
          <a:prstGeom prst="rect">
            <a:avLst/>
          </a:prstGeom>
          <a:solidFill>
            <a:srgbClr val="CC99FF"/>
          </a:solidFill>
          <a:ln>
            <a:noFill/>
          </a:ln>
          <a:extLst>
            <a:ext uri="{91240B29-F687-4f45-9708-019B960494DF}">
              <a14:hiddenLine xmlns="" xmlns:a14="http://schemas.microsoft.com/office/drawing/2010/main" w="19050" algn="ctr">
                <a:solidFill>
                  <a:srgbClr val="000000"/>
                </a:solidFill>
                <a:miter lim="800000"/>
                <a:headEnd/>
                <a:tailEnd/>
              </a14:hiddenLine>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r>
              <a:rPr lang="en-US" sz="1600" b="1" dirty="0">
                <a:solidFill>
                  <a:srgbClr val="000000"/>
                </a:solidFill>
              </a:rPr>
              <a:t>renin</a:t>
            </a:r>
          </a:p>
        </p:txBody>
      </p:sp>
      <p:sp>
        <p:nvSpPr>
          <p:cNvPr id="72711" name="Text Box 7"/>
          <p:cNvSpPr txBox="1">
            <a:spLocks noChangeArrowheads="1"/>
          </p:cNvSpPr>
          <p:nvPr/>
        </p:nvSpPr>
        <p:spPr bwMode="auto">
          <a:xfrm>
            <a:off x="2881313" y="3094038"/>
            <a:ext cx="189706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r>
              <a:rPr lang="en-US" b="1">
                <a:solidFill>
                  <a:prstClr val="white"/>
                </a:solidFill>
              </a:rPr>
              <a:t>Angiotensin I</a:t>
            </a:r>
          </a:p>
        </p:txBody>
      </p:sp>
      <p:sp>
        <p:nvSpPr>
          <p:cNvPr id="72712" name="Text Box 8"/>
          <p:cNvSpPr txBox="1">
            <a:spLocks noChangeArrowheads="1"/>
          </p:cNvSpPr>
          <p:nvPr/>
        </p:nvSpPr>
        <p:spPr bwMode="auto">
          <a:xfrm>
            <a:off x="5334129" y="3675063"/>
            <a:ext cx="204126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r>
              <a:rPr lang="en-US" b="1" dirty="0">
                <a:solidFill>
                  <a:srgbClr val="FFFF00"/>
                </a:solidFill>
              </a:rPr>
              <a:t>Angiotensin II</a:t>
            </a:r>
          </a:p>
        </p:txBody>
      </p:sp>
      <p:sp>
        <p:nvSpPr>
          <p:cNvPr id="72713" name="Rectangle 9"/>
          <p:cNvSpPr>
            <a:spLocks noChangeArrowheads="1"/>
          </p:cNvSpPr>
          <p:nvPr/>
        </p:nvSpPr>
        <p:spPr bwMode="blackWhite">
          <a:xfrm>
            <a:off x="5187949" y="2902745"/>
            <a:ext cx="785812" cy="438150"/>
          </a:xfrm>
          <a:prstGeom prst="rect">
            <a:avLst/>
          </a:prstGeom>
          <a:solidFill>
            <a:schemeClr val="accent1"/>
          </a:solidFill>
          <a:ln>
            <a:noFill/>
          </a:ln>
          <a:extLst>
            <a:ext uri="{91240B29-F687-4f45-9708-019B960494DF}">
              <a14:hiddenLine xmlns="" xmlns:a14="http://schemas.microsoft.com/office/drawing/2010/main" w="19050">
                <a:solidFill>
                  <a:srgbClr val="000000"/>
                </a:solidFill>
                <a:miter lim="800000"/>
                <a:headEnd/>
                <a:tailEnd/>
              </a14:hiddenLine>
            </a:ext>
          </a:extLst>
        </p:spPr>
        <p:txBody>
          <a:bodyPr wrap="none" anchor="ctr"/>
          <a:lstStyle/>
          <a:p>
            <a:pPr algn="ctr" eaLnBrk="0" hangingPunct="0"/>
            <a:r>
              <a:rPr lang="en-US" b="1" dirty="0">
                <a:solidFill>
                  <a:prstClr val="white"/>
                </a:solidFill>
              </a:rPr>
              <a:t>ACE</a:t>
            </a:r>
          </a:p>
        </p:txBody>
      </p:sp>
      <p:sp>
        <p:nvSpPr>
          <p:cNvPr id="72714" name="Text Box 10"/>
          <p:cNvSpPr txBox="1">
            <a:spLocks noChangeArrowheads="1"/>
          </p:cNvSpPr>
          <p:nvPr/>
        </p:nvSpPr>
        <p:spPr bwMode="auto">
          <a:xfrm>
            <a:off x="331788" y="5157788"/>
            <a:ext cx="1612900" cy="91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buClr>
                <a:srgbClr val="E4E9EF"/>
              </a:buClr>
            </a:pPr>
            <a:r>
              <a:rPr lang="en-US" sz="1800" b="1">
                <a:solidFill>
                  <a:prstClr val="white"/>
                </a:solidFill>
              </a:rPr>
              <a:t>Cough,</a:t>
            </a:r>
            <a:br>
              <a:rPr lang="en-US" sz="1800" b="1">
                <a:solidFill>
                  <a:prstClr val="white"/>
                </a:solidFill>
              </a:rPr>
            </a:br>
            <a:r>
              <a:rPr lang="en-US" sz="1800" b="1">
                <a:solidFill>
                  <a:prstClr val="white"/>
                </a:solidFill>
              </a:rPr>
              <a:t>Angioedema</a:t>
            </a:r>
          </a:p>
          <a:p>
            <a:pPr algn="ctr">
              <a:buClr>
                <a:srgbClr val="E4E9EF"/>
              </a:buClr>
            </a:pPr>
            <a:r>
              <a:rPr lang="en-US" sz="1800" b="1">
                <a:solidFill>
                  <a:prstClr val="white"/>
                </a:solidFill>
              </a:rPr>
              <a:t>Benefits?</a:t>
            </a:r>
          </a:p>
        </p:txBody>
      </p:sp>
      <p:sp>
        <p:nvSpPr>
          <p:cNvPr id="72715" name="Text Box 11"/>
          <p:cNvSpPr txBox="1">
            <a:spLocks noChangeArrowheads="1"/>
          </p:cNvSpPr>
          <p:nvPr/>
        </p:nvSpPr>
        <p:spPr bwMode="auto">
          <a:xfrm>
            <a:off x="2862263" y="5416550"/>
            <a:ext cx="18145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r>
              <a:rPr lang="en-US" sz="2400" b="1">
                <a:solidFill>
                  <a:prstClr val="white"/>
                </a:solidFill>
                <a:latin typeface="Symbol" pitchFamily="18" charset="2"/>
                <a:sym typeface="Symbol" pitchFamily="18" charset="2"/>
              </a:rPr>
              <a:t></a:t>
            </a:r>
            <a:r>
              <a:rPr lang="en-US" b="1">
                <a:solidFill>
                  <a:prstClr val="white"/>
                </a:solidFill>
                <a:sym typeface="Wingdings" pitchFamily="2" charset="2"/>
              </a:rPr>
              <a:t> </a:t>
            </a:r>
            <a:r>
              <a:rPr lang="en-US" b="1">
                <a:solidFill>
                  <a:prstClr val="white"/>
                </a:solidFill>
              </a:rPr>
              <a:t>Bradykinin</a:t>
            </a:r>
          </a:p>
        </p:txBody>
      </p:sp>
      <p:sp>
        <p:nvSpPr>
          <p:cNvPr id="72716" name="Text Box 12"/>
          <p:cNvSpPr txBox="1">
            <a:spLocks noChangeArrowheads="1"/>
          </p:cNvSpPr>
          <p:nvPr/>
        </p:nvSpPr>
        <p:spPr bwMode="auto">
          <a:xfrm>
            <a:off x="4927600" y="5346700"/>
            <a:ext cx="1274763"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buClr>
                <a:srgbClr val="E4E9EF"/>
              </a:buClr>
            </a:pPr>
            <a:r>
              <a:rPr lang="en-US" sz="1600" b="1">
                <a:solidFill>
                  <a:prstClr val="white"/>
                </a:solidFill>
              </a:rPr>
              <a:t>Inactive</a:t>
            </a:r>
            <a:br>
              <a:rPr lang="en-US" sz="1600" b="1">
                <a:solidFill>
                  <a:prstClr val="white"/>
                </a:solidFill>
              </a:rPr>
            </a:br>
            <a:r>
              <a:rPr lang="en-US" sz="1600" b="1">
                <a:solidFill>
                  <a:prstClr val="white"/>
                </a:solidFill>
              </a:rPr>
              <a:t>Fragments</a:t>
            </a:r>
          </a:p>
        </p:txBody>
      </p:sp>
      <p:sp>
        <p:nvSpPr>
          <p:cNvPr id="72717" name="Text Box 13"/>
          <p:cNvSpPr txBox="1">
            <a:spLocks noChangeArrowheads="1"/>
          </p:cNvSpPr>
          <p:nvPr/>
        </p:nvSpPr>
        <p:spPr bwMode="auto">
          <a:xfrm>
            <a:off x="6951663" y="5127625"/>
            <a:ext cx="2068512"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190500" indent="-190500"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buClr>
                <a:srgbClr val="E4E9EF"/>
              </a:buClr>
              <a:buFont typeface="Symbol" pitchFamily="18" charset="2"/>
              <a:buChar char="·"/>
            </a:pPr>
            <a:r>
              <a:rPr lang="en-US" sz="1600" b="1">
                <a:solidFill>
                  <a:prstClr val="white"/>
                </a:solidFill>
              </a:rPr>
              <a:t>Vasodilation</a:t>
            </a:r>
          </a:p>
          <a:p>
            <a:pPr>
              <a:buClr>
                <a:srgbClr val="E4E9EF"/>
              </a:buClr>
              <a:buFont typeface="Symbol" pitchFamily="18" charset="2"/>
              <a:buChar char="·"/>
            </a:pPr>
            <a:r>
              <a:rPr lang="en-US" sz="1600" b="1">
                <a:solidFill>
                  <a:prstClr val="white"/>
                </a:solidFill>
              </a:rPr>
              <a:t>Antiproliferation</a:t>
            </a:r>
            <a:br>
              <a:rPr lang="en-US" sz="1600" b="1">
                <a:solidFill>
                  <a:prstClr val="white"/>
                </a:solidFill>
              </a:rPr>
            </a:br>
            <a:r>
              <a:rPr lang="en-US" sz="1600" b="1">
                <a:solidFill>
                  <a:prstClr val="white"/>
                </a:solidFill>
              </a:rPr>
              <a:t>(kinins)</a:t>
            </a:r>
          </a:p>
        </p:txBody>
      </p:sp>
      <p:sp>
        <p:nvSpPr>
          <p:cNvPr id="72718" name="Freeform 14"/>
          <p:cNvSpPr>
            <a:spLocks/>
          </p:cNvSpPr>
          <p:nvPr/>
        </p:nvSpPr>
        <p:spPr bwMode="auto">
          <a:xfrm>
            <a:off x="1384300" y="1698625"/>
            <a:ext cx="1301750" cy="804863"/>
          </a:xfrm>
          <a:custGeom>
            <a:avLst/>
            <a:gdLst>
              <a:gd name="T0" fmla="*/ 0 w 820"/>
              <a:gd name="T1" fmla="*/ 2147483647 h 282"/>
              <a:gd name="T2" fmla="*/ 0 w 820"/>
              <a:gd name="T3" fmla="*/ 2147483647 h 282"/>
              <a:gd name="T4" fmla="*/ 2147483647 w 820"/>
              <a:gd name="T5" fmla="*/ 0 h 282"/>
              <a:gd name="T6" fmla="*/ 0 60000 65536"/>
              <a:gd name="T7" fmla="*/ 0 60000 65536"/>
              <a:gd name="T8" fmla="*/ 0 60000 65536"/>
              <a:gd name="T9" fmla="*/ 0 w 820"/>
              <a:gd name="T10" fmla="*/ 0 h 282"/>
              <a:gd name="T11" fmla="*/ 820 w 820"/>
              <a:gd name="T12" fmla="*/ 282 h 282"/>
            </a:gdLst>
            <a:ahLst/>
            <a:cxnLst>
              <a:cxn ang="T6">
                <a:pos x="T0" y="T1"/>
              </a:cxn>
              <a:cxn ang="T7">
                <a:pos x="T2" y="T3"/>
              </a:cxn>
              <a:cxn ang="T8">
                <a:pos x="T4" y="T5"/>
              </a:cxn>
            </a:cxnLst>
            <a:rect l="T9" t="T10" r="T11" b="T12"/>
            <a:pathLst>
              <a:path w="820" h="282">
                <a:moveTo>
                  <a:pt x="0" y="282"/>
                </a:moveTo>
                <a:lnTo>
                  <a:pt x="0" y="2"/>
                </a:lnTo>
                <a:lnTo>
                  <a:pt x="820" y="0"/>
                </a:lnTo>
              </a:path>
            </a:pathLst>
          </a:custGeom>
          <a:noFill/>
          <a:ln w="381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s-SV">
              <a:solidFill>
                <a:prstClr val="white"/>
              </a:solidFill>
            </a:endParaRPr>
          </a:p>
        </p:txBody>
      </p:sp>
      <p:sp>
        <p:nvSpPr>
          <p:cNvPr id="72719" name="Freeform 15"/>
          <p:cNvSpPr>
            <a:spLocks/>
          </p:cNvSpPr>
          <p:nvPr/>
        </p:nvSpPr>
        <p:spPr bwMode="auto">
          <a:xfrm>
            <a:off x="5403850" y="1731963"/>
            <a:ext cx="801688" cy="1793875"/>
          </a:xfrm>
          <a:custGeom>
            <a:avLst/>
            <a:gdLst>
              <a:gd name="T0" fmla="*/ 0 w 505"/>
              <a:gd name="T1" fmla="*/ 0 h 923"/>
              <a:gd name="T2" fmla="*/ 2147483647 w 505"/>
              <a:gd name="T3" fmla="*/ 0 h 923"/>
              <a:gd name="T4" fmla="*/ 2147483647 w 505"/>
              <a:gd name="T5" fmla="*/ 2147483647 h 923"/>
              <a:gd name="T6" fmla="*/ 0 60000 65536"/>
              <a:gd name="T7" fmla="*/ 0 60000 65536"/>
              <a:gd name="T8" fmla="*/ 0 60000 65536"/>
              <a:gd name="T9" fmla="*/ 0 w 505"/>
              <a:gd name="T10" fmla="*/ 0 h 923"/>
              <a:gd name="T11" fmla="*/ 505 w 505"/>
              <a:gd name="T12" fmla="*/ 923 h 923"/>
            </a:gdLst>
            <a:ahLst/>
            <a:cxnLst>
              <a:cxn ang="T6">
                <a:pos x="T0" y="T1"/>
              </a:cxn>
              <a:cxn ang="T7">
                <a:pos x="T2" y="T3"/>
              </a:cxn>
              <a:cxn ang="T8">
                <a:pos x="T4" y="T5"/>
              </a:cxn>
            </a:cxnLst>
            <a:rect l="T9" t="T10" r="T11" b="T12"/>
            <a:pathLst>
              <a:path w="505" h="923">
                <a:moveTo>
                  <a:pt x="0" y="0"/>
                </a:moveTo>
                <a:lnTo>
                  <a:pt x="504" y="0"/>
                </a:lnTo>
                <a:lnTo>
                  <a:pt x="505" y="923"/>
                </a:lnTo>
              </a:path>
            </a:pathLst>
          </a:custGeom>
          <a:noFill/>
          <a:ln w="381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s-SV">
              <a:solidFill>
                <a:prstClr val="white"/>
              </a:solidFill>
            </a:endParaRPr>
          </a:p>
        </p:txBody>
      </p:sp>
      <p:sp>
        <p:nvSpPr>
          <p:cNvPr id="72720" name="Line 16"/>
          <p:cNvSpPr>
            <a:spLocks noChangeShapeType="1"/>
          </p:cNvSpPr>
          <p:nvPr/>
        </p:nvSpPr>
        <p:spPr bwMode="auto">
          <a:xfrm>
            <a:off x="3798888" y="2063750"/>
            <a:ext cx="0" cy="1031875"/>
          </a:xfrm>
          <a:prstGeom prst="line">
            <a:avLst/>
          </a:prstGeom>
          <a:noFill/>
          <a:ln w="38100">
            <a:solidFill>
              <a:schemeClr val="tx1"/>
            </a:solidFill>
            <a:round/>
            <a:headEnd type="triangle" w="med" len="med"/>
            <a:tailEnd/>
          </a:ln>
          <a:extLst>
            <a:ext uri="{909E8E84-426E-40dd-AFC4-6F175D3DCCD1}">
              <a14:hiddenFill xmlns="" xmlns:a14="http://schemas.microsoft.com/office/drawing/2010/main">
                <a:noFill/>
              </a14:hiddenFill>
            </a:ext>
          </a:extLst>
        </p:spPr>
        <p:txBody>
          <a:bodyPr wrap="none" anchor="ctr"/>
          <a:lstStyle/>
          <a:p>
            <a:endParaRPr lang="es-SV">
              <a:solidFill>
                <a:prstClr val="white"/>
              </a:solidFill>
            </a:endParaRPr>
          </a:p>
        </p:txBody>
      </p:sp>
      <p:sp>
        <p:nvSpPr>
          <p:cNvPr id="72721" name="Line 17"/>
          <p:cNvSpPr>
            <a:spLocks noChangeShapeType="1"/>
          </p:cNvSpPr>
          <p:nvPr/>
        </p:nvSpPr>
        <p:spPr bwMode="auto">
          <a:xfrm>
            <a:off x="2219325" y="2851150"/>
            <a:ext cx="692150" cy="34925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s-SV">
              <a:solidFill>
                <a:prstClr val="white"/>
              </a:solidFill>
            </a:endParaRPr>
          </a:p>
        </p:txBody>
      </p:sp>
      <p:sp>
        <p:nvSpPr>
          <p:cNvPr id="72722" name="Line 18"/>
          <p:cNvSpPr>
            <a:spLocks noChangeShapeType="1"/>
          </p:cNvSpPr>
          <p:nvPr/>
        </p:nvSpPr>
        <p:spPr bwMode="auto">
          <a:xfrm rot="-476534">
            <a:off x="4747256" y="3256651"/>
            <a:ext cx="666750" cy="498475"/>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s-SV">
              <a:solidFill>
                <a:prstClr val="white"/>
              </a:solidFill>
            </a:endParaRPr>
          </a:p>
        </p:txBody>
      </p:sp>
      <p:sp>
        <p:nvSpPr>
          <p:cNvPr id="72723" name="Line 19"/>
          <p:cNvSpPr>
            <a:spLocks noChangeShapeType="1"/>
          </p:cNvSpPr>
          <p:nvPr/>
        </p:nvSpPr>
        <p:spPr bwMode="auto">
          <a:xfrm flipV="1">
            <a:off x="4956175" y="3343275"/>
            <a:ext cx="204788" cy="285750"/>
          </a:xfrm>
          <a:prstGeom prst="line">
            <a:avLst/>
          </a:prstGeom>
          <a:noFill/>
          <a:ln w="5715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s-SV">
              <a:solidFill>
                <a:prstClr val="white"/>
              </a:solidFill>
            </a:endParaRPr>
          </a:p>
        </p:txBody>
      </p:sp>
      <p:sp>
        <p:nvSpPr>
          <p:cNvPr id="72724" name="Line 20"/>
          <p:cNvSpPr>
            <a:spLocks noChangeShapeType="1"/>
          </p:cNvSpPr>
          <p:nvPr/>
        </p:nvSpPr>
        <p:spPr bwMode="auto">
          <a:xfrm flipV="1">
            <a:off x="8007350" y="2574925"/>
            <a:ext cx="0" cy="509588"/>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s-SV">
              <a:solidFill>
                <a:prstClr val="white"/>
              </a:solidFill>
            </a:endParaRPr>
          </a:p>
        </p:txBody>
      </p:sp>
      <p:sp>
        <p:nvSpPr>
          <p:cNvPr id="72725" name="Freeform 21"/>
          <p:cNvSpPr>
            <a:spLocks/>
          </p:cNvSpPr>
          <p:nvPr/>
        </p:nvSpPr>
        <p:spPr bwMode="auto">
          <a:xfrm>
            <a:off x="7386638" y="3533775"/>
            <a:ext cx="493712" cy="738188"/>
          </a:xfrm>
          <a:custGeom>
            <a:avLst/>
            <a:gdLst>
              <a:gd name="T0" fmla="*/ 2147483647 w 311"/>
              <a:gd name="T1" fmla="*/ 0 h 465"/>
              <a:gd name="T2" fmla="*/ 0 w 311"/>
              <a:gd name="T3" fmla="*/ 2147483647 h 465"/>
              <a:gd name="T4" fmla="*/ 2147483647 w 311"/>
              <a:gd name="T5" fmla="*/ 2147483647 h 465"/>
              <a:gd name="T6" fmla="*/ 0 60000 65536"/>
              <a:gd name="T7" fmla="*/ 0 60000 65536"/>
              <a:gd name="T8" fmla="*/ 0 60000 65536"/>
              <a:gd name="T9" fmla="*/ 0 w 311"/>
              <a:gd name="T10" fmla="*/ 0 h 465"/>
              <a:gd name="T11" fmla="*/ 311 w 311"/>
              <a:gd name="T12" fmla="*/ 465 h 465"/>
            </a:gdLst>
            <a:ahLst/>
            <a:cxnLst>
              <a:cxn ang="T6">
                <a:pos x="T0" y="T1"/>
              </a:cxn>
              <a:cxn ang="T7">
                <a:pos x="T2" y="T3"/>
              </a:cxn>
              <a:cxn ang="T8">
                <a:pos x="T4" y="T5"/>
              </a:cxn>
            </a:cxnLst>
            <a:rect l="T9" t="T10" r="T11" b="T12"/>
            <a:pathLst>
              <a:path w="311" h="465">
                <a:moveTo>
                  <a:pt x="311" y="0"/>
                </a:moveTo>
                <a:lnTo>
                  <a:pt x="0" y="222"/>
                </a:lnTo>
                <a:lnTo>
                  <a:pt x="243" y="465"/>
                </a:lnTo>
              </a:path>
            </a:pathLst>
          </a:custGeom>
          <a:noFill/>
          <a:ln w="38100">
            <a:solidFill>
              <a:schemeClr val="tx1"/>
            </a:solidFill>
            <a:round/>
            <a:headEnd type="triangle" w="med" len="me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s-SV">
              <a:solidFill>
                <a:prstClr val="white"/>
              </a:solidFill>
            </a:endParaRPr>
          </a:p>
        </p:txBody>
      </p:sp>
      <p:sp>
        <p:nvSpPr>
          <p:cNvPr id="72726" name="Line 22"/>
          <p:cNvSpPr>
            <a:spLocks noChangeShapeType="1"/>
          </p:cNvSpPr>
          <p:nvPr/>
        </p:nvSpPr>
        <p:spPr bwMode="auto">
          <a:xfrm>
            <a:off x="7486650" y="3565525"/>
            <a:ext cx="244475" cy="292100"/>
          </a:xfrm>
          <a:prstGeom prst="line">
            <a:avLst/>
          </a:prstGeom>
          <a:noFill/>
          <a:ln w="5715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s-SV">
              <a:solidFill>
                <a:prstClr val="white"/>
              </a:solidFill>
            </a:endParaRPr>
          </a:p>
        </p:txBody>
      </p:sp>
      <p:sp>
        <p:nvSpPr>
          <p:cNvPr id="72727" name="Line 23"/>
          <p:cNvSpPr>
            <a:spLocks noChangeShapeType="1"/>
          </p:cNvSpPr>
          <p:nvPr/>
        </p:nvSpPr>
        <p:spPr bwMode="auto">
          <a:xfrm>
            <a:off x="8007350" y="4770438"/>
            <a:ext cx="0" cy="309562"/>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s-SV">
              <a:solidFill>
                <a:prstClr val="white"/>
              </a:solidFill>
            </a:endParaRPr>
          </a:p>
        </p:txBody>
      </p:sp>
      <p:grpSp>
        <p:nvGrpSpPr>
          <p:cNvPr id="72728" name="Group 24"/>
          <p:cNvGrpSpPr>
            <a:grpSpLocks/>
          </p:cNvGrpSpPr>
          <p:nvPr/>
        </p:nvGrpSpPr>
        <p:grpSpPr bwMode="auto">
          <a:xfrm flipH="1">
            <a:off x="3875088" y="4678363"/>
            <a:ext cx="1512887" cy="730250"/>
            <a:chOff x="2652" y="2672"/>
            <a:chExt cx="746" cy="406"/>
          </a:xfrm>
        </p:grpSpPr>
        <p:sp>
          <p:nvSpPr>
            <p:cNvPr id="72736" name="Arc 25"/>
            <p:cNvSpPr>
              <a:spLocks/>
            </p:cNvSpPr>
            <p:nvPr/>
          </p:nvSpPr>
          <p:spPr bwMode="auto">
            <a:xfrm flipH="1">
              <a:off x="2652" y="2672"/>
              <a:ext cx="364" cy="4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s-SV">
                <a:solidFill>
                  <a:prstClr val="white"/>
                </a:solidFill>
              </a:endParaRPr>
            </a:p>
          </p:txBody>
        </p:sp>
        <p:sp>
          <p:nvSpPr>
            <p:cNvPr id="72737" name="Arc 26"/>
            <p:cNvSpPr>
              <a:spLocks/>
            </p:cNvSpPr>
            <p:nvPr/>
          </p:nvSpPr>
          <p:spPr bwMode="auto">
            <a:xfrm>
              <a:off x="3006" y="2672"/>
              <a:ext cx="392" cy="40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s-SV">
                <a:solidFill>
                  <a:prstClr val="white"/>
                </a:solidFill>
              </a:endParaRPr>
            </a:p>
          </p:txBody>
        </p:sp>
      </p:grpSp>
      <p:sp>
        <p:nvSpPr>
          <p:cNvPr id="72729" name="Line 27"/>
          <p:cNvSpPr>
            <a:spLocks noChangeShapeType="1"/>
          </p:cNvSpPr>
          <p:nvPr/>
        </p:nvSpPr>
        <p:spPr bwMode="auto">
          <a:xfrm flipH="1">
            <a:off x="4986338" y="4714875"/>
            <a:ext cx="282575" cy="319088"/>
          </a:xfrm>
          <a:prstGeom prst="line">
            <a:avLst/>
          </a:prstGeom>
          <a:noFill/>
          <a:ln w="57150">
            <a:solidFill>
              <a:srgbClr val="FFFF00"/>
            </a:solidFill>
            <a:round/>
            <a:headEnd/>
            <a:tailEnd/>
          </a:ln>
          <a:extLst>
            <a:ext uri="{909E8E84-426E-40dd-AFC4-6F175D3DCCD1}">
              <a14:hiddenFill xmlns="" xmlns:a14="http://schemas.microsoft.com/office/drawing/2010/main">
                <a:noFill/>
              </a14:hiddenFill>
            </a:ext>
          </a:extLst>
        </p:spPr>
        <p:txBody>
          <a:bodyPr wrap="none" anchor="ctr"/>
          <a:lstStyle/>
          <a:p>
            <a:endParaRPr lang="es-SV">
              <a:solidFill>
                <a:prstClr val="white"/>
              </a:solidFill>
            </a:endParaRPr>
          </a:p>
        </p:txBody>
      </p:sp>
      <p:sp>
        <p:nvSpPr>
          <p:cNvPr id="72730" name="Line 28"/>
          <p:cNvSpPr>
            <a:spLocks noChangeShapeType="1"/>
          </p:cNvSpPr>
          <p:nvPr/>
        </p:nvSpPr>
        <p:spPr bwMode="auto">
          <a:xfrm flipH="1">
            <a:off x="2062163" y="5670550"/>
            <a:ext cx="708025"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s-SV">
              <a:solidFill>
                <a:prstClr val="white"/>
              </a:solidFill>
            </a:endParaRPr>
          </a:p>
        </p:txBody>
      </p:sp>
      <p:sp>
        <p:nvSpPr>
          <p:cNvPr id="72731" name="Line 29"/>
          <p:cNvSpPr>
            <a:spLocks noChangeShapeType="1"/>
          </p:cNvSpPr>
          <p:nvPr/>
        </p:nvSpPr>
        <p:spPr bwMode="auto">
          <a:xfrm>
            <a:off x="6189663" y="4089400"/>
            <a:ext cx="12700" cy="7112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s-SV">
              <a:solidFill>
                <a:prstClr val="white"/>
              </a:solidFill>
            </a:endParaRPr>
          </a:p>
        </p:txBody>
      </p:sp>
      <p:sp>
        <p:nvSpPr>
          <p:cNvPr id="72732" name="Text Box 30"/>
          <p:cNvSpPr txBox="1">
            <a:spLocks noChangeArrowheads="1"/>
          </p:cNvSpPr>
          <p:nvPr/>
        </p:nvSpPr>
        <p:spPr bwMode="auto">
          <a:xfrm>
            <a:off x="5495925" y="4699811"/>
            <a:ext cx="17176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n-US" b="1" dirty="0">
                <a:solidFill>
                  <a:prstClr val="white"/>
                </a:solidFill>
                <a:cs typeface="Arial" charset="0"/>
              </a:rPr>
              <a:t>Aldosterone</a:t>
            </a:r>
          </a:p>
        </p:txBody>
      </p:sp>
      <p:sp>
        <p:nvSpPr>
          <p:cNvPr id="72733" name="Line 31"/>
          <p:cNvSpPr>
            <a:spLocks noChangeShapeType="1"/>
          </p:cNvSpPr>
          <p:nvPr/>
        </p:nvSpPr>
        <p:spPr bwMode="auto">
          <a:xfrm>
            <a:off x="0" y="1139825"/>
            <a:ext cx="9144000" cy="0"/>
          </a:xfrm>
          <a:prstGeom prst="line">
            <a:avLst/>
          </a:prstGeom>
          <a:noFill/>
          <a:ln w="9525">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s-SV">
              <a:solidFill>
                <a:prstClr val="white"/>
              </a:solidFill>
            </a:endParaRPr>
          </a:p>
        </p:txBody>
      </p:sp>
      <p:sp>
        <p:nvSpPr>
          <p:cNvPr id="72734" name="Rectangle 32"/>
          <p:cNvSpPr>
            <a:spLocks noChangeArrowheads="1"/>
          </p:cNvSpPr>
          <p:nvPr/>
        </p:nvSpPr>
        <p:spPr bwMode="blackWhite">
          <a:xfrm>
            <a:off x="7661275" y="4386263"/>
            <a:ext cx="685800" cy="438150"/>
          </a:xfrm>
          <a:prstGeom prst="rect">
            <a:avLst/>
          </a:prstGeom>
          <a:solidFill>
            <a:srgbClr val="FF0000"/>
          </a:solidFill>
          <a:ln>
            <a:noFill/>
          </a:ln>
          <a:extLst>
            <a:ext uri="{91240B29-F687-4f45-9708-019B960494DF}">
              <a14:hiddenLine xmlns="" xmlns:a14="http://schemas.microsoft.com/office/drawing/2010/main" w="19050" algn="ctr">
                <a:solidFill>
                  <a:srgbClr val="000000"/>
                </a:solidFill>
                <a:miter lim="800000"/>
                <a:headEnd/>
                <a:tailEnd/>
              </a14:hiddenLine>
            </a:ext>
          </a:extLst>
        </p:spPr>
        <p:txBody>
          <a:bodyPr wrap="none" anchor="ctr"/>
          <a:lstStyle/>
          <a:p>
            <a:pPr algn="ctr" eaLnBrk="0" hangingPunct="0"/>
            <a:r>
              <a:rPr lang="en-US" b="1">
                <a:solidFill>
                  <a:prstClr val="white"/>
                </a:solidFill>
              </a:rPr>
              <a:t>AT2</a:t>
            </a:r>
          </a:p>
        </p:txBody>
      </p:sp>
      <p:sp>
        <p:nvSpPr>
          <p:cNvPr id="72735" name="Rectangle 33"/>
          <p:cNvSpPr>
            <a:spLocks noChangeArrowheads="1"/>
          </p:cNvSpPr>
          <p:nvPr/>
        </p:nvSpPr>
        <p:spPr bwMode="blackWhite">
          <a:xfrm>
            <a:off x="7661275" y="2998788"/>
            <a:ext cx="685800" cy="438150"/>
          </a:xfrm>
          <a:prstGeom prst="rect">
            <a:avLst/>
          </a:prstGeom>
          <a:solidFill>
            <a:schemeClr val="tx2"/>
          </a:solidFill>
          <a:ln>
            <a:noFill/>
          </a:ln>
          <a:extLst>
            <a:ext uri="{91240B29-F687-4f45-9708-019B960494DF}">
              <a14:hiddenLine xmlns="" xmlns:a14="http://schemas.microsoft.com/office/drawing/2010/main" w="19050" algn="ctr">
                <a:solidFill>
                  <a:srgbClr val="000000"/>
                </a:solidFill>
                <a:miter lim="800000"/>
                <a:headEnd/>
                <a:tailEnd/>
              </a14:hiddenLine>
            </a:ext>
          </a:extLst>
        </p:spPr>
        <p:txBody>
          <a:bodyPr wrap="none" anchor="ctr"/>
          <a:lstStyle/>
          <a:p>
            <a:pPr algn="ctr" eaLnBrk="0" hangingPunct="0"/>
            <a:r>
              <a:rPr lang="en-US" b="1">
                <a:solidFill>
                  <a:prstClr val="black"/>
                </a:solidFill>
              </a:rPr>
              <a:t>AT1</a:t>
            </a:r>
          </a:p>
        </p:txBody>
      </p:sp>
      <p:cxnSp>
        <p:nvCxnSpPr>
          <p:cNvPr id="6" name="Conector recto 5"/>
          <p:cNvCxnSpPr/>
          <p:nvPr/>
        </p:nvCxnSpPr>
        <p:spPr>
          <a:xfrm flipH="1">
            <a:off x="2471739" y="2916723"/>
            <a:ext cx="207963" cy="2695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5973761" y="4384675"/>
            <a:ext cx="43815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Elipse 3"/>
          <p:cNvSpPr/>
          <p:nvPr/>
        </p:nvSpPr>
        <p:spPr>
          <a:xfrm>
            <a:off x="2195736" y="2708920"/>
            <a:ext cx="864096" cy="648072"/>
          </a:xfrm>
          <a:prstGeom prst="ellipse">
            <a:avLst/>
          </a:prstGeom>
          <a:noFill/>
          <a:ln w="28575"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5" name="Elipse 4"/>
          <p:cNvSpPr/>
          <p:nvPr/>
        </p:nvSpPr>
        <p:spPr>
          <a:xfrm>
            <a:off x="4716016" y="3140968"/>
            <a:ext cx="792088" cy="720080"/>
          </a:xfrm>
          <a:prstGeom prst="ellipse">
            <a:avLst/>
          </a:prstGeom>
          <a:noFill/>
          <a:ln w="28575"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7" name="Elipse 6"/>
          <p:cNvSpPr/>
          <p:nvPr/>
        </p:nvSpPr>
        <p:spPr>
          <a:xfrm>
            <a:off x="5796136" y="4077072"/>
            <a:ext cx="792088" cy="576064"/>
          </a:xfrm>
          <a:prstGeom prst="ellipse">
            <a:avLst/>
          </a:prstGeom>
          <a:noFill/>
          <a:ln w="28575"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8" name="Elipse 7"/>
          <p:cNvSpPr/>
          <p:nvPr/>
        </p:nvSpPr>
        <p:spPr>
          <a:xfrm>
            <a:off x="7308304" y="3429000"/>
            <a:ext cx="576064" cy="576064"/>
          </a:xfrm>
          <a:prstGeom prst="ellipse">
            <a:avLst/>
          </a:prstGeom>
          <a:noFill/>
          <a:ln w="28575"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Tree>
    <p:extLst>
      <p:ext uri="{BB962C8B-B14F-4D97-AF65-F5344CB8AC3E}">
        <p14:creationId xmlns:p14="http://schemas.microsoft.com/office/powerpoint/2010/main" val="1059614239"/>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06090"/>
          </a:xfrm>
        </p:spPr>
        <p:txBody>
          <a:bodyPr>
            <a:normAutofit/>
          </a:bodyPr>
          <a:lstStyle/>
          <a:p>
            <a:r>
              <a:rPr lang="es-ES_tradnl" sz="2800" dirty="0">
                <a:latin typeface="Arial Narrow" panose="020B0606020202030204" pitchFamily="34" charset="0"/>
              </a:rPr>
              <a:t>ESTRATEGIAS DE NEFROPROTECCIÓN</a:t>
            </a:r>
            <a:endParaRPr lang="es-SV" sz="2800" dirty="0">
              <a:latin typeface="Arial Narrow" panose="020B0606020202030204" pitchFamily="34" charset="0"/>
            </a:endParaRPr>
          </a:p>
        </p:txBody>
      </p:sp>
      <p:pic>
        <p:nvPicPr>
          <p:cNvPr id="6" name="Marcador de contenido 5"/>
          <p:cNvPicPr>
            <a:picLocks noGrp="1" noChangeAspect="1"/>
          </p:cNvPicPr>
          <p:nvPr>
            <p:ph sz="half" idx="2"/>
          </p:nvPr>
        </p:nvPicPr>
        <p:blipFill>
          <a:blip r:embed="rId2"/>
          <a:stretch>
            <a:fillRect/>
          </a:stretch>
        </p:blipFill>
        <p:spPr>
          <a:xfrm>
            <a:off x="3923928" y="2204864"/>
            <a:ext cx="4896544" cy="3921299"/>
          </a:xfrm>
          <a:prstGeom prst="rect">
            <a:avLst/>
          </a:prstGeom>
        </p:spPr>
      </p:pic>
      <p:pic>
        <p:nvPicPr>
          <p:cNvPr id="5" name="Marcador de contenido 4" descr="&lt;b&gt;Figura 1.&lt;/b&gt; Mecanismo de acción de la aldosterona."/>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23529" y="2204864"/>
            <a:ext cx="3240360" cy="3921298"/>
          </a:xfrm>
          <a:prstGeom prst="rect">
            <a:avLst/>
          </a:prstGeom>
          <a:noFill/>
          <a:ln>
            <a:noFill/>
          </a:ln>
        </p:spPr>
      </p:pic>
    </p:spTree>
    <p:extLst>
      <p:ext uri="{BB962C8B-B14F-4D97-AF65-F5344CB8AC3E}">
        <p14:creationId xmlns:p14="http://schemas.microsoft.com/office/powerpoint/2010/main" val="42535515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noFill/>
          <a:extLst>
            <a:ext uri="{909E8E84-426E-40dd-AFC4-6F175D3DCCD1}">
              <a14:hiddenFill xmlns="" xmlns:a14="http://schemas.microsoft.com/office/drawing/2010/main">
                <a:solidFill>
                  <a:srgbClr val="FFFFFF"/>
                </a:solidFill>
              </a14:hiddenFill>
            </a:ext>
          </a:extLst>
        </p:spPr>
        <p:txBody>
          <a:bodyPr>
            <a:normAutofit/>
          </a:bodyPr>
          <a:lstStyle/>
          <a:p>
            <a:r>
              <a:rPr lang="es-ES_tradnl" sz="2800" dirty="0"/>
              <a:t>ESTRATEGIAS DE NEFROPROTECCIÓN</a:t>
            </a:r>
            <a:endParaRPr lang="es-ES_tradnl" sz="2800" dirty="0" smtClean="0">
              <a:effectLst/>
            </a:endParaRPr>
          </a:p>
        </p:txBody>
      </p:sp>
      <p:sp>
        <p:nvSpPr>
          <p:cNvPr id="70659" name="Rectangle 3"/>
          <p:cNvSpPr>
            <a:spLocks noGrp="1" noChangeArrowheads="1"/>
          </p:cNvSpPr>
          <p:nvPr>
            <p:ph type="body" idx="1"/>
          </p:nvPr>
        </p:nvSpPr>
        <p:spPr>
          <a:xfrm>
            <a:off x="457200" y="1600200"/>
            <a:ext cx="8229600" cy="4997152"/>
          </a:xfrm>
          <a:noFill/>
          <a:extLst>
            <a:ext uri="{909E8E84-426E-40dd-AFC4-6F175D3DCCD1}">
              <a14:hiddenFill xmlns="" xmlns:a14="http://schemas.microsoft.com/office/drawing/2010/main">
                <a:solidFill>
                  <a:srgbClr val="FFFFFF"/>
                </a:solidFill>
              </a14:hiddenFill>
            </a:ext>
          </a:extLst>
        </p:spPr>
        <p:txBody>
          <a:bodyPr>
            <a:normAutofit lnSpcReduction="10000"/>
          </a:bodyPr>
          <a:lstStyle/>
          <a:p>
            <a:pPr marL="609600" indent="-609600" algn="ctr">
              <a:buFont typeface="Wingdings" pitchFamily="2" charset="2"/>
              <a:buNone/>
            </a:pPr>
            <a:r>
              <a:rPr lang="es-ES_tradnl" sz="2400" dirty="0" smtClean="0">
                <a:solidFill>
                  <a:srgbClr val="CCECFF"/>
                </a:solidFill>
                <a:effectLst/>
              </a:rPr>
              <a:t>Antagonistas de los Receptores </a:t>
            </a:r>
            <a:r>
              <a:rPr lang="es-ES_tradnl" sz="2400" dirty="0" err="1" smtClean="0">
                <a:solidFill>
                  <a:srgbClr val="CCECFF"/>
                </a:solidFill>
                <a:effectLst/>
              </a:rPr>
              <a:t>Mineralocorticoides</a:t>
            </a:r>
            <a:r>
              <a:rPr lang="es-ES_tradnl" sz="2400" dirty="0" smtClean="0">
                <a:solidFill>
                  <a:srgbClr val="CCECFF"/>
                </a:solidFill>
                <a:effectLst/>
              </a:rPr>
              <a:t>.</a:t>
            </a:r>
          </a:p>
          <a:p>
            <a:pPr marL="609600" indent="-609600">
              <a:buFont typeface="Wingdings" pitchFamily="2" charset="2"/>
              <a:buNone/>
            </a:pPr>
            <a:endParaRPr lang="es-ES_tradnl" sz="1800" dirty="0" smtClean="0">
              <a:effectLst/>
            </a:endParaRPr>
          </a:p>
          <a:p>
            <a:pPr marL="609600" indent="-609600">
              <a:buFont typeface="Wingdings" pitchFamily="2" charset="2"/>
              <a:buNone/>
            </a:pPr>
            <a:r>
              <a:rPr lang="es-ES_tradnl" sz="2400" dirty="0" smtClean="0">
                <a:solidFill>
                  <a:srgbClr val="FFFF00"/>
                </a:solidFill>
                <a:effectLst/>
              </a:rPr>
              <a:t>La Aldosterona Induce:</a:t>
            </a:r>
          </a:p>
          <a:p>
            <a:pPr marL="609600" indent="-609600">
              <a:buFont typeface="Wingdings" pitchFamily="2" charset="2"/>
              <a:buAutoNum type="arabicPeriod"/>
            </a:pPr>
            <a:r>
              <a:rPr lang="es-ES_tradnl" sz="2000" dirty="0" smtClean="0">
                <a:effectLst/>
              </a:rPr>
              <a:t>Inflamación                               - Inhibición de la activación del                </a:t>
            </a:r>
          </a:p>
          <a:p>
            <a:pPr marL="609600" indent="-609600">
              <a:buFont typeface="Wingdings" pitchFamily="2" charset="2"/>
              <a:buAutoNum type="arabicPeriod"/>
            </a:pPr>
            <a:r>
              <a:rPr lang="es-ES_tradnl" sz="2000" dirty="0" smtClean="0">
                <a:effectLst/>
              </a:rPr>
              <a:t>Disfunción Endotelial                 Activador del </a:t>
            </a:r>
            <a:r>
              <a:rPr lang="es-ES_tradnl" sz="2000" dirty="0" err="1" smtClean="0">
                <a:effectLst/>
              </a:rPr>
              <a:t>Plasminógeno</a:t>
            </a:r>
            <a:r>
              <a:rPr lang="es-ES_tradnl" sz="2000" dirty="0" smtClean="0">
                <a:effectLst/>
              </a:rPr>
              <a:t>.</a:t>
            </a:r>
          </a:p>
          <a:p>
            <a:pPr marL="609600" indent="-609600">
              <a:buFont typeface="Wingdings" pitchFamily="2" charset="2"/>
              <a:buAutoNum type="arabicPeriod"/>
            </a:pPr>
            <a:r>
              <a:rPr lang="es-ES_tradnl" sz="2000" dirty="0" smtClean="0">
                <a:solidFill>
                  <a:srgbClr val="FFFF00"/>
                </a:solidFill>
                <a:effectLst/>
              </a:rPr>
              <a:t>Esclerosis Glomerular</a:t>
            </a:r>
            <a:r>
              <a:rPr lang="es-ES_tradnl" sz="2000" dirty="0" smtClean="0">
                <a:effectLst/>
              </a:rPr>
              <a:t>              - </a:t>
            </a:r>
            <a:r>
              <a:rPr lang="en-US" sz="2000" dirty="0" smtClean="0">
                <a:effectLst/>
                <a:cs typeface="Tahoma" pitchFamily="34" charset="0"/>
              </a:rPr>
              <a:t> </a:t>
            </a:r>
            <a:r>
              <a:rPr lang="en-US" sz="2000" dirty="0" err="1" smtClean="0">
                <a:solidFill>
                  <a:srgbClr val="FFFF00"/>
                </a:solidFill>
                <a:effectLst/>
                <a:cs typeface="Tahoma" pitchFamily="34" charset="0"/>
              </a:rPr>
              <a:t>Aumento</a:t>
            </a:r>
            <a:r>
              <a:rPr lang="en-US" sz="2000" dirty="0" smtClean="0">
                <a:solidFill>
                  <a:srgbClr val="FFFF00"/>
                </a:solidFill>
                <a:effectLst/>
                <a:cs typeface="Tahoma" pitchFamily="34" charset="0"/>
              </a:rPr>
              <a:t> TGF </a:t>
            </a:r>
            <a:r>
              <a:rPr lang="el-GR" sz="2000" dirty="0" smtClean="0">
                <a:solidFill>
                  <a:srgbClr val="FFFF00"/>
                </a:solidFill>
                <a:effectLst/>
                <a:cs typeface="Tahoma" pitchFamily="34" charset="0"/>
              </a:rPr>
              <a:t>β</a:t>
            </a:r>
          </a:p>
          <a:p>
            <a:pPr marL="609600" indent="-609600">
              <a:buFont typeface="Wingdings" pitchFamily="2" charset="2"/>
              <a:buAutoNum type="arabicPeriod"/>
            </a:pPr>
            <a:r>
              <a:rPr lang="es-ES_tradnl" sz="2000" dirty="0" smtClean="0">
                <a:solidFill>
                  <a:srgbClr val="FFFF00"/>
                </a:solidFill>
                <a:effectLst/>
              </a:rPr>
              <a:t>Daño Tubular</a:t>
            </a:r>
            <a:r>
              <a:rPr lang="es-ES_tradnl" sz="2000" dirty="0" smtClean="0">
                <a:effectLst/>
              </a:rPr>
              <a:t>                            - </a:t>
            </a:r>
            <a:r>
              <a:rPr lang="es-ES_tradnl" sz="2000" dirty="0" smtClean="0">
                <a:solidFill>
                  <a:srgbClr val="FFFF00"/>
                </a:solidFill>
                <a:effectLst/>
              </a:rPr>
              <a:t>Sobrerregulación Receptor Ag II</a:t>
            </a:r>
          </a:p>
          <a:p>
            <a:pPr marL="609600" indent="-609600">
              <a:buFont typeface="Wingdings" pitchFamily="2" charset="2"/>
              <a:buAutoNum type="arabicPeriod"/>
            </a:pPr>
            <a:endParaRPr lang="es-ES_tradnl" sz="1800" dirty="0" smtClean="0">
              <a:effectLst/>
            </a:endParaRPr>
          </a:p>
          <a:p>
            <a:pPr marL="609600" indent="-609600">
              <a:buFont typeface="Wingdings" pitchFamily="2" charset="2"/>
              <a:buNone/>
            </a:pPr>
            <a:endParaRPr lang="es-ES_tradnl" sz="1800" dirty="0" smtClean="0">
              <a:solidFill>
                <a:srgbClr val="FFFF00"/>
              </a:solidFill>
              <a:effectLst/>
            </a:endParaRPr>
          </a:p>
          <a:p>
            <a:pPr marL="609600" indent="-609600">
              <a:buFont typeface="Wingdings" pitchFamily="2" charset="2"/>
              <a:buNone/>
            </a:pPr>
            <a:endParaRPr lang="es-ES_tradnl" sz="1800" dirty="0" smtClean="0">
              <a:solidFill>
                <a:srgbClr val="FFFF00"/>
              </a:solidFill>
              <a:effectLst/>
            </a:endParaRPr>
          </a:p>
          <a:p>
            <a:pPr marL="609600" indent="-609600">
              <a:buFont typeface="Wingdings" pitchFamily="2" charset="2"/>
              <a:buNone/>
            </a:pPr>
            <a:r>
              <a:rPr lang="es-ES_tradnl" sz="2000" dirty="0" smtClean="0">
                <a:solidFill>
                  <a:srgbClr val="FFFF00"/>
                </a:solidFill>
                <a:effectLst/>
              </a:rPr>
              <a:t>La asociación de Inhibidores de los </a:t>
            </a:r>
            <a:r>
              <a:rPr lang="es-ES_tradnl" sz="2000" dirty="0" err="1" smtClean="0">
                <a:solidFill>
                  <a:srgbClr val="FFFF00"/>
                </a:solidFill>
                <a:effectLst/>
              </a:rPr>
              <a:t>Mineralocorticoides</a:t>
            </a:r>
            <a:r>
              <a:rPr lang="es-ES_tradnl" sz="2000" dirty="0" smtClean="0">
                <a:solidFill>
                  <a:srgbClr val="FFFF00"/>
                </a:solidFill>
                <a:effectLst/>
              </a:rPr>
              <a:t> a un IECA ó ARA </a:t>
            </a:r>
          </a:p>
          <a:p>
            <a:pPr marL="609600" indent="-609600">
              <a:buFont typeface="Wingdings" pitchFamily="2" charset="2"/>
              <a:buNone/>
            </a:pPr>
            <a:r>
              <a:rPr lang="es-ES_tradnl" sz="2000" dirty="0" smtClean="0">
                <a:solidFill>
                  <a:srgbClr val="FFFF00"/>
                </a:solidFill>
                <a:effectLst/>
              </a:rPr>
              <a:t>II ha conseguido una reducción adicional de la proteinuria.</a:t>
            </a:r>
            <a:r>
              <a:rPr lang="es-ES_tradnl" sz="2000" dirty="0" smtClean="0">
                <a:effectLst/>
              </a:rPr>
              <a:t>   </a:t>
            </a:r>
          </a:p>
          <a:p>
            <a:pPr marL="609600" indent="-609600">
              <a:buFont typeface="Wingdings" pitchFamily="2" charset="2"/>
              <a:buNone/>
            </a:pPr>
            <a:r>
              <a:rPr lang="es-ES_tradnl" sz="1800" dirty="0" smtClean="0">
                <a:effectLst/>
              </a:rPr>
              <a:t>                                                                                                  </a:t>
            </a:r>
            <a:r>
              <a:rPr lang="es-ES_tradnl" sz="1200" dirty="0" err="1" smtClean="0">
                <a:solidFill>
                  <a:srgbClr val="CCECFF"/>
                </a:solidFill>
                <a:effectLst/>
              </a:rPr>
              <a:t>Hypertension</a:t>
            </a:r>
            <a:r>
              <a:rPr lang="es-ES_tradnl" sz="1200" dirty="0" smtClean="0">
                <a:solidFill>
                  <a:srgbClr val="CCECFF"/>
                </a:solidFill>
                <a:effectLst/>
              </a:rPr>
              <a:t> 2006; </a:t>
            </a:r>
            <a:r>
              <a:rPr lang="es-ES_tradnl" sz="1200" dirty="0" err="1" smtClean="0">
                <a:solidFill>
                  <a:srgbClr val="CCECFF"/>
                </a:solidFill>
                <a:effectLst/>
              </a:rPr>
              <a:t>Clin</a:t>
            </a:r>
            <a:r>
              <a:rPr lang="es-ES_tradnl" sz="1200" dirty="0" smtClean="0">
                <a:solidFill>
                  <a:srgbClr val="CCECFF"/>
                </a:solidFill>
                <a:effectLst/>
              </a:rPr>
              <a:t> JASN 2006.</a:t>
            </a:r>
          </a:p>
          <a:p>
            <a:pPr marL="609600" indent="-609600">
              <a:buFont typeface="Wingdings" pitchFamily="2" charset="2"/>
              <a:buNone/>
            </a:pPr>
            <a:r>
              <a:rPr lang="es-ES_tradnl" sz="1800" dirty="0" smtClean="0">
                <a:solidFill>
                  <a:srgbClr val="CCECFF"/>
                </a:solidFill>
                <a:effectLst/>
              </a:rPr>
              <a:t>      </a:t>
            </a:r>
          </a:p>
          <a:p>
            <a:pPr marL="609600" indent="-609600">
              <a:buFont typeface="Wingdings" pitchFamily="2" charset="2"/>
              <a:buAutoNum type="arabicPeriod"/>
            </a:pPr>
            <a:endParaRPr lang="es-ES_tradnl" sz="1800" dirty="0" smtClean="0">
              <a:effectLst/>
            </a:endParaRPr>
          </a:p>
        </p:txBody>
      </p:sp>
      <p:sp>
        <p:nvSpPr>
          <p:cNvPr id="70660" name="AutoShape 8"/>
          <p:cNvSpPr>
            <a:spLocks/>
          </p:cNvSpPr>
          <p:nvPr/>
        </p:nvSpPr>
        <p:spPr bwMode="auto">
          <a:xfrm>
            <a:off x="3347864" y="2780928"/>
            <a:ext cx="648072" cy="1440160"/>
          </a:xfrm>
          <a:prstGeom prst="rightBrace">
            <a:avLst>
              <a:gd name="adj1" fmla="val 29955"/>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s-SV">
              <a:solidFill>
                <a:srgbClr val="FFFFFF"/>
              </a:solidFill>
            </a:endParaRPr>
          </a:p>
        </p:txBody>
      </p:sp>
    </p:spTree>
    <p:extLst>
      <p:ext uri="{BB962C8B-B14F-4D97-AF65-F5344CB8AC3E}">
        <p14:creationId xmlns:p14="http://schemas.microsoft.com/office/powerpoint/2010/main" val="840154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smtClean="0"/>
              <a:t> </a:t>
            </a:r>
            <a:r>
              <a:rPr lang="es-ES" sz="2800" dirty="0" smtClean="0">
                <a:latin typeface="Times New Roman" pitchFamily="18" charset="0"/>
              </a:rPr>
              <a:t> </a:t>
            </a:r>
            <a:r>
              <a:rPr lang="es-ES_tradnl" sz="2800" dirty="0"/>
              <a:t>ESTRATEGIAS DE NEFROPROTECCIÓN</a:t>
            </a:r>
            <a:endParaRPr lang="es-SV" sz="2800" dirty="0"/>
          </a:p>
        </p:txBody>
      </p:sp>
      <p:sp>
        <p:nvSpPr>
          <p:cNvPr id="3" name="2 Marcador de contenido"/>
          <p:cNvSpPr>
            <a:spLocks noGrp="1"/>
          </p:cNvSpPr>
          <p:nvPr>
            <p:ph idx="1"/>
          </p:nvPr>
        </p:nvSpPr>
        <p:spPr>
          <a:xfrm>
            <a:off x="457200" y="1600200"/>
            <a:ext cx="8229600" cy="5069160"/>
          </a:xfrm>
        </p:spPr>
        <p:txBody>
          <a:bodyPr>
            <a:normAutofit/>
          </a:bodyPr>
          <a:lstStyle/>
          <a:p>
            <a:pPr marL="0" indent="0" algn="ctr">
              <a:buNone/>
            </a:pPr>
            <a:r>
              <a:rPr lang="es-SV" sz="1800" dirty="0" smtClean="0"/>
              <a:t>PORCENTAJE DE CAMBIOS EN LA PROTEINURIA  CON ESPIRONOLACTONA</a:t>
            </a:r>
          </a:p>
          <a:p>
            <a:pPr marL="0" indent="0">
              <a:buNone/>
            </a:pPr>
            <a:endParaRPr lang="es-SV" sz="1800" dirty="0" smtClean="0"/>
          </a:p>
          <a:p>
            <a:pPr marL="0" indent="0">
              <a:buNone/>
            </a:pPr>
            <a:endParaRPr lang="es-SV" sz="1800" dirty="0"/>
          </a:p>
          <a:p>
            <a:pPr marL="0" indent="0">
              <a:buNone/>
            </a:pPr>
            <a:endParaRPr lang="es-SV" sz="1800" dirty="0" smtClean="0"/>
          </a:p>
          <a:p>
            <a:pPr marL="0" indent="0">
              <a:buNone/>
            </a:pPr>
            <a:endParaRPr lang="es-SV" sz="1800" dirty="0"/>
          </a:p>
          <a:p>
            <a:pPr marL="0" indent="0">
              <a:buNone/>
            </a:pPr>
            <a:endParaRPr lang="es-SV" sz="1800" dirty="0" smtClean="0"/>
          </a:p>
          <a:p>
            <a:pPr marL="0" indent="0">
              <a:buNone/>
            </a:pPr>
            <a:endParaRPr lang="es-SV" sz="1800" dirty="0"/>
          </a:p>
          <a:p>
            <a:pPr marL="0" indent="0">
              <a:buNone/>
            </a:pPr>
            <a:endParaRPr lang="es-SV" sz="1800" dirty="0" smtClean="0"/>
          </a:p>
          <a:p>
            <a:pPr marL="0" indent="0">
              <a:buNone/>
            </a:pPr>
            <a:endParaRPr lang="es-SV" sz="1800" dirty="0"/>
          </a:p>
          <a:p>
            <a:pPr marL="0" indent="0">
              <a:buNone/>
            </a:pPr>
            <a:endParaRPr lang="es-SV" sz="1800" dirty="0" smtClean="0"/>
          </a:p>
          <a:p>
            <a:pPr marL="0" indent="0">
              <a:buNone/>
            </a:pPr>
            <a:endParaRPr lang="es-SV" sz="1800" dirty="0"/>
          </a:p>
          <a:p>
            <a:pPr marL="0" indent="0">
              <a:buNone/>
            </a:pPr>
            <a:endParaRPr lang="es-SV" sz="1800" dirty="0" smtClean="0"/>
          </a:p>
          <a:p>
            <a:pPr marL="0" indent="0">
              <a:buNone/>
            </a:pPr>
            <a:r>
              <a:rPr lang="en-US" sz="1800" dirty="0" smtClean="0"/>
              <a:t>                                                                            </a:t>
            </a:r>
          </a:p>
          <a:p>
            <a:pPr marL="0" indent="0">
              <a:buNone/>
            </a:pPr>
            <a:endParaRPr lang="en-US" sz="1800" dirty="0"/>
          </a:p>
          <a:p>
            <a:pPr marL="0" indent="0">
              <a:buNone/>
            </a:pPr>
            <a:r>
              <a:rPr lang="es-SV" sz="1800" dirty="0" smtClean="0"/>
              <a:t> </a:t>
            </a:r>
            <a:endParaRPr lang="es-SV" sz="18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75" y="2276872"/>
            <a:ext cx="8060645" cy="34563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6021288"/>
            <a:ext cx="3276600"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4830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2"/>
          <p:cNvSpPr>
            <a:spLocks noChangeShapeType="1"/>
          </p:cNvSpPr>
          <p:nvPr/>
        </p:nvSpPr>
        <p:spPr bwMode="auto">
          <a:xfrm>
            <a:off x="3551238" y="3343275"/>
            <a:ext cx="190500"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s-SV">
              <a:solidFill>
                <a:prstClr val="white"/>
              </a:solidFill>
            </a:endParaRPr>
          </a:p>
        </p:txBody>
      </p:sp>
      <p:sp>
        <p:nvSpPr>
          <p:cNvPr id="15363" name="Line 3"/>
          <p:cNvSpPr>
            <a:spLocks noChangeShapeType="1"/>
          </p:cNvSpPr>
          <p:nvPr/>
        </p:nvSpPr>
        <p:spPr bwMode="auto">
          <a:xfrm flipV="1">
            <a:off x="3362325" y="2033588"/>
            <a:ext cx="2281238" cy="1069975"/>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s-SV">
              <a:solidFill>
                <a:prstClr val="white"/>
              </a:solidFill>
            </a:endParaRPr>
          </a:p>
        </p:txBody>
      </p:sp>
      <p:sp>
        <p:nvSpPr>
          <p:cNvPr id="15364" name="Oval 4"/>
          <p:cNvSpPr>
            <a:spLocks noChangeArrowheads="1"/>
          </p:cNvSpPr>
          <p:nvPr/>
        </p:nvSpPr>
        <p:spPr bwMode="auto">
          <a:xfrm>
            <a:off x="1905000" y="2830513"/>
            <a:ext cx="1614488" cy="1073150"/>
          </a:xfrm>
          <a:prstGeom prst="ellipse">
            <a:avLst/>
          </a:prstGeom>
          <a:solidFill>
            <a:schemeClr val="bg2">
              <a:lumMod val="20000"/>
              <a:lumOff val="80000"/>
            </a:schemeClr>
          </a:solidFill>
          <a:ln w="9525">
            <a:solidFill>
              <a:schemeClr val="accent1"/>
            </a:solidFill>
            <a:round/>
            <a:headEnd/>
            <a:tailEnd/>
          </a:ln>
        </p:spPr>
        <p:txBody>
          <a:bodyPr wrap="none" anchor="ctr"/>
          <a:lstStyle/>
          <a:p>
            <a:endParaRPr lang="es-SV">
              <a:solidFill>
                <a:prstClr val="white"/>
              </a:solidFill>
            </a:endParaRPr>
          </a:p>
        </p:txBody>
      </p:sp>
      <p:sp>
        <p:nvSpPr>
          <p:cNvPr id="15365" name="Text Box 5"/>
          <p:cNvSpPr txBox="1">
            <a:spLocks noChangeArrowheads="1"/>
          </p:cNvSpPr>
          <p:nvPr/>
        </p:nvSpPr>
        <p:spPr bwMode="auto">
          <a:xfrm>
            <a:off x="1778000" y="6367463"/>
            <a:ext cx="728186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400" b="1">
                <a:solidFill>
                  <a:prstClr val="white"/>
                </a:solidFill>
              </a:rPr>
              <a:t>Sarnak &amp; Levey. </a:t>
            </a:r>
            <a:r>
              <a:rPr lang="en-US" sz="1400" b="1" i="1">
                <a:solidFill>
                  <a:prstClr val="white"/>
                </a:solidFill>
              </a:rPr>
              <a:t>Am J Kidney Dis</a:t>
            </a:r>
            <a:r>
              <a:rPr lang="en-US" sz="1400" b="1">
                <a:solidFill>
                  <a:prstClr val="white"/>
                </a:solidFill>
              </a:rPr>
              <a:t>. 2000;35(4 Suppl 1):S117-S131 </a:t>
            </a:r>
          </a:p>
        </p:txBody>
      </p:sp>
      <p:sp>
        <p:nvSpPr>
          <p:cNvPr id="15366" name="Line 6"/>
          <p:cNvSpPr>
            <a:spLocks noChangeShapeType="1"/>
          </p:cNvSpPr>
          <p:nvPr/>
        </p:nvSpPr>
        <p:spPr bwMode="auto">
          <a:xfrm flipV="1">
            <a:off x="1555750" y="1839913"/>
            <a:ext cx="3930650" cy="126365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s-SV">
              <a:solidFill>
                <a:prstClr val="white"/>
              </a:solidFill>
            </a:endParaRPr>
          </a:p>
        </p:txBody>
      </p:sp>
      <p:sp>
        <p:nvSpPr>
          <p:cNvPr id="15367" name="Oval 7"/>
          <p:cNvSpPr>
            <a:spLocks noChangeArrowheads="1"/>
          </p:cNvSpPr>
          <p:nvPr/>
        </p:nvSpPr>
        <p:spPr bwMode="auto">
          <a:xfrm>
            <a:off x="3792537" y="2806700"/>
            <a:ext cx="1616075" cy="1073150"/>
          </a:xfrm>
          <a:prstGeom prst="ellipse">
            <a:avLst/>
          </a:prstGeom>
          <a:solidFill>
            <a:schemeClr val="bg2">
              <a:lumMod val="20000"/>
              <a:lumOff val="80000"/>
            </a:schemeClr>
          </a:solidFill>
          <a:ln w="9525">
            <a:solidFill>
              <a:schemeClr val="accent1"/>
            </a:solidFill>
            <a:round/>
            <a:headEnd/>
            <a:tailEnd/>
          </a:ln>
        </p:spPr>
        <p:txBody>
          <a:bodyPr wrap="none" anchor="ctr"/>
          <a:lstStyle/>
          <a:p>
            <a:endParaRPr lang="es-SV">
              <a:solidFill>
                <a:prstClr val="white"/>
              </a:solidFill>
            </a:endParaRPr>
          </a:p>
        </p:txBody>
      </p:sp>
      <p:sp>
        <p:nvSpPr>
          <p:cNvPr id="15368" name="Oval 8"/>
          <p:cNvSpPr>
            <a:spLocks noChangeArrowheads="1"/>
          </p:cNvSpPr>
          <p:nvPr/>
        </p:nvSpPr>
        <p:spPr bwMode="auto">
          <a:xfrm>
            <a:off x="5486400" y="1196975"/>
            <a:ext cx="1676400" cy="1073150"/>
          </a:xfrm>
          <a:prstGeom prst="ellipse">
            <a:avLst/>
          </a:prstGeom>
          <a:solidFill>
            <a:schemeClr val="bg2">
              <a:lumMod val="20000"/>
              <a:lumOff val="80000"/>
            </a:schemeClr>
          </a:solidFill>
          <a:ln w="9525">
            <a:solidFill>
              <a:schemeClr val="accent1"/>
            </a:solidFill>
            <a:round/>
            <a:headEnd/>
            <a:tailEnd/>
          </a:ln>
        </p:spPr>
        <p:txBody>
          <a:bodyPr wrap="none" anchor="ctr"/>
          <a:lstStyle/>
          <a:p>
            <a:endParaRPr lang="en-GB" sz="2000">
              <a:solidFill>
                <a:prstClr val="black"/>
              </a:solidFill>
            </a:endParaRPr>
          </a:p>
        </p:txBody>
      </p:sp>
      <p:sp>
        <p:nvSpPr>
          <p:cNvPr id="15369" name="Oval 9"/>
          <p:cNvSpPr>
            <a:spLocks noChangeArrowheads="1"/>
          </p:cNvSpPr>
          <p:nvPr/>
        </p:nvSpPr>
        <p:spPr bwMode="auto">
          <a:xfrm>
            <a:off x="7354888" y="1196975"/>
            <a:ext cx="1614487" cy="1073150"/>
          </a:xfrm>
          <a:prstGeom prst="ellipse">
            <a:avLst/>
          </a:prstGeom>
          <a:solidFill>
            <a:schemeClr val="bg2">
              <a:lumMod val="20000"/>
              <a:lumOff val="80000"/>
            </a:schemeClr>
          </a:solidFill>
          <a:ln w="9525">
            <a:solidFill>
              <a:schemeClr val="accent1"/>
            </a:solidFill>
            <a:round/>
            <a:headEnd/>
            <a:tailEnd/>
          </a:ln>
        </p:spPr>
        <p:txBody>
          <a:bodyPr wrap="none" anchor="ctr"/>
          <a:lstStyle/>
          <a:p>
            <a:endParaRPr lang="es-SV">
              <a:solidFill>
                <a:prstClr val="white"/>
              </a:solidFill>
            </a:endParaRPr>
          </a:p>
        </p:txBody>
      </p:sp>
      <p:sp>
        <p:nvSpPr>
          <p:cNvPr id="15370" name="Oval 10"/>
          <p:cNvSpPr>
            <a:spLocks noChangeArrowheads="1"/>
          </p:cNvSpPr>
          <p:nvPr/>
        </p:nvSpPr>
        <p:spPr bwMode="auto">
          <a:xfrm>
            <a:off x="130175" y="2867025"/>
            <a:ext cx="1614488" cy="1073150"/>
          </a:xfrm>
          <a:prstGeom prst="ellipse">
            <a:avLst/>
          </a:prstGeom>
          <a:solidFill>
            <a:schemeClr val="bg2">
              <a:lumMod val="20000"/>
              <a:lumOff val="80000"/>
            </a:schemeClr>
          </a:solidFill>
          <a:ln w="9525">
            <a:solidFill>
              <a:schemeClr val="accent1"/>
            </a:solidFill>
            <a:round/>
            <a:headEnd/>
            <a:tailEnd/>
          </a:ln>
        </p:spPr>
        <p:txBody>
          <a:bodyPr wrap="none" anchor="ctr"/>
          <a:lstStyle/>
          <a:p>
            <a:endParaRPr lang="es-SV">
              <a:solidFill>
                <a:prstClr val="white"/>
              </a:solidFill>
            </a:endParaRPr>
          </a:p>
        </p:txBody>
      </p:sp>
      <p:sp>
        <p:nvSpPr>
          <p:cNvPr id="15371" name="Text Box 11"/>
          <p:cNvSpPr txBox="1">
            <a:spLocks noChangeArrowheads="1"/>
          </p:cNvSpPr>
          <p:nvPr/>
        </p:nvSpPr>
        <p:spPr bwMode="auto">
          <a:xfrm>
            <a:off x="4064546" y="2985085"/>
            <a:ext cx="1512887" cy="6740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pPr>
            <a:r>
              <a:rPr lang="en-US" sz="1400" b="1" dirty="0" err="1">
                <a:solidFill>
                  <a:srgbClr val="000000"/>
                </a:solidFill>
              </a:rPr>
              <a:t>Filtración</a:t>
            </a:r>
            <a:r>
              <a:rPr lang="en-US" sz="1400" b="1" dirty="0">
                <a:solidFill>
                  <a:srgbClr val="000000"/>
                </a:solidFill>
              </a:rPr>
              <a:t> Glomerular (GFR)</a:t>
            </a:r>
          </a:p>
        </p:txBody>
      </p:sp>
      <p:sp>
        <p:nvSpPr>
          <p:cNvPr id="15372" name="Line 12"/>
          <p:cNvSpPr>
            <a:spLocks noChangeShapeType="1"/>
          </p:cNvSpPr>
          <p:nvPr/>
        </p:nvSpPr>
        <p:spPr bwMode="auto">
          <a:xfrm>
            <a:off x="4038600" y="3177169"/>
            <a:ext cx="0" cy="398463"/>
          </a:xfrm>
          <a:prstGeom prst="line">
            <a:avLst/>
          </a:prstGeom>
          <a:noFill/>
          <a:ln w="5715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s-SV">
              <a:solidFill>
                <a:prstClr val="white"/>
              </a:solidFill>
            </a:endParaRPr>
          </a:p>
        </p:txBody>
      </p:sp>
      <p:sp>
        <p:nvSpPr>
          <p:cNvPr id="15373" name="Oval 13"/>
          <p:cNvSpPr>
            <a:spLocks noChangeArrowheads="1"/>
          </p:cNvSpPr>
          <p:nvPr/>
        </p:nvSpPr>
        <p:spPr bwMode="auto">
          <a:xfrm>
            <a:off x="5548313" y="2867025"/>
            <a:ext cx="1614487" cy="1073150"/>
          </a:xfrm>
          <a:prstGeom prst="ellipse">
            <a:avLst/>
          </a:prstGeom>
          <a:solidFill>
            <a:schemeClr val="bg2">
              <a:lumMod val="20000"/>
              <a:lumOff val="80000"/>
            </a:schemeClr>
          </a:solidFill>
          <a:ln w="9525">
            <a:solidFill>
              <a:schemeClr val="accent1"/>
            </a:solidFill>
            <a:round/>
            <a:headEnd/>
            <a:tailEnd/>
          </a:ln>
        </p:spPr>
        <p:txBody>
          <a:bodyPr wrap="none" anchor="ctr"/>
          <a:lstStyle/>
          <a:p>
            <a:endParaRPr lang="es-SV">
              <a:solidFill>
                <a:prstClr val="white"/>
              </a:solidFill>
            </a:endParaRPr>
          </a:p>
        </p:txBody>
      </p:sp>
      <p:sp>
        <p:nvSpPr>
          <p:cNvPr id="15374" name="Oval 14"/>
          <p:cNvSpPr>
            <a:spLocks noChangeArrowheads="1"/>
          </p:cNvSpPr>
          <p:nvPr/>
        </p:nvSpPr>
        <p:spPr bwMode="auto">
          <a:xfrm>
            <a:off x="7354888" y="2867025"/>
            <a:ext cx="1614487" cy="1073150"/>
          </a:xfrm>
          <a:prstGeom prst="ellipse">
            <a:avLst/>
          </a:prstGeom>
          <a:solidFill>
            <a:schemeClr val="bg2">
              <a:lumMod val="20000"/>
              <a:lumOff val="80000"/>
            </a:schemeClr>
          </a:solidFill>
          <a:ln w="9525">
            <a:solidFill>
              <a:schemeClr val="accent1"/>
            </a:solidFill>
            <a:round/>
            <a:headEnd/>
            <a:tailEnd/>
          </a:ln>
        </p:spPr>
        <p:txBody>
          <a:bodyPr wrap="none" anchor="ctr"/>
          <a:lstStyle/>
          <a:p>
            <a:endParaRPr lang="es-SV">
              <a:solidFill>
                <a:prstClr val="white"/>
              </a:solidFill>
            </a:endParaRPr>
          </a:p>
        </p:txBody>
      </p:sp>
      <p:sp>
        <p:nvSpPr>
          <p:cNvPr id="15375" name="Text Box 15"/>
          <p:cNvSpPr txBox="1">
            <a:spLocks noChangeArrowheads="1"/>
          </p:cNvSpPr>
          <p:nvPr/>
        </p:nvSpPr>
        <p:spPr bwMode="auto">
          <a:xfrm>
            <a:off x="2147886" y="3150889"/>
            <a:ext cx="123666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err="1">
                <a:solidFill>
                  <a:srgbClr val="000000"/>
                </a:solidFill>
              </a:rPr>
              <a:t>Daño</a:t>
            </a:r>
            <a:r>
              <a:rPr lang="en-US" sz="1400" b="1" dirty="0">
                <a:solidFill>
                  <a:srgbClr val="000000"/>
                </a:solidFill>
              </a:rPr>
              <a:t> Renal</a:t>
            </a:r>
          </a:p>
        </p:txBody>
      </p:sp>
      <p:sp>
        <p:nvSpPr>
          <p:cNvPr id="15376" name="Text Box 16"/>
          <p:cNvSpPr txBox="1">
            <a:spLocks noChangeArrowheads="1"/>
          </p:cNvSpPr>
          <p:nvPr/>
        </p:nvSpPr>
        <p:spPr bwMode="auto">
          <a:xfrm>
            <a:off x="5615782" y="3111106"/>
            <a:ext cx="142557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err="1" smtClean="0">
                <a:solidFill>
                  <a:srgbClr val="000000"/>
                </a:solidFill>
              </a:rPr>
              <a:t>Insuficiencia</a:t>
            </a:r>
            <a:r>
              <a:rPr lang="en-US" sz="1400" b="1" dirty="0" smtClean="0">
                <a:solidFill>
                  <a:srgbClr val="000000"/>
                </a:solidFill>
              </a:rPr>
              <a:t> </a:t>
            </a:r>
            <a:r>
              <a:rPr lang="en-US" sz="1400" b="1" dirty="0">
                <a:solidFill>
                  <a:srgbClr val="000000"/>
                </a:solidFill>
              </a:rPr>
              <a:t>Renal  </a:t>
            </a:r>
            <a:r>
              <a:rPr lang="en-US" sz="1400" b="1" dirty="0" err="1" smtClean="0">
                <a:solidFill>
                  <a:srgbClr val="000000"/>
                </a:solidFill>
              </a:rPr>
              <a:t>Diálisis</a:t>
            </a:r>
            <a:endParaRPr lang="en-US" sz="1400" b="1" dirty="0">
              <a:solidFill>
                <a:srgbClr val="000000"/>
              </a:solidFill>
            </a:endParaRPr>
          </a:p>
        </p:txBody>
      </p:sp>
      <p:sp>
        <p:nvSpPr>
          <p:cNvPr id="15377" name="Text Box 17"/>
          <p:cNvSpPr txBox="1">
            <a:spLocks noChangeArrowheads="1"/>
          </p:cNvSpPr>
          <p:nvPr/>
        </p:nvSpPr>
        <p:spPr bwMode="auto">
          <a:xfrm>
            <a:off x="7638089" y="3032940"/>
            <a:ext cx="154305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err="1" smtClean="0">
                <a:solidFill>
                  <a:srgbClr val="000000"/>
                </a:solidFill>
              </a:rPr>
              <a:t>Diálisis</a:t>
            </a:r>
            <a:r>
              <a:rPr lang="en-US" sz="1400" b="1" dirty="0">
                <a:solidFill>
                  <a:srgbClr val="000000"/>
                </a:solidFill>
              </a:rPr>
              <a:t>, </a:t>
            </a:r>
            <a:r>
              <a:rPr lang="en-US" sz="1400" b="1" dirty="0" err="1">
                <a:solidFill>
                  <a:srgbClr val="000000"/>
                </a:solidFill>
              </a:rPr>
              <a:t>Morbilidad</a:t>
            </a:r>
            <a:r>
              <a:rPr lang="en-US" sz="1400" b="1" dirty="0">
                <a:solidFill>
                  <a:srgbClr val="000000"/>
                </a:solidFill>
              </a:rPr>
              <a:t>, </a:t>
            </a:r>
            <a:r>
              <a:rPr lang="en-US" sz="1400" b="1" dirty="0" err="1">
                <a:solidFill>
                  <a:srgbClr val="000000"/>
                </a:solidFill>
              </a:rPr>
              <a:t>Muerte</a:t>
            </a:r>
            <a:endParaRPr lang="en-US" sz="1400" b="1" dirty="0">
              <a:solidFill>
                <a:srgbClr val="000000"/>
              </a:solidFill>
            </a:endParaRPr>
          </a:p>
        </p:txBody>
      </p:sp>
      <p:sp>
        <p:nvSpPr>
          <p:cNvPr id="15378" name="Text Box 18"/>
          <p:cNvSpPr txBox="1">
            <a:spLocks noChangeArrowheads="1"/>
          </p:cNvSpPr>
          <p:nvPr/>
        </p:nvSpPr>
        <p:spPr bwMode="auto">
          <a:xfrm>
            <a:off x="5486400" y="1459020"/>
            <a:ext cx="187007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1400" b="1" dirty="0" err="1" smtClean="0">
                <a:solidFill>
                  <a:srgbClr val="000000"/>
                </a:solidFill>
              </a:rPr>
              <a:t>Complicaciones</a:t>
            </a:r>
            <a:r>
              <a:rPr lang="en-US" sz="1400" b="1" dirty="0" smtClean="0">
                <a:solidFill>
                  <a:srgbClr val="000000"/>
                </a:solidFill>
              </a:rPr>
              <a:t>  </a:t>
            </a:r>
          </a:p>
          <a:p>
            <a:pPr eaLnBrk="1" hangingPunct="1"/>
            <a:r>
              <a:rPr lang="en-US" sz="1400" b="1" dirty="0">
                <a:solidFill>
                  <a:srgbClr val="000000"/>
                </a:solidFill>
              </a:rPr>
              <a:t> </a:t>
            </a:r>
            <a:r>
              <a:rPr lang="en-US" sz="1400" b="1" dirty="0" smtClean="0">
                <a:solidFill>
                  <a:srgbClr val="000000"/>
                </a:solidFill>
              </a:rPr>
              <a:t>           CV</a:t>
            </a:r>
            <a:endParaRPr lang="en-US" sz="1400" b="1" dirty="0">
              <a:solidFill>
                <a:srgbClr val="000000"/>
              </a:solidFill>
            </a:endParaRPr>
          </a:p>
        </p:txBody>
      </p:sp>
      <p:sp>
        <p:nvSpPr>
          <p:cNvPr id="15379" name="Text Box 19"/>
          <p:cNvSpPr txBox="1">
            <a:spLocks noChangeArrowheads="1"/>
          </p:cNvSpPr>
          <p:nvPr/>
        </p:nvSpPr>
        <p:spPr bwMode="auto">
          <a:xfrm>
            <a:off x="7724776" y="1548880"/>
            <a:ext cx="133508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err="1">
                <a:solidFill>
                  <a:srgbClr val="000000"/>
                </a:solidFill>
              </a:rPr>
              <a:t>Muerte</a:t>
            </a:r>
            <a:endParaRPr lang="en-US" sz="1400" b="1" dirty="0">
              <a:solidFill>
                <a:srgbClr val="000000"/>
              </a:solidFill>
            </a:endParaRPr>
          </a:p>
        </p:txBody>
      </p:sp>
      <p:sp>
        <p:nvSpPr>
          <p:cNvPr id="15380" name="Line 20"/>
          <p:cNvSpPr>
            <a:spLocks noChangeShapeType="1"/>
          </p:cNvSpPr>
          <p:nvPr/>
        </p:nvSpPr>
        <p:spPr bwMode="auto">
          <a:xfrm flipV="1">
            <a:off x="5072063" y="2151063"/>
            <a:ext cx="760412" cy="835025"/>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s-SV">
              <a:solidFill>
                <a:prstClr val="white"/>
              </a:solidFill>
            </a:endParaRPr>
          </a:p>
        </p:txBody>
      </p:sp>
      <p:sp>
        <p:nvSpPr>
          <p:cNvPr id="15381" name="Line 21"/>
          <p:cNvSpPr>
            <a:spLocks noChangeShapeType="1"/>
          </p:cNvSpPr>
          <p:nvPr/>
        </p:nvSpPr>
        <p:spPr bwMode="auto">
          <a:xfrm flipV="1">
            <a:off x="6308725" y="2270125"/>
            <a:ext cx="0" cy="5969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s-SV">
              <a:solidFill>
                <a:prstClr val="white"/>
              </a:solidFill>
            </a:endParaRPr>
          </a:p>
        </p:txBody>
      </p:sp>
      <p:sp>
        <p:nvSpPr>
          <p:cNvPr id="15382" name="Line 22"/>
          <p:cNvSpPr>
            <a:spLocks noChangeShapeType="1"/>
          </p:cNvSpPr>
          <p:nvPr/>
        </p:nvSpPr>
        <p:spPr bwMode="auto">
          <a:xfrm flipV="1">
            <a:off x="6877050" y="2151063"/>
            <a:ext cx="760413" cy="835025"/>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s-SV">
              <a:solidFill>
                <a:prstClr val="white"/>
              </a:solidFill>
            </a:endParaRPr>
          </a:p>
        </p:txBody>
      </p:sp>
      <p:sp>
        <p:nvSpPr>
          <p:cNvPr id="15383" name="Line 23"/>
          <p:cNvSpPr>
            <a:spLocks noChangeShapeType="1"/>
          </p:cNvSpPr>
          <p:nvPr/>
        </p:nvSpPr>
        <p:spPr bwMode="auto">
          <a:xfrm>
            <a:off x="7162800" y="1674813"/>
            <a:ext cx="192088"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s-SV">
              <a:solidFill>
                <a:prstClr val="white"/>
              </a:solidFill>
            </a:endParaRPr>
          </a:p>
        </p:txBody>
      </p:sp>
      <p:sp>
        <p:nvSpPr>
          <p:cNvPr id="15384" name="Line 24"/>
          <p:cNvSpPr>
            <a:spLocks noChangeShapeType="1"/>
          </p:cNvSpPr>
          <p:nvPr/>
        </p:nvSpPr>
        <p:spPr bwMode="auto">
          <a:xfrm>
            <a:off x="1744663" y="3343275"/>
            <a:ext cx="192087"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s-SV">
              <a:solidFill>
                <a:prstClr val="white"/>
              </a:solidFill>
            </a:endParaRPr>
          </a:p>
        </p:txBody>
      </p:sp>
      <p:sp>
        <p:nvSpPr>
          <p:cNvPr id="15385" name="Line 25"/>
          <p:cNvSpPr>
            <a:spLocks noChangeShapeType="1"/>
          </p:cNvSpPr>
          <p:nvPr/>
        </p:nvSpPr>
        <p:spPr bwMode="auto">
          <a:xfrm>
            <a:off x="5357813" y="3343275"/>
            <a:ext cx="190500"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s-SV">
              <a:solidFill>
                <a:prstClr val="white"/>
              </a:solidFill>
            </a:endParaRPr>
          </a:p>
        </p:txBody>
      </p:sp>
      <p:sp>
        <p:nvSpPr>
          <p:cNvPr id="15386" name="Line 26"/>
          <p:cNvSpPr>
            <a:spLocks noChangeShapeType="1"/>
          </p:cNvSpPr>
          <p:nvPr/>
        </p:nvSpPr>
        <p:spPr bwMode="auto">
          <a:xfrm>
            <a:off x="7162800" y="3343275"/>
            <a:ext cx="192088"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s-SV">
              <a:solidFill>
                <a:prstClr val="white"/>
              </a:solidFill>
            </a:endParaRPr>
          </a:p>
        </p:txBody>
      </p:sp>
      <p:sp>
        <p:nvSpPr>
          <p:cNvPr id="15387" name="Text Box 27"/>
          <p:cNvSpPr txBox="1">
            <a:spLocks noChangeArrowheads="1"/>
          </p:cNvSpPr>
          <p:nvPr/>
        </p:nvSpPr>
        <p:spPr bwMode="auto">
          <a:xfrm>
            <a:off x="417512" y="3100131"/>
            <a:ext cx="132873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err="1" smtClean="0">
                <a:solidFill>
                  <a:srgbClr val="000000"/>
                </a:solidFill>
              </a:rPr>
              <a:t>Pacientes</a:t>
            </a:r>
            <a:r>
              <a:rPr lang="en-US" sz="1400" b="1" dirty="0" smtClean="0">
                <a:solidFill>
                  <a:srgbClr val="000000"/>
                </a:solidFill>
              </a:rPr>
              <a:t> </a:t>
            </a:r>
            <a:r>
              <a:rPr lang="en-US" sz="1400" b="1" dirty="0">
                <a:solidFill>
                  <a:srgbClr val="000000"/>
                </a:solidFill>
              </a:rPr>
              <a:t>con </a:t>
            </a:r>
            <a:r>
              <a:rPr lang="en-US" sz="1400" b="1" dirty="0" err="1">
                <a:solidFill>
                  <a:srgbClr val="000000"/>
                </a:solidFill>
              </a:rPr>
              <a:t>Riesgo</a:t>
            </a:r>
            <a:endParaRPr lang="en-US" sz="1400" b="1" dirty="0">
              <a:solidFill>
                <a:srgbClr val="000000"/>
              </a:solidFill>
            </a:endParaRPr>
          </a:p>
        </p:txBody>
      </p:sp>
      <p:sp>
        <p:nvSpPr>
          <p:cNvPr id="7196" name="Rectangle 28"/>
          <p:cNvSpPr>
            <a:spLocks noChangeArrowheads="1"/>
          </p:cNvSpPr>
          <p:nvPr/>
        </p:nvSpPr>
        <p:spPr bwMode="auto">
          <a:xfrm>
            <a:off x="7686675" y="5346700"/>
            <a:ext cx="82550" cy="446088"/>
          </a:xfrm>
          <a:prstGeom prst="rect">
            <a:avLst/>
          </a:prstGeom>
          <a:noFill/>
          <a:ln w="28575">
            <a:noFill/>
            <a:miter lim="800000"/>
            <a:headEnd/>
            <a:tailEnd/>
          </a:ln>
          <a:effectLst/>
        </p:spPr>
        <p:txBody>
          <a:bodyPr lIns="36576" tIns="18288" rIns="36576" bIns="18288" anchor="ctr"/>
          <a:lstStyle/>
          <a:p>
            <a:pPr>
              <a:spcBef>
                <a:spcPct val="20000"/>
              </a:spcBef>
              <a:buClr>
                <a:srgbClr val="0000FF"/>
              </a:buClr>
              <a:buSzPct val="80000"/>
              <a:buFont typeface="Wingdings" pitchFamily="2" charset="2"/>
              <a:buNone/>
              <a:defRPr/>
            </a:pPr>
            <a:endParaRPr lang="en-GB">
              <a:solidFill>
                <a:srgbClr val="FFFF00"/>
              </a:solidFill>
              <a:effectLst>
                <a:outerShdw blurRad="38100" dist="38100" dir="2700000" algn="tl">
                  <a:srgbClr val="000000"/>
                </a:outerShdw>
              </a:effectLst>
              <a:latin typeface="Arial" pitchFamily="34" charset="0"/>
              <a:cs typeface="Arial" pitchFamily="34" charset="0"/>
            </a:endParaRPr>
          </a:p>
        </p:txBody>
      </p:sp>
      <p:sp>
        <p:nvSpPr>
          <p:cNvPr id="7197" name="Rectangle 29"/>
          <p:cNvSpPr>
            <a:spLocks noChangeArrowheads="1"/>
          </p:cNvSpPr>
          <p:nvPr/>
        </p:nvSpPr>
        <p:spPr bwMode="auto">
          <a:xfrm>
            <a:off x="7686675" y="4799013"/>
            <a:ext cx="82550" cy="547687"/>
          </a:xfrm>
          <a:prstGeom prst="rect">
            <a:avLst/>
          </a:prstGeom>
          <a:noFill/>
          <a:ln w="28575">
            <a:noFill/>
            <a:miter lim="800000"/>
            <a:headEnd/>
            <a:tailEnd/>
          </a:ln>
          <a:effectLst/>
        </p:spPr>
        <p:txBody>
          <a:bodyPr lIns="36576" tIns="18288" rIns="36576" bIns="18288" anchor="ctr"/>
          <a:lstStyle/>
          <a:p>
            <a:pPr>
              <a:spcBef>
                <a:spcPct val="20000"/>
              </a:spcBef>
              <a:buClr>
                <a:srgbClr val="0000FF"/>
              </a:buClr>
              <a:buSzPct val="80000"/>
              <a:buFont typeface="Wingdings" pitchFamily="2" charset="2"/>
              <a:buNone/>
              <a:defRPr/>
            </a:pPr>
            <a:endParaRPr lang="en-GB">
              <a:solidFill>
                <a:srgbClr val="FFFF00"/>
              </a:solidFill>
              <a:effectLst>
                <a:outerShdw blurRad="38100" dist="38100" dir="2700000" algn="tl">
                  <a:srgbClr val="000000"/>
                </a:outerShdw>
              </a:effectLst>
              <a:latin typeface="Arial" pitchFamily="34" charset="0"/>
              <a:cs typeface="Arial" pitchFamily="34" charset="0"/>
            </a:endParaRPr>
          </a:p>
        </p:txBody>
      </p:sp>
      <p:sp>
        <p:nvSpPr>
          <p:cNvPr id="7198" name="Rectangle 30"/>
          <p:cNvSpPr>
            <a:spLocks noChangeArrowheads="1"/>
          </p:cNvSpPr>
          <p:nvPr/>
        </p:nvSpPr>
        <p:spPr bwMode="auto">
          <a:xfrm>
            <a:off x="7686675" y="4524375"/>
            <a:ext cx="82550" cy="274638"/>
          </a:xfrm>
          <a:prstGeom prst="rect">
            <a:avLst/>
          </a:prstGeom>
          <a:noFill/>
          <a:ln w="28575">
            <a:noFill/>
            <a:miter lim="800000"/>
            <a:headEnd/>
            <a:tailEnd/>
          </a:ln>
          <a:effectLst/>
        </p:spPr>
        <p:txBody>
          <a:bodyPr lIns="36576" tIns="18288" rIns="36576" bIns="18288" anchor="ctr"/>
          <a:lstStyle/>
          <a:p>
            <a:pPr>
              <a:spcBef>
                <a:spcPct val="20000"/>
              </a:spcBef>
              <a:buClr>
                <a:srgbClr val="0000FF"/>
              </a:buClr>
              <a:buSzPct val="80000"/>
              <a:buFont typeface="Wingdings" pitchFamily="2" charset="2"/>
              <a:buNone/>
              <a:defRPr/>
            </a:pPr>
            <a:endParaRPr lang="en-GB">
              <a:solidFill>
                <a:srgbClr val="FFFF00"/>
              </a:solidFill>
              <a:effectLst>
                <a:outerShdw blurRad="38100" dist="38100" dir="2700000" algn="tl">
                  <a:srgbClr val="000000"/>
                </a:outerShdw>
              </a:effectLst>
              <a:latin typeface="Arial" pitchFamily="34" charset="0"/>
              <a:cs typeface="Arial" pitchFamily="34" charset="0"/>
            </a:endParaRPr>
          </a:p>
        </p:txBody>
      </p:sp>
      <p:sp>
        <p:nvSpPr>
          <p:cNvPr id="7199" name="Rectangle 31"/>
          <p:cNvSpPr>
            <a:spLocks noChangeArrowheads="1"/>
          </p:cNvSpPr>
          <p:nvPr/>
        </p:nvSpPr>
        <p:spPr bwMode="auto">
          <a:xfrm>
            <a:off x="7686675" y="4268788"/>
            <a:ext cx="82550" cy="255587"/>
          </a:xfrm>
          <a:prstGeom prst="rect">
            <a:avLst/>
          </a:prstGeom>
          <a:noFill/>
          <a:ln w="28575">
            <a:noFill/>
            <a:miter lim="800000"/>
            <a:headEnd/>
            <a:tailEnd/>
          </a:ln>
          <a:effectLst/>
        </p:spPr>
        <p:txBody>
          <a:bodyPr lIns="36576" tIns="18288" rIns="36576" bIns="18288" anchor="ctr"/>
          <a:lstStyle/>
          <a:p>
            <a:pPr>
              <a:spcBef>
                <a:spcPct val="20000"/>
              </a:spcBef>
              <a:buClr>
                <a:srgbClr val="0000FF"/>
              </a:buClr>
              <a:buSzPct val="80000"/>
              <a:buFont typeface="Wingdings" pitchFamily="2" charset="2"/>
              <a:buNone/>
              <a:defRPr/>
            </a:pPr>
            <a:endParaRPr lang="en-GB">
              <a:solidFill>
                <a:srgbClr val="FFFF00"/>
              </a:solidFill>
              <a:effectLst>
                <a:outerShdw blurRad="38100" dist="38100" dir="2700000" algn="tl">
                  <a:srgbClr val="000000"/>
                </a:outerShdw>
              </a:effectLst>
              <a:latin typeface="Arial" pitchFamily="34" charset="0"/>
              <a:cs typeface="Arial" pitchFamily="34" charset="0"/>
            </a:endParaRPr>
          </a:p>
        </p:txBody>
      </p:sp>
      <p:grpSp>
        <p:nvGrpSpPr>
          <p:cNvPr id="2" name="Group 32"/>
          <p:cNvGrpSpPr>
            <a:grpSpLocks/>
          </p:cNvGrpSpPr>
          <p:nvPr/>
        </p:nvGrpSpPr>
        <p:grpSpPr bwMode="auto">
          <a:xfrm>
            <a:off x="5508625" y="3284538"/>
            <a:ext cx="3340100" cy="2741612"/>
            <a:chOff x="3498" y="2538"/>
            <a:chExt cx="1920" cy="1536"/>
          </a:xfrm>
        </p:grpSpPr>
        <p:sp>
          <p:nvSpPr>
            <p:cNvPr id="15403" name="Line 33"/>
            <p:cNvSpPr>
              <a:spLocks noChangeShapeType="1"/>
            </p:cNvSpPr>
            <p:nvPr/>
          </p:nvSpPr>
          <p:spPr bwMode="auto">
            <a:xfrm>
              <a:off x="3498" y="2538"/>
              <a:ext cx="0" cy="1056"/>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lIns="38780" tIns="19390" rIns="38780" bIns="19390" anchor="ctr"/>
            <a:lstStyle/>
            <a:p>
              <a:endParaRPr lang="es-SV">
                <a:solidFill>
                  <a:prstClr val="white"/>
                </a:solidFill>
              </a:endParaRPr>
            </a:p>
          </p:txBody>
        </p:sp>
        <p:sp>
          <p:nvSpPr>
            <p:cNvPr id="15404" name="Line 34"/>
            <p:cNvSpPr>
              <a:spLocks noChangeShapeType="1"/>
            </p:cNvSpPr>
            <p:nvPr/>
          </p:nvSpPr>
          <p:spPr bwMode="auto">
            <a:xfrm>
              <a:off x="3498" y="3594"/>
              <a:ext cx="192"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lIns="38780" tIns="19390" rIns="38780" bIns="19390" anchor="ctr"/>
            <a:lstStyle/>
            <a:p>
              <a:endParaRPr lang="es-SV">
                <a:solidFill>
                  <a:prstClr val="white"/>
                </a:solidFill>
              </a:endParaRPr>
            </a:p>
          </p:txBody>
        </p:sp>
        <p:sp>
          <p:nvSpPr>
            <p:cNvPr id="7203" name="Rectangle 35"/>
            <p:cNvSpPr>
              <a:spLocks noChangeArrowheads="1"/>
            </p:cNvSpPr>
            <p:nvPr/>
          </p:nvSpPr>
          <p:spPr bwMode="auto">
            <a:xfrm>
              <a:off x="4894" y="3793"/>
              <a:ext cx="524" cy="281"/>
            </a:xfrm>
            <a:prstGeom prst="rect">
              <a:avLst/>
            </a:prstGeom>
            <a:noFill/>
            <a:ln w="28575">
              <a:noFill/>
              <a:miter lim="800000"/>
              <a:headEnd/>
              <a:tailEnd/>
            </a:ln>
            <a:effectLst/>
          </p:spPr>
          <p:txBody>
            <a:bodyPr lIns="36576" tIns="18288" rIns="36576" bIns="18288" anchor="ctr"/>
            <a:lstStyle/>
            <a:p>
              <a:pPr algn="r">
                <a:spcBef>
                  <a:spcPct val="20000"/>
                </a:spcBef>
                <a:buClr>
                  <a:srgbClr val="0000FF"/>
                </a:buClr>
                <a:buSzPct val="80000"/>
                <a:buFont typeface="Wingdings" pitchFamily="2" charset="2"/>
                <a:buNone/>
                <a:defRPr/>
              </a:pPr>
              <a:r>
                <a:rPr lang="en-US">
                  <a:solidFill>
                    <a:prstClr val="white"/>
                  </a:solidFill>
                  <a:effectLst>
                    <a:outerShdw blurRad="38100" dist="38100" dir="2700000" algn="tl">
                      <a:srgbClr val="000000"/>
                    </a:outerShdw>
                  </a:effectLst>
                  <a:latin typeface="Arial" pitchFamily="34" charset="0"/>
                  <a:cs typeface="Arial" pitchFamily="34" charset="0"/>
                </a:rPr>
                <a:t>40%</a:t>
              </a:r>
            </a:p>
          </p:txBody>
        </p:sp>
        <p:sp>
          <p:nvSpPr>
            <p:cNvPr id="7204" name="Rectangle 36"/>
            <p:cNvSpPr>
              <a:spLocks noChangeArrowheads="1"/>
            </p:cNvSpPr>
            <p:nvPr/>
          </p:nvSpPr>
          <p:spPr bwMode="auto">
            <a:xfrm>
              <a:off x="3690" y="3793"/>
              <a:ext cx="1153" cy="281"/>
            </a:xfrm>
            <a:prstGeom prst="rect">
              <a:avLst/>
            </a:prstGeom>
            <a:noFill/>
            <a:ln w="28575">
              <a:noFill/>
              <a:miter lim="800000"/>
              <a:headEnd/>
              <a:tailEnd/>
            </a:ln>
            <a:effectLst/>
          </p:spPr>
          <p:txBody>
            <a:bodyPr lIns="36576" tIns="18288" rIns="36576" bIns="18288" anchor="ctr"/>
            <a:lstStyle/>
            <a:p>
              <a:pPr>
                <a:spcBef>
                  <a:spcPct val="20000"/>
                </a:spcBef>
                <a:buClr>
                  <a:srgbClr val="0000FF"/>
                </a:buClr>
                <a:buSzPct val="80000"/>
                <a:buFont typeface="Wingdings" pitchFamily="2" charset="2"/>
                <a:buNone/>
                <a:defRPr/>
              </a:pPr>
              <a:r>
                <a:rPr lang="en-US" dirty="0">
                  <a:solidFill>
                    <a:prstClr val="white"/>
                  </a:solidFill>
                  <a:effectLst>
                    <a:outerShdw blurRad="38100" dist="38100" dir="2700000" algn="tl">
                      <a:srgbClr val="000000"/>
                    </a:outerShdw>
                  </a:effectLst>
                  <a:latin typeface="Arial" pitchFamily="34" charset="0"/>
                  <a:cs typeface="Arial" pitchFamily="34" charset="0"/>
                </a:rPr>
                <a:t>Congestive Heart Failure</a:t>
              </a:r>
            </a:p>
          </p:txBody>
        </p:sp>
        <p:sp>
          <p:nvSpPr>
            <p:cNvPr id="7205" name="Rectangle 37"/>
            <p:cNvSpPr>
              <a:spLocks noChangeArrowheads="1"/>
            </p:cNvSpPr>
            <p:nvPr/>
          </p:nvSpPr>
          <p:spPr bwMode="auto">
            <a:xfrm>
              <a:off x="4894" y="3448"/>
              <a:ext cx="524" cy="345"/>
            </a:xfrm>
            <a:prstGeom prst="rect">
              <a:avLst/>
            </a:prstGeom>
            <a:noFill/>
            <a:ln w="28575">
              <a:noFill/>
              <a:miter lim="800000"/>
              <a:headEnd/>
              <a:tailEnd/>
            </a:ln>
            <a:effectLst/>
          </p:spPr>
          <p:txBody>
            <a:bodyPr lIns="36576" tIns="18288" rIns="36576" bIns="18288" anchor="ctr"/>
            <a:lstStyle/>
            <a:p>
              <a:pPr algn="r">
                <a:spcBef>
                  <a:spcPct val="20000"/>
                </a:spcBef>
                <a:buClr>
                  <a:srgbClr val="0000FF"/>
                </a:buClr>
                <a:buSzPct val="80000"/>
                <a:buFont typeface="Wingdings" pitchFamily="2" charset="2"/>
                <a:buNone/>
                <a:defRPr/>
              </a:pPr>
              <a:r>
                <a:rPr lang="en-US">
                  <a:solidFill>
                    <a:prstClr val="white"/>
                  </a:solidFill>
                  <a:effectLst>
                    <a:outerShdw blurRad="38100" dist="38100" dir="2700000" algn="tl">
                      <a:srgbClr val="000000"/>
                    </a:outerShdw>
                  </a:effectLst>
                  <a:latin typeface="Arial" pitchFamily="34" charset="0"/>
                  <a:cs typeface="Arial" pitchFamily="34" charset="0"/>
                </a:rPr>
                <a:t>70%</a:t>
              </a:r>
            </a:p>
          </p:txBody>
        </p:sp>
        <p:sp>
          <p:nvSpPr>
            <p:cNvPr id="7206" name="Rectangle 38"/>
            <p:cNvSpPr>
              <a:spLocks noChangeArrowheads="1"/>
            </p:cNvSpPr>
            <p:nvPr/>
          </p:nvSpPr>
          <p:spPr bwMode="auto">
            <a:xfrm>
              <a:off x="3690" y="3448"/>
              <a:ext cx="1153" cy="345"/>
            </a:xfrm>
            <a:prstGeom prst="rect">
              <a:avLst/>
            </a:prstGeom>
            <a:noFill/>
            <a:ln w="28575">
              <a:noFill/>
              <a:miter lim="800000"/>
              <a:headEnd/>
              <a:tailEnd/>
            </a:ln>
            <a:effectLst/>
          </p:spPr>
          <p:txBody>
            <a:bodyPr lIns="36576" tIns="18288" rIns="36576" bIns="18288" anchor="ctr"/>
            <a:lstStyle/>
            <a:p>
              <a:pPr>
                <a:spcBef>
                  <a:spcPct val="20000"/>
                </a:spcBef>
                <a:buClr>
                  <a:srgbClr val="0000FF"/>
                </a:buClr>
                <a:buSzPct val="80000"/>
                <a:buFont typeface="Wingdings" pitchFamily="2" charset="2"/>
                <a:buNone/>
                <a:defRPr/>
              </a:pPr>
              <a:r>
                <a:rPr lang="en-US" dirty="0">
                  <a:solidFill>
                    <a:prstClr val="white"/>
                  </a:solidFill>
                  <a:effectLst>
                    <a:outerShdw blurRad="38100" dist="38100" dir="2700000" algn="tl">
                      <a:srgbClr val="000000"/>
                    </a:outerShdw>
                  </a:effectLst>
                  <a:latin typeface="Arial" pitchFamily="34" charset="0"/>
                  <a:cs typeface="Arial" pitchFamily="34" charset="0"/>
                </a:rPr>
                <a:t>Left ventricular hypertrophy</a:t>
              </a:r>
            </a:p>
          </p:txBody>
        </p:sp>
        <p:sp>
          <p:nvSpPr>
            <p:cNvPr id="7207" name="Rectangle 39"/>
            <p:cNvSpPr>
              <a:spLocks noChangeArrowheads="1"/>
            </p:cNvSpPr>
            <p:nvPr/>
          </p:nvSpPr>
          <p:spPr bwMode="auto">
            <a:xfrm>
              <a:off x="4894" y="3275"/>
              <a:ext cx="524" cy="173"/>
            </a:xfrm>
            <a:prstGeom prst="rect">
              <a:avLst/>
            </a:prstGeom>
            <a:noFill/>
            <a:ln w="28575">
              <a:noFill/>
              <a:miter lim="800000"/>
              <a:headEnd/>
              <a:tailEnd/>
            </a:ln>
            <a:effectLst/>
          </p:spPr>
          <p:txBody>
            <a:bodyPr lIns="36576" tIns="18288" rIns="36576" bIns="18288" anchor="ctr"/>
            <a:lstStyle/>
            <a:p>
              <a:pPr algn="r">
                <a:spcBef>
                  <a:spcPct val="20000"/>
                </a:spcBef>
                <a:buClr>
                  <a:srgbClr val="0000FF"/>
                </a:buClr>
                <a:buSzPct val="80000"/>
                <a:buFont typeface="Wingdings" pitchFamily="2" charset="2"/>
                <a:buNone/>
                <a:defRPr/>
              </a:pPr>
              <a:r>
                <a:rPr lang="en-US">
                  <a:solidFill>
                    <a:prstClr val="white"/>
                  </a:solidFill>
                  <a:effectLst>
                    <a:outerShdw blurRad="38100" dist="38100" dir="2700000" algn="tl">
                      <a:srgbClr val="000000"/>
                    </a:outerShdw>
                  </a:effectLst>
                  <a:latin typeface="Arial" pitchFamily="34" charset="0"/>
                  <a:cs typeface="Arial" pitchFamily="34" charset="0"/>
                </a:rPr>
                <a:t>75%</a:t>
              </a:r>
            </a:p>
          </p:txBody>
        </p:sp>
        <p:sp>
          <p:nvSpPr>
            <p:cNvPr id="7208" name="Rectangle 40"/>
            <p:cNvSpPr>
              <a:spLocks noChangeArrowheads="1"/>
            </p:cNvSpPr>
            <p:nvPr/>
          </p:nvSpPr>
          <p:spPr bwMode="auto">
            <a:xfrm>
              <a:off x="3690" y="3275"/>
              <a:ext cx="1153" cy="173"/>
            </a:xfrm>
            <a:prstGeom prst="rect">
              <a:avLst/>
            </a:prstGeom>
            <a:noFill/>
            <a:ln w="28575">
              <a:noFill/>
              <a:miter lim="800000"/>
              <a:headEnd/>
              <a:tailEnd/>
            </a:ln>
            <a:effectLst/>
          </p:spPr>
          <p:txBody>
            <a:bodyPr lIns="36576" tIns="18288" rIns="36576" bIns="18288" anchor="ctr"/>
            <a:lstStyle/>
            <a:p>
              <a:pPr>
                <a:spcBef>
                  <a:spcPct val="20000"/>
                </a:spcBef>
                <a:buClr>
                  <a:srgbClr val="0000FF"/>
                </a:buClr>
                <a:buSzPct val="80000"/>
                <a:buFont typeface="Wingdings" pitchFamily="2" charset="2"/>
                <a:buNone/>
                <a:defRPr/>
              </a:pPr>
              <a:r>
                <a:rPr lang="en-US" dirty="0">
                  <a:solidFill>
                    <a:prstClr val="white"/>
                  </a:solidFill>
                  <a:effectLst>
                    <a:outerShdw blurRad="38100" dist="38100" dir="2700000" algn="tl">
                      <a:srgbClr val="000000"/>
                    </a:outerShdw>
                  </a:effectLst>
                  <a:latin typeface="Arial" pitchFamily="34" charset="0"/>
                  <a:cs typeface="Arial" pitchFamily="34" charset="0"/>
                </a:rPr>
                <a:t>Hypertension</a:t>
              </a:r>
            </a:p>
          </p:txBody>
        </p:sp>
        <p:sp>
          <p:nvSpPr>
            <p:cNvPr id="7209" name="Rectangle 41"/>
            <p:cNvSpPr>
              <a:spLocks noChangeArrowheads="1"/>
            </p:cNvSpPr>
            <p:nvPr/>
          </p:nvSpPr>
          <p:spPr bwMode="auto">
            <a:xfrm>
              <a:off x="4894" y="3114"/>
              <a:ext cx="524" cy="161"/>
            </a:xfrm>
            <a:prstGeom prst="rect">
              <a:avLst/>
            </a:prstGeom>
            <a:noFill/>
            <a:ln w="28575">
              <a:noFill/>
              <a:miter lim="800000"/>
              <a:headEnd/>
              <a:tailEnd/>
            </a:ln>
            <a:effectLst/>
          </p:spPr>
          <p:txBody>
            <a:bodyPr lIns="36576" tIns="18288" rIns="36576" bIns="18288" anchor="ctr"/>
            <a:lstStyle/>
            <a:p>
              <a:pPr algn="r">
                <a:spcBef>
                  <a:spcPct val="20000"/>
                </a:spcBef>
                <a:buClr>
                  <a:srgbClr val="0000FF"/>
                </a:buClr>
                <a:buSzPct val="80000"/>
                <a:buFont typeface="Wingdings" pitchFamily="2" charset="2"/>
                <a:buNone/>
                <a:defRPr/>
              </a:pPr>
              <a:r>
                <a:rPr lang="en-US">
                  <a:solidFill>
                    <a:prstClr val="white"/>
                  </a:solidFill>
                  <a:effectLst>
                    <a:outerShdw blurRad="38100" dist="38100" dir="2700000" algn="tl">
                      <a:srgbClr val="000000"/>
                    </a:outerShdw>
                  </a:effectLst>
                  <a:latin typeface="Arial" pitchFamily="34" charset="0"/>
                  <a:cs typeface="Arial" pitchFamily="34" charset="0"/>
                </a:rPr>
                <a:t>~100%</a:t>
              </a:r>
            </a:p>
          </p:txBody>
        </p:sp>
        <p:sp>
          <p:nvSpPr>
            <p:cNvPr id="7210" name="Rectangle 42"/>
            <p:cNvSpPr>
              <a:spLocks noChangeArrowheads="1"/>
            </p:cNvSpPr>
            <p:nvPr/>
          </p:nvSpPr>
          <p:spPr bwMode="auto">
            <a:xfrm>
              <a:off x="3690" y="3114"/>
              <a:ext cx="1153" cy="161"/>
            </a:xfrm>
            <a:prstGeom prst="rect">
              <a:avLst/>
            </a:prstGeom>
            <a:noFill/>
            <a:ln w="28575">
              <a:noFill/>
              <a:miter lim="800000"/>
              <a:headEnd/>
              <a:tailEnd/>
            </a:ln>
            <a:effectLst/>
          </p:spPr>
          <p:txBody>
            <a:bodyPr lIns="36576" tIns="18288" rIns="36576" bIns="18288" anchor="ctr"/>
            <a:lstStyle/>
            <a:p>
              <a:pPr>
                <a:spcBef>
                  <a:spcPct val="20000"/>
                </a:spcBef>
                <a:buClr>
                  <a:srgbClr val="0000FF"/>
                </a:buClr>
                <a:buSzPct val="80000"/>
                <a:buFont typeface="Wingdings" pitchFamily="2" charset="2"/>
                <a:buNone/>
                <a:defRPr/>
              </a:pPr>
              <a:r>
                <a:rPr lang="en-US" dirty="0" err="1">
                  <a:solidFill>
                    <a:prstClr val="white"/>
                  </a:solidFill>
                  <a:effectLst>
                    <a:outerShdw blurRad="38100" dist="38100" dir="2700000" algn="tl">
                      <a:srgbClr val="000000"/>
                    </a:outerShdw>
                  </a:effectLst>
                  <a:latin typeface="Arial" pitchFamily="34" charset="0"/>
                  <a:cs typeface="Arial" pitchFamily="34" charset="0"/>
                </a:rPr>
                <a:t>Anaemia</a:t>
              </a:r>
              <a:endParaRPr lang="en-US" dirty="0">
                <a:solidFill>
                  <a:prstClr val="white"/>
                </a:solidFill>
                <a:effectLst>
                  <a:outerShdw blurRad="38100" dist="38100" dir="2700000" algn="tl">
                    <a:srgbClr val="000000"/>
                  </a:outerShdw>
                </a:effectLst>
                <a:latin typeface="Arial" pitchFamily="34" charset="0"/>
                <a:cs typeface="Arial" pitchFamily="34" charset="0"/>
              </a:endParaRPr>
            </a:p>
          </p:txBody>
        </p:sp>
        <p:sp>
          <p:nvSpPr>
            <p:cNvPr id="15413" name="Line 43"/>
            <p:cNvSpPr>
              <a:spLocks noChangeShapeType="1"/>
            </p:cNvSpPr>
            <p:nvPr/>
          </p:nvSpPr>
          <p:spPr bwMode="auto">
            <a:xfrm>
              <a:off x="3690" y="3114"/>
              <a:ext cx="1728" cy="0"/>
            </a:xfrm>
            <a:prstGeom prst="line">
              <a:avLst/>
            </a:prstGeom>
            <a:noFill/>
            <a:ln w="28575" cap="sq">
              <a:solidFill>
                <a:schemeClr val="tx1"/>
              </a:solidFill>
              <a:round/>
              <a:headEnd/>
              <a:tailEnd/>
            </a:ln>
            <a:extLst>
              <a:ext uri="{909E8E84-426E-40dd-AFC4-6F175D3DCCD1}">
                <a14:hiddenFill xmlns="" xmlns:a14="http://schemas.microsoft.com/office/drawing/2010/main">
                  <a:noFill/>
                </a14:hiddenFill>
              </a:ext>
            </a:extLst>
          </p:spPr>
          <p:txBody>
            <a:bodyPr wrap="none" lIns="38780" tIns="19390" rIns="38780" bIns="19390" anchor="ctr"/>
            <a:lstStyle/>
            <a:p>
              <a:endParaRPr lang="es-SV">
                <a:solidFill>
                  <a:prstClr val="white"/>
                </a:solidFill>
              </a:endParaRPr>
            </a:p>
          </p:txBody>
        </p:sp>
        <p:sp>
          <p:nvSpPr>
            <p:cNvPr id="15414" name="Line 44"/>
            <p:cNvSpPr>
              <a:spLocks noChangeShapeType="1"/>
            </p:cNvSpPr>
            <p:nvPr/>
          </p:nvSpPr>
          <p:spPr bwMode="auto">
            <a:xfrm>
              <a:off x="3690" y="3114"/>
              <a:ext cx="0" cy="960"/>
            </a:xfrm>
            <a:prstGeom prst="line">
              <a:avLst/>
            </a:prstGeom>
            <a:noFill/>
            <a:ln w="28575" cap="sq">
              <a:solidFill>
                <a:schemeClr val="tx1"/>
              </a:solidFill>
              <a:round/>
              <a:headEnd/>
              <a:tailEnd/>
            </a:ln>
            <a:extLst>
              <a:ext uri="{909E8E84-426E-40dd-AFC4-6F175D3DCCD1}">
                <a14:hiddenFill xmlns="" xmlns:a14="http://schemas.microsoft.com/office/drawing/2010/main">
                  <a:noFill/>
                </a14:hiddenFill>
              </a:ext>
            </a:extLst>
          </p:spPr>
          <p:txBody>
            <a:bodyPr wrap="none" lIns="38780" tIns="19390" rIns="38780" bIns="19390" anchor="ctr"/>
            <a:lstStyle/>
            <a:p>
              <a:endParaRPr lang="es-SV">
                <a:solidFill>
                  <a:prstClr val="white"/>
                </a:solidFill>
              </a:endParaRPr>
            </a:p>
          </p:txBody>
        </p:sp>
        <p:sp>
          <p:nvSpPr>
            <p:cNvPr id="15415" name="Line 45"/>
            <p:cNvSpPr>
              <a:spLocks noChangeShapeType="1"/>
            </p:cNvSpPr>
            <p:nvPr/>
          </p:nvSpPr>
          <p:spPr bwMode="auto">
            <a:xfrm>
              <a:off x="5418" y="3114"/>
              <a:ext cx="0" cy="960"/>
            </a:xfrm>
            <a:prstGeom prst="line">
              <a:avLst/>
            </a:prstGeom>
            <a:noFill/>
            <a:ln w="28575" cap="sq">
              <a:solidFill>
                <a:schemeClr val="tx1"/>
              </a:solidFill>
              <a:round/>
              <a:headEnd/>
              <a:tailEnd/>
            </a:ln>
            <a:extLst>
              <a:ext uri="{909E8E84-426E-40dd-AFC4-6F175D3DCCD1}">
                <a14:hiddenFill xmlns="" xmlns:a14="http://schemas.microsoft.com/office/drawing/2010/main">
                  <a:noFill/>
                </a14:hiddenFill>
              </a:ext>
            </a:extLst>
          </p:spPr>
          <p:txBody>
            <a:bodyPr wrap="none" lIns="38780" tIns="19390" rIns="38780" bIns="19390" anchor="ctr"/>
            <a:lstStyle/>
            <a:p>
              <a:endParaRPr lang="es-SV">
                <a:solidFill>
                  <a:prstClr val="white"/>
                </a:solidFill>
              </a:endParaRPr>
            </a:p>
          </p:txBody>
        </p:sp>
        <p:sp>
          <p:nvSpPr>
            <p:cNvPr id="15416" name="Line 46"/>
            <p:cNvSpPr>
              <a:spLocks noChangeShapeType="1"/>
            </p:cNvSpPr>
            <p:nvPr/>
          </p:nvSpPr>
          <p:spPr bwMode="auto">
            <a:xfrm>
              <a:off x="3690" y="4074"/>
              <a:ext cx="1728" cy="0"/>
            </a:xfrm>
            <a:prstGeom prst="line">
              <a:avLst/>
            </a:prstGeom>
            <a:noFill/>
            <a:ln w="28575" cap="sq">
              <a:solidFill>
                <a:schemeClr val="tx1"/>
              </a:solidFill>
              <a:round/>
              <a:headEnd/>
              <a:tailEnd/>
            </a:ln>
            <a:extLst>
              <a:ext uri="{909E8E84-426E-40dd-AFC4-6F175D3DCCD1}">
                <a14:hiddenFill xmlns="" xmlns:a14="http://schemas.microsoft.com/office/drawing/2010/main">
                  <a:noFill/>
                </a14:hiddenFill>
              </a:ext>
            </a:extLst>
          </p:spPr>
          <p:txBody>
            <a:bodyPr wrap="none" lIns="38780" tIns="19390" rIns="38780" bIns="19390" anchor="ctr"/>
            <a:lstStyle/>
            <a:p>
              <a:endParaRPr lang="es-SV">
                <a:solidFill>
                  <a:prstClr val="white"/>
                </a:solidFill>
              </a:endParaRPr>
            </a:p>
          </p:txBody>
        </p:sp>
      </p:grpSp>
      <p:grpSp>
        <p:nvGrpSpPr>
          <p:cNvPr id="3" name="Group 47"/>
          <p:cNvGrpSpPr>
            <a:grpSpLocks/>
          </p:cNvGrpSpPr>
          <p:nvPr/>
        </p:nvGrpSpPr>
        <p:grpSpPr bwMode="auto">
          <a:xfrm>
            <a:off x="1479550" y="1458913"/>
            <a:ext cx="4062413" cy="2525713"/>
            <a:chOff x="932" y="919"/>
            <a:chExt cx="2559" cy="1591"/>
          </a:xfrm>
        </p:grpSpPr>
        <p:sp>
          <p:nvSpPr>
            <p:cNvPr id="15395" name="Text Box 48"/>
            <p:cNvSpPr txBox="1">
              <a:spLocks noChangeArrowheads="1"/>
            </p:cNvSpPr>
            <p:nvPr/>
          </p:nvSpPr>
          <p:spPr bwMode="auto">
            <a:xfrm>
              <a:off x="1240" y="970"/>
              <a:ext cx="1377"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err="1">
                  <a:solidFill>
                    <a:prstClr val="white"/>
                  </a:solidFill>
                </a:rPr>
                <a:t>Intervención</a:t>
              </a:r>
              <a:r>
                <a:rPr lang="en-US" b="1" dirty="0">
                  <a:solidFill>
                    <a:prstClr val="white"/>
                  </a:solidFill>
                </a:rPr>
                <a:t> </a:t>
              </a:r>
              <a:r>
                <a:rPr lang="en-US" b="1" dirty="0" err="1">
                  <a:solidFill>
                    <a:prstClr val="white"/>
                  </a:solidFill>
                </a:rPr>
                <a:t>Temprana</a:t>
              </a:r>
              <a:endParaRPr lang="en-US" b="1" dirty="0">
                <a:solidFill>
                  <a:prstClr val="white"/>
                </a:solidFill>
              </a:endParaRPr>
            </a:p>
          </p:txBody>
        </p:sp>
        <p:sp>
          <p:nvSpPr>
            <p:cNvPr id="15396" name="Line 49"/>
            <p:cNvSpPr>
              <a:spLocks noChangeShapeType="1"/>
            </p:cNvSpPr>
            <p:nvPr/>
          </p:nvSpPr>
          <p:spPr bwMode="auto">
            <a:xfrm>
              <a:off x="2898" y="1138"/>
              <a:ext cx="593" cy="584"/>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s-SV">
                <a:solidFill>
                  <a:prstClr val="white"/>
                </a:solidFill>
              </a:endParaRPr>
            </a:p>
          </p:txBody>
        </p:sp>
        <p:sp>
          <p:nvSpPr>
            <p:cNvPr id="15397" name="Line 50"/>
            <p:cNvSpPr>
              <a:spLocks noChangeShapeType="1"/>
            </p:cNvSpPr>
            <p:nvPr/>
          </p:nvSpPr>
          <p:spPr bwMode="auto">
            <a:xfrm>
              <a:off x="2256" y="1783"/>
              <a:ext cx="0" cy="679"/>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s-SV">
                <a:solidFill>
                  <a:prstClr val="white"/>
                </a:solidFill>
              </a:endParaRPr>
            </a:p>
          </p:txBody>
        </p:sp>
        <p:sp>
          <p:nvSpPr>
            <p:cNvPr id="15398" name="Line 51"/>
            <p:cNvSpPr>
              <a:spLocks noChangeShapeType="1"/>
            </p:cNvSpPr>
            <p:nvPr/>
          </p:nvSpPr>
          <p:spPr bwMode="auto">
            <a:xfrm>
              <a:off x="3405" y="1831"/>
              <a:ext cx="0" cy="679"/>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s-SV">
                <a:solidFill>
                  <a:prstClr val="white"/>
                </a:solidFill>
              </a:endParaRPr>
            </a:p>
          </p:txBody>
        </p:sp>
        <p:sp>
          <p:nvSpPr>
            <p:cNvPr id="15399" name="Line 52"/>
            <p:cNvSpPr>
              <a:spLocks noChangeShapeType="1"/>
            </p:cNvSpPr>
            <p:nvPr/>
          </p:nvSpPr>
          <p:spPr bwMode="auto">
            <a:xfrm>
              <a:off x="2544" y="1159"/>
              <a:ext cx="35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s-SV">
                <a:solidFill>
                  <a:prstClr val="white"/>
                </a:solidFill>
              </a:endParaRPr>
            </a:p>
          </p:txBody>
        </p:sp>
        <p:sp>
          <p:nvSpPr>
            <p:cNvPr id="15400" name="Line 53"/>
            <p:cNvSpPr>
              <a:spLocks noChangeShapeType="1"/>
            </p:cNvSpPr>
            <p:nvPr/>
          </p:nvSpPr>
          <p:spPr bwMode="auto">
            <a:xfrm>
              <a:off x="2447" y="1323"/>
              <a:ext cx="928" cy="50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s-SV">
                <a:solidFill>
                  <a:prstClr val="white"/>
                </a:solidFill>
              </a:endParaRPr>
            </a:p>
          </p:txBody>
        </p:sp>
        <p:sp>
          <p:nvSpPr>
            <p:cNvPr id="15401" name="Line 54"/>
            <p:cNvSpPr>
              <a:spLocks noChangeShapeType="1"/>
            </p:cNvSpPr>
            <p:nvPr/>
          </p:nvSpPr>
          <p:spPr bwMode="auto">
            <a:xfrm>
              <a:off x="2118" y="1447"/>
              <a:ext cx="138" cy="35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s-SV">
                <a:solidFill>
                  <a:prstClr val="white"/>
                </a:solidFill>
              </a:endParaRPr>
            </a:p>
          </p:txBody>
        </p:sp>
        <p:sp>
          <p:nvSpPr>
            <p:cNvPr id="15402" name="Oval 55"/>
            <p:cNvSpPr>
              <a:spLocks noChangeArrowheads="1"/>
            </p:cNvSpPr>
            <p:nvPr/>
          </p:nvSpPr>
          <p:spPr bwMode="auto">
            <a:xfrm>
              <a:off x="932" y="919"/>
              <a:ext cx="1612" cy="559"/>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s-SV">
                <a:solidFill>
                  <a:prstClr val="white"/>
                </a:solidFill>
              </a:endParaRPr>
            </a:p>
          </p:txBody>
        </p:sp>
      </p:grpSp>
      <p:sp>
        <p:nvSpPr>
          <p:cNvPr id="7224" name="Rectangle 56"/>
          <p:cNvSpPr>
            <a:spLocks noGrp="1" noChangeArrowheads="1"/>
          </p:cNvSpPr>
          <p:nvPr>
            <p:ph type="title"/>
          </p:nvPr>
        </p:nvSpPr>
        <p:spPr>
          <a:xfrm>
            <a:off x="611188" y="0"/>
            <a:ext cx="8229600" cy="1139825"/>
          </a:xfrm>
        </p:spPr>
        <p:txBody>
          <a:bodyPr/>
          <a:lstStyle/>
          <a:p>
            <a:pPr eaLnBrk="1" hangingPunct="1">
              <a:defRPr/>
            </a:pPr>
            <a:r>
              <a:rPr lang="en-GB" sz="2800" smtClean="0"/>
              <a:t>Enfermedad Renal Crónica: Riesgos Permanentes para Cuidados Permanentes</a:t>
            </a:r>
            <a:endParaRPr lang="en-US" sz="2800" smtClean="0"/>
          </a:p>
        </p:txBody>
      </p:sp>
      <p:cxnSp>
        <p:nvCxnSpPr>
          <p:cNvPr id="5" name="Conector recto 4"/>
          <p:cNvCxnSpPr/>
          <p:nvPr/>
        </p:nvCxnSpPr>
        <p:spPr>
          <a:xfrm>
            <a:off x="1835696" y="2924944"/>
            <a:ext cx="0" cy="1008112"/>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Conector recto 73"/>
          <p:cNvCxnSpPr/>
          <p:nvPr/>
        </p:nvCxnSpPr>
        <p:spPr>
          <a:xfrm>
            <a:off x="107504" y="2924944"/>
            <a:ext cx="0" cy="1008112"/>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69300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 </a:t>
            </a:r>
            <a:r>
              <a:rPr lang="es-ES_tradnl" sz="2800" dirty="0"/>
              <a:t>ESTRATEGIAS DE NEFROPROTECCIÓN</a:t>
            </a:r>
            <a:endParaRPr lang="es-SV" sz="2800" dirty="0"/>
          </a:p>
        </p:txBody>
      </p:sp>
      <p:sp>
        <p:nvSpPr>
          <p:cNvPr id="3" name="2 Marcador de contenido"/>
          <p:cNvSpPr>
            <a:spLocks noGrp="1"/>
          </p:cNvSpPr>
          <p:nvPr>
            <p:ph idx="1"/>
          </p:nvPr>
        </p:nvSpPr>
        <p:spPr/>
        <p:txBody>
          <a:bodyPr>
            <a:normAutofit/>
          </a:bodyPr>
          <a:lstStyle/>
          <a:p>
            <a:pPr marL="0" indent="0" algn="ctr">
              <a:buNone/>
            </a:pPr>
            <a:r>
              <a:rPr lang="es-SV" sz="2000" dirty="0" smtClean="0"/>
              <a:t>EFECTOS  DE LA ESPIRONOLACTONA SOBRE LA  FILTRACION GLOMERULAR</a:t>
            </a:r>
          </a:p>
          <a:p>
            <a:pPr marL="0" indent="0">
              <a:buNone/>
            </a:pPr>
            <a:endParaRPr lang="es-SV" sz="20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300" y="2636912"/>
            <a:ext cx="8065883" cy="2808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6381328"/>
            <a:ext cx="3257550" cy="342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8671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SV" sz="3200" dirty="0"/>
              <a:t>ESTRATEGIAS DE NEFROPROTECCIÓN</a:t>
            </a:r>
            <a:endParaRPr lang="es-ES" sz="3200" dirty="0"/>
          </a:p>
        </p:txBody>
      </p:sp>
      <p:sp>
        <p:nvSpPr>
          <p:cNvPr id="3" name="Marcador de contenido 2"/>
          <p:cNvSpPr>
            <a:spLocks noGrp="1"/>
          </p:cNvSpPr>
          <p:nvPr>
            <p:ph idx="1"/>
          </p:nvPr>
        </p:nvSpPr>
        <p:spPr/>
        <p:txBody>
          <a:bodyPr/>
          <a:lstStyle/>
          <a:p>
            <a:pPr marL="0" indent="0">
              <a:buNone/>
            </a:pPr>
            <a:endParaRPr lang="es-ES" dirty="0" smtClean="0"/>
          </a:p>
          <a:p>
            <a:pPr marL="0" indent="0">
              <a:buNone/>
            </a:pPr>
            <a:endParaRPr lang="es-ES" dirty="0"/>
          </a:p>
          <a:p>
            <a:pPr marL="0" indent="0" algn="ctr">
              <a:buNone/>
            </a:pPr>
            <a:r>
              <a:rPr lang="es-ES" sz="3600" dirty="0" smtClean="0"/>
              <a:t>NEFROPOTECCIÓN TRATANDO LA HIPERURICEMIA</a:t>
            </a:r>
            <a:endParaRPr lang="es-ES" sz="3600" dirty="0"/>
          </a:p>
        </p:txBody>
      </p:sp>
    </p:spTree>
    <p:extLst>
      <p:ext uri="{BB962C8B-B14F-4D97-AF65-F5344CB8AC3E}">
        <p14:creationId xmlns:p14="http://schemas.microsoft.com/office/powerpoint/2010/main" val="81640812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22933"/>
          </a:xfrm>
        </p:spPr>
        <p:txBody>
          <a:bodyPr>
            <a:normAutofit/>
          </a:bodyPr>
          <a:lstStyle/>
          <a:p>
            <a:r>
              <a:rPr lang="es-SV" sz="2800" dirty="0"/>
              <a:t>ESTRATEGIAS DE NEFROPROTECCIÓN</a:t>
            </a:r>
          </a:p>
        </p:txBody>
      </p:sp>
      <p:sp>
        <p:nvSpPr>
          <p:cNvPr id="3" name="Marcador de contenido 2"/>
          <p:cNvSpPr>
            <a:spLocks noGrp="1"/>
          </p:cNvSpPr>
          <p:nvPr>
            <p:ph idx="1"/>
          </p:nvPr>
        </p:nvSpPr>
        <p:spPr>
          <a:xfrm>
            <a:off x="457200" y="980728"/>
            <a:ext cx="8229600" cy="5145435"/>
          </a:xfrm>
        </p:spPr>
        <p:txBody>
          <a:bodyPr>
            <a:normAutofit/>
          </a:bodyPr>
          <a:lstStyle/>
          <a:p>
            <a:pPr marL="0" indent="0" algn="ctr">
              <a:buNone/>
            </a:pPr>
            <a:r>
              <a:rPr lang="es-SV" sz="2400" dirty="0" smtClean="0"/>
              <a:t>NEFROPATÍA POR  ACIDO ÚRICO</a:t>
            </a:r>
            <a:endParaRPr lang="es-SV" sz="2400" dirty="0"/>
          </a:p>
        </p:txBody>
      </p:sp>
      <p:pic>
        <p:nvPicPr>
          <p:cNvPr id="5" name="Imagen 4"/>
          <p:cNvPicPr>
            <a:picLocks noChangeAspect="1"/>
          </p:cNvPicPr>
          <p:nvPr/>
        </p:nvPicPr>
        <p:blipFill>
          <a:blip r:embed="rId2">
            <a:lum bright="-20000" contrast="40000"/>
          </a:blip>
          <a:stretch>
            <a:fillRect/>
          </a:stretch>
        </p:blipFill>
        <p:spPr>
          <a:xfrm>
            <a:off x="3707904" y="6490164"/>
            <a:ext cx="5179257" cy="212063"/>
          </a:xfrm>
          <a:prstGeom prst="rect">
            <a:avLst/>
          </a:prstGeom>
        </p:spPr>
      </p:pic>
      <p:pic>
        <p:nvPicPr>
          <p:cNvPr id="6" name="Imagen 5"/>
          <p:cNvPicPr>
            <a:picLocks noChangeAspect="1"/>
          </p:cNvPicPr>
          <p:nvPr/>
        </p:nvPicPr>
        <p:blipFill>
          <a:blip r:embed="rId3"/>
          <a:stretch>
            <a:fillRect/>
          </a:stretch>
        </p:blipFill>
        <p:spPr>
          <a:xfrm>
            <a:off x="1459041" y="1614703"/>
            <a:ext cx="6065287" cy="4511459"/>
          </a:xfrm>
          <a:prstGeom prst="rect">
            <a:avLst/>
          </a:prstGeom>
        </p:spPr>
      </p:pic>
    </p:spTree>
    <p:extLst>
      <p:ext uri="{BB962C8B-B14F-4D97-AF65-F5344CB8AC3E}">
        <p14:creationId xmlns:p14="http://schemas.microsoft.com/office/powerpoint/2010/main" val="28035128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22933"/>
          </a:xfrm>
        </p:spPr>
        <p:txBody>
          <a:bodyPr>
            <a:normAutofit/>
          </a:bodyPr>
          <a:lstStyle/>
          <a:p>
            <a:r>
              <a:rPr lang="es-SV" sz="2800" dirty="0"/>
              <a:t>ESTRATEGIAS DE NEFROPROTECCIÓN</a:t>
            </a:r>
          </a:p>
        </p:txBody>
      </p:sp>
      <p:sp>
        <p:nvSpPr>
          <p:cNvPr id="3" name="Marcador de contenido 2"/>
          <p:cNvSpPr>
            <a:spLocks noGrp="1"/>
          </p:cNvSpPr>
          <p:nvPr>
            <p:ph idx="1"/>
          </p:nvPr>
        </p:nvSpPr>
        <p:spPr>
          <a:xfrm>
            <a:off x="457200" y="980728"/>
            <a:ext cx="8229600" cy="5145435"/>
          </a:xfrm>
        </p:spPr>
        <p:txBody>
          <a:bodyPr>
            <a:normAutofit/>
          </a:bodyPr>
          <a:lstStyle/>
          <a:p>
            <a:pPr marL="0" indent="0" algn="ctr">
              <a:buNone/>
            </a:pPr>
            <a:r>
              <a:rPr lang="es-SV" sz="2400" dirty="0" smtClean="0"/>
              <a:t>NEFROPATÍA POR  ACIDO ÚRICO</a:t>
            </a:r>
            <a:endParaRPr lang="es-SV" sz="2400" dirty="0"/>
          </a:p>
        </p:txBody>
      </p:sp>
      <p:pic>
        <p:nvPicPr>
          <p:cNvPr id="4" name="Imagen 3"/>
          <p:cNvPicPr>
            <a:picLocks noChangeAspect="1"/>
          </p:cNvPicPr>
          <p:nvPr/>
        </p:nvPicPr>
        <p:blipFill>
          <a:blip r:embed="rId2">
            <a:lum bright="-20000" contrast="40000"/>
          </a:blip>
          <a:stretch>
            <a:fillRect/>
          </a:stretch>
        </p:blipFill>
        <p:spPr>
          <a:xfrm>
            <a:off x="1259632" y="1556792"/>
            <a:ext cx="6840760" cy="4824536"/>
          </a:xfrm>
          <a:prstGeom prst="rect">
            <a:avLst/>
          </a:prstGeom>
        </p:spPr>
      </p:pic>
      <p:pic>
        <p:nvPicPr>
          <p:cNvPr id="5" name="Imagen 4"/>
          <p:cNvPicPr>
            <a:picLocks noChangeAspect="1"/>
          </p:cNvPicPr>
          <p:nvPr/>
        </p:nvPicPr>
        <p:blipFill>
          <a:blip r:embed="rId3">
            <a:lum bright="-20000" contrast="40000"/>
          </a:blip>
          <a:stretch>
            <a:fillRect/>
          </a:stretch>
        </p:blipFill>
        <p:spPr>
          <a:xfrm>
            <a:off x="3707904" y="6490164"/>
            <a:ext cx="5179257" cy="212063"/>
          </a:xfrm>
          <a:prstGeom prst="rect">
            <a:avLst/>
          </a:prstGeom>
        </p:spPr>
      </p:pic>
    </p:spTree>
    <p:extLst>
      <p:ext uri="{BB962C8B-B14F-4D97-AF65-F5344CB8AC3E}">
        <p14:creationId xmlns:p14="http://schemas.microsoft.com/office/powerpoint/2010/main" val="5129783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22933"/>
          </a:xfrm>
        </p:spPr>
        <p:txBody>
          <a:bodyPr>
            <a:normAutofit/>
          </a:bodyPr>
          <a:lstStyle/>
          <a:p>
            <a:r>
              <a:rPr lang="es-SV" sz="2800" dirty="0"/>
              <a:t>ESTRATEGIAS DE NEFROPROTECCIÓN</a:t>
            </a:r>
          </a:p>
        </p:txBody>
      </p:sp>
      <p:sp>
        <p:nvSpPr>
          <p:cNvPr id="3" name="Marcador de contenido 2"/>
          <p:cNvSpPr>
            <a:spLocks noGrp="1"/>
          </p:cNvSpPr>
          <p:nvPr>
            <p:ph idx="1"/>
          </p:nvPr>
        </p:nvSpPr>
        <p:spPr>
          <a:xfrm>
            <a:off x="457200" y="980728"/>
            <a:ext cx="8229600" cy="5145435"/>
          </a:xfrm>
        </p:spPr>
        <p:txBody>
          <a:bodyPr>
            <a:normAutofit/>
          </a:bodyPr>
          <a:lstStyle/>
          <a:p>
            <a:pPr marL="0" indent="0" algn="ctr">
              <a:buNone/>
            </a:pPr>
            <a:r>
              <a:rPr lang="es-SV" sz="2400" dirty="0" smtClean="0"/>
              <a:t>NEFROPATÍA POR  ACIDO ÚRICO</a:t>
            </a:r>
            <a:endParaRPr lang="es-SV" sz="2400" dirty="0"/>
          </a:p>
        </p:txBody>
      </p:sp>
      <p:pic>
        <p:nvPicPr>
          <p:cNvPr id="6" name="Imagen 5"/>
          <p:cNvPicPr>
            <a:picLocks noChangeAspect="1"/>
          </p:cNvPicPr>
          <p:nvPr/>
        </p:nvPicPr>
        <p:blipFill>
          <a:blip r:embed="rId2"/>
          <a:stretch>
            <a:fillRect/>
          </a:stretch>
        </p:blipFill>
        <p:spPr>
          <a:xfrm>
            <a:off x="435109" y="1540828"/>
            <a:ext cx="8273782" cy="2536244"/>
          </a:xfrm>
          <a:prstGeom prst="rect">
            <a:avLst/>
          </a:prstGeom>
        </p:spPr>
      </p:pic>
      <p:pic>
        <p:nvPicPr>
          <p:cNvPr id="7" name="Imagen 6"/>
          <p:cNvPicPr>
            <a:picLocks noChangeAspect="1"/>
          </p:cNvPicPr>
          <p:nvPr/>
        </p:nvPicPr>
        <p:blipFill>
          <a:blip r:embed="rId3"/>
          <a:stretch>
            <a:fillRect/>
          </a:stretch>
        </p:blipFill>
        <p:spPr>
          <a:xfrm>
            <a:off x="971600" y="4409991"/>
            <a:ext cx="7333069" cy="1919631"/>
          </a:xfrm>
          <a:prstGeom prst="rect">
            <a:avLst/>
          </a:prstGeom>
        </p:spPr>
      </p:pic>
    </p:spTree>
    <p:extLst>
      <p:ext uri="{BB962C8B-B14F-4D97-AF65-F5344CB8AC3E}">
        <p14:creationId xmlns:p14="http://schemas.microsoft.com/office/powerpoint/2010/main" val="11770112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2800" dirty="0" smtClean="0"/>
              <a:t>ESTRATEGIAS DE NEFROPROTECCIÓN</a:t>
            </a:r>
            <a:endParaRPr lang="es-SV" sz="2800" dirty="0"/>
          </a:p>
        </p:txBody>
      </p:sp>
      <p:sp>
        <p:nvSpPr>
          <p:cNvPr id="3" name="2 Marcador de contenido"/>
          <p:cNvSpPr>
            <a:spLocks noGrp="1"/>
          </p:cNvSpPr>
          <p:nvPr>
            <p:ph idx="1"/>
          </p:nvPr>
        </p:nvSpPr>
        <p:spPr/>
        <p:txBody>
          <a:bodyPr/>
          <a:lstStyle/>
          <a:p>
            <a:pPr marL="0" indent="0">
              <a:buNone/>
            </a:pPr>
            <a:endParaRPr lang="es-SV" dirty="0" smtClean="0"/>
          </a:p>
          <a:p>
            <a:pPr marL="0" indent="0">
              <a:buNone/>
            </a:pPr>
            <a:endParaRPr lang="es-SV" dirty="0"/>
          </a:p>
          <a:p>
            <a:pPr marL="0" indent="0" algn="ctr">
              <a:buNone/>
            </a:pPr>
            <a:r>
              <a:rPr lang="es-SV" dirty="0" smtClean="0"/>
              <a:t>NEFROPROTECCIÓN CON RESTRICCIÓN  DE PROTEINAS Y SODIO DE LA DIETA</a:t>
            </a:r>
            <a:endParaRPr lang="es-SV" dirty="0"/>
          </a:p>
        </p:txBody>
      </p:sp>
    </p:spTree>
    <p:extLst>
      <p:ext uri="{BB962C8B-B14F-4D97-AF65-F5344CB8AC3E}">
        <p14:creationId xmlns:p14="http://schemas.microsoft.com/office/powerpoint/2010/main" val="331695571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792088"/>
          </a:xfrm>
        </p:spPr>
        <p:txBody>
          <a:bodyPr>
            <a:normAutofit/>
          </a:bodyPr>
          <a:lstStyle/>
          <a:p>
            <a:r>
              <a:rPr lang="es-ES" sz="2800" dirty="0" smtClean="0">
                <a:latin typeface="Times New Roman" pitchFamily="18" charset="0"/>
              </a:rPr>
              <a:t> </a:t>
            </a:r>
            <a:r>
              <a:rPr lang="es-ES_tradnl" sz="2800" dirty="0"/>
              <a:t>ESTRATEGIAS DE NEFROPROTECCIÓN</a:t>
            </a:r>
            <a:endParaRPr lang="es-SV" sz="2800" dirty="0"/>
          </a:p>
        </p:txBody>
      </p:sp>
      <p:sp>
        <p:nvSpPr>
          <p:cNvPr id="3" name="2 Marcador de contenido"/>
          <p:cNvSpPr>
            <a:spLocks noGrp="1"/>
          </p:cNvSpPr>
          <p:nvPr>
            <p:ph idx="1"/>
          </p:nvPr>
        </p:nvSpPr>
        <p:spPr>
          <a:xfrm>
            <a:off x="457200" y="980728"/>
            <a:ext cx="8435280" cy="5616624"/>
          </a:xfrm>
        </p:spPr>
        <p:txBody>
          <a:bodyPr>
            <a:normAutofit fontScale="77500" lnSpcReduction="20000"/>
          </a:bodyPr>
          <a:lstStyle/>
          <a:p>
            <a:pPr marL="0" indent="0" algn="ctr">
              <a:buNone/>
            </a:pPr>
            <a:r>
              <a:rPr lang="es-SV" sz="3000" dirty="0" smtClean="0"/>
              <a:t>RESTRICCIÓN DE SODIO</a:t>
            </a:r>
          </a:p>
          <a:p>
            <a:pPr>
              <a:buFont typeface="Wingdings" pitchFamily="2" charset="2"/>
              <a:buChar char="q"/>
            </a:pPr>
            <a:endParaRPr lang="es-SV" sz="2000" dirty="0"/>
          </a:p>
          <a:p>
            <a:pPr marL="0" indent="0">
              <a:buNone/>
            </a:pPr>
            <a:endParaRPr lang="es-SV" sz="2000" dirty="0" smtClean="0"/>
          </a:p>
          <a:p>
            <a:pPr>
              <a:buFont typeface="Wingdings" pitchFamily="2" charset="2"/>
              <a:buChar char="q"/>
            </a:pPr>
            <a:r>
              <a:rPr lang="es-SV" sz="2800" dirty="0" smtClean="0"/>
              <a:t> </a:t>
            </a:r>
            <a:r>
              <a:rPr lang="es-SV" sz="3100" dirty="0" smtClean="0"/>
              <a:t>Una </a:t>
            </a:r>
            <a:r>
              <a:rPr lang="es-SV" sz="3100" dirty="0"/>
              <a:t>alta ingesta de </a:t>
            </a:r>
            <a:r>
              <a:rPr lang="es-SV" sz="3100" dirty="0" smtClean="0"/>
              <a:t>sal </a:t>
            </a:r>
            <a:r>
              <a:rPr lang="es-SV" sz="3100" dirty="0" smtClean="0">
                <a:solidFill>
                  <a:srgbClr val="FFFF00"/>
                </a:solidFill>
              </a:rPr>
              <a:t>anula </a:t>
            </a:r>
            <a:r>
              <a:rPr lang="es-SV" sz="3100" dirty="0">
                <a:solidFill>
                  <a:srgbClr val="FFFF00"/>
                </a:solidFill>
              </a:rPr>
              <a:t>los efectos A</a:t>
            </a:r>
            <a:r>
              <a:rPr lang="es-SV" sz="3100" dirty="0" smtClean="0">
                <a:solidFill>
                  <a:srgbClr val="FFFF00"/>
                </a:solidFill>
              </a:rPr>
              <a:t>ntiproteinúricos </a:t>
            </a:r>
            <a:r>
              <a:rPr lang="es-SV" sz="3100" dirty="0"/>
              <a:t>de los IECA </a:t>
            </a:r>
            <a:r>
              <a:rPr lang="es-SV" sz="3100" dirty="0" smtClean="0"/>
              <a:t>  </a:t>
            </a:r>
            <a:r>
              <a:rPr lang="es-SV" sz="3100" dirty="0"/>
              <a:t>por </a:t>
            </a:r>
            <a:r>
              <a:rPr lang="es-SV" sz="3100" dirty="0" smtClean="0"/>
              <a:t>lo que </a:t>
            </a:r>
            <a:r>
              <a:rPr lang="es-SV" sz="3100" dirty="0"/>
              <a:t>se recomienda una </a:t>
            </a:r>
            <a:r>
              <a:rPr lang="es-SV" sz="3100" dirty="0">
                <a:solidFill>
                  <a:srgbClr val="FFFF00"/>
                </a:solidFill>
              </a:rPr>
              <a:t>R</a:t>
            </a:r>
            <a:r>
              <a:rPr lang="es-SV" sz="3100" dirty="0" smtClean="0">
                <a:solidFill>
                  <a:srgbClr val="FFFF00"/>
                </a:solidFill>
              </a:rPr>
              <a:t>estricción </a:t>
            </a:r>
            <a:r>
              <a:rPr lang="es-SV" sz="3100" dirty="0">
                <a:solidFill>
                  <a:srgbClr val="FFFF00"/>
                </a:solidFill>
              </a:rPr>
              <a:t>de 100 mEq al </a:t>
            </a:r>
            <a:r>
              <a:rPr lang="es-SV" sz="3100" dirty="0" smtClean="0">
                <a:solidFill>
                  <a:srgbClr val="FFFF00"/>
                </a:solidFill>
              </a:rPr>
              <a:t>día ( 3 Gr )</a:t>
            </a:r>
          </a:p>
          <a:p>
            <a:pPr marL="0" indent="0">
              <a:buNone/>
            </a:pPr>
            <a:endParaRPr lang="es-SV" sz="3100" dirty="0">
              <a:solidFill>
                <a:srgbClr val="FFFF00"/>
              </a:solidFill>
            </a:endParaRPr>
          </a:p>
          <a:p>
            <a:pPr>
              <a:buFont typeface="Wingdings" pitchFamily="2" charset="2"/>
              <a:buChar char="q"/>
            </a:pPr>
            <a:r>
              <a:rPr lang="es-MX" sz="3100" dirty="0">
                <a:solidFill>
                  <a:srgbClr val="FFFFFF"/>
                </a:solidFill>
              </a:rPr>
              <a:t>La sobrecarga de Sodio induce Hipertrofia  Glomerular e incremento en la Fuga Renal de Proteinas</a:t>
            </a:r>
            <a:r>
              <a:rPr lang="es-MX" sz="2400" dirty="0">
                <a:solidFill>
                  <a:srgbClr val="FFFFFF"/>
                </a:solidFill>
              </a:rPr>
              <a:t>.</a:t>
            </a:r>
          </a:p>
          <a:p>
            <a:pPr>
              <a:buFont typeface="Wingdings" pitchFamily="2" charset="2"/>
              <a:buChar char="q"/>
            </a:pPr>
            <a:endParaRPr lang="es-SV" sz="3100" dirty="0" smtClean="0">
              <a:solidFill>
                <a:srgbClr val="FFFF00"/>
              </a:solidFill>
            </a:endParaRPr>
          </a:p>
          <a:p>
            <a:pPr marL="0" indent="0">
              <a:buNone/>
            </a:pPr>
            <a:endParaRPr lang="es-SV" sz="3100" i="1" dirty="0" smtClean="0"/>
          </a:p>
          <a:p>
            <a:pPr>
              <a:buFont typeface="Wingdings" pitchFamily="2" charset="2"/>
              <a:buChar char="q"/>
            </a:pPr>
            <a:r>
              <a:rPr lang="es-SV" sz="3100" i="1" dirty="0" smtClean="0"/>
              <a:t>En </a:t>
            </a:r>
            <a:r>
              <a:rPr lang="es-SV" sz="3100" i="1" dirty="0"/>
              <a:t>los pacientes bajo tratamiento con IECA o ARA-II, la </a:t>
            </a:r>
            <a:r>
              <a:rPr lang="es-SV" sz="3100" i="1" dirty="0" smtClean="0"/>
              <a:t>combinación de </a:t>
            </a:r>
            <a:r>
              <a:rPr lang="es-SV" sz="3100" i="1" dirty="0"/>
              <a:t>restricción salina y un diurético puede lograr un </a:t>
            </a:r>
            <a:r>
              <a:rPr lang="es-SV" sz="3100" i="1" dirty="0" smtClean="0"/>
              <a:t>mayor efecto </a:t>
            </a:r>
            <a:r>
              <a:rPr lang="es-SV" sz="3100" i="1" dirty="0" err="1" smtClean="0"/>
              <a:t>antiproteinúrico</a:t>
            </a:r>
            <a:r>
              <a:rPr lang="es-SV" sz="3100" i="1" dirty="0" smtClean="0"/>
              <a:t> </a:t>
            </a:r>
            <a:r>
              <a:rPr lang="es-SV" sz="3100" i="1" dirty="0"/>
              <a:t>y mayor reducción de la </a:t>
            </a:r>
            <a:r>
              <a:rPr lang="es-SV" sz="3100" i="1" dirty="0" smtClean="0"/>
              <a:t>PA</a:t>
            </a:r>
            <a:r>
              <a:rPr lang="es-SV" sz="3100" dirty="0" smtClean="0"/>
              <a:t>.</a:t>
            </a:r>
          </a:p>
          <a:p>
            <a:pPr marL="0" indent="0">
              <a:buNone/>
            </a:pPr>
            <a:r>
              <a:rPr lang="es-SV" sz="2600" dirty="0"/>
              <a:t> </a:t>
            </a:r>
            <a:r>
              <a:rPr lang="es-SV" sz="2600" dirty="0" smtClean="0"/>
              <a:t>                                                                    </a:t>
            </a:r>
            <a:r>
              <a:rPr lang="en-US" sz="1900" dirty="0" smtClean="0"/>
              <a:t> </a:t>
            </a:r>
            <a:r>
              <a:rPr lang="en-US" sz="1900" dirty="0"/>
              <a:t>J Am </a:t>
            </a:r>
            <a:r>
              <a:rPr lang="en-US" sz="1900" dirty="0" err="1"/>
              <a:t>Soc</a:t>
            </a:r>
            <a:r>
              <a:rPr lang="en-US" sz="1900" dirty="0"/>
              <a:t> </a:t>
            </a:r>
            <a:r>
              <a:rPr lang="en-US" sz="1900" dirty="0" err="1"/>
              <a:t>Nephrol</a:t>
            </a:r>
            <a:r>
              <a:rPr lang="en-US" sz="1900" dirty="0"/>
              <a:t>. </a:t>
            </a:r>
            <a:r>
              <a:rPr lang="en-US" sz="1900" dirty="0" smtClean="0"/>
              <a:t>2008;19:999-1007</a:t>
            </a:r>
          </a:p>
          <a:p>
            <a:pPr marL="0" indent="0">
              <a:buNone/>
            </a:pPr>
            <a:endParaRPr lang="es-SV" sz="1900" dirty="0" smtClean="0"/>
          </a:p>
          <a:p>
            <a:pPr marL="0" indent="0">
              <a:buNone/>
            </a:pPr>
            <a:endParaRPr lang="es-SV" sz="2600" dirty="0" smtClean="0"/>
          </a:p>
          <a:p>
            <a:pPr marL="0" indent="0">
              <a:buNone/>
            </a:pPr>
            <a:r>
              <a:rPr lang="es-SV" sz="2000" dirty="0" smtClean="0"/>
              <a:t> </a:t>
            </a:r>
            <a:endParaRPr lang="es-SV" sz="1400" dirty="0"/>
          </a:p>
        </p:txBody>
      </p:sp>
    </p:spTree>
    <p:extLst>
      <p:ext uri="{BB962C8B-B14F-4D97-AF65-F5344CB8AC3E}">
        <p14:creationId xmlns:p14="http://schemas.microsoft.com/office/powerpoint/2010/main" val="40582281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395536" y="188640"/>
            <a:ext cx="8229600" cy="778098"/>
          </a:xfrm>
        </p:spPr>
        <p:txBody>
          <a:bodyPr>
            <a:normAutofit/>
          </a:bodyPr>
          <a:lstStyle/>
          <a:p>
            <a:r>
              <a:rPr lang="es-SV" sz="3200" dirty="0" smtClean="0"/>
              <a:t> </a:t>
            </a:r>
            <a:r>
              <a:rPr lang="es-ES" sz="3200" dirty="0">
                <a:latin typeface="Times New Roman" pitchFamily="18" charset="0"/>
              </a:rPr>
              <a:t> </a:t>
            </a:r>
            <a:r>
              <a:rPr lang="es-ES_tradnl" sz="2800" dirty="0"/>
              <a:t>ESTRATEGIAS DE NEFROPROTECCIÓN</a:t>
            </a:r>
            <a:endParaRPr lang="es-ES" sz="2800" dirty="0"/>
          </a:p>
        </p:txBody>
      </p:sp>
      <p:sp>
        <p:nvSpPr>
          <p:cNvPr id="44035" name="Rectangle 3"/>
          <p:cNvSpPr>
            <a:spLocks noGrp="1" noChangeArrowheads="1"/>
          </p:cNvSpPr>
          <p:nvPr>
            <p:ph type="body" idx="1"/>
          </p:nvPr>
        </p:nvSpPr>
        <p:spPr>
          <a:xfrm>
            <a:off x="685800" y="1124744"/>
            <a:ext cx="7772400" cy="5400600"/>
          </a:xfrm>
        </p:spPr>
        <p:txBody>
          <a:bodyPr>
            <a:normAutofit/>
          </a:bodyPr>
          <a:lstStyle/>
          <a:p>
            <a:pPr algn="ctr">
              <a:lnSpc>
                <a:spcPct val="90000"/>
              </a:lnSpc>
              <a:buFont typeface="Wingdings" pitchFamily="2" charset="2"/>
              <a:buNone/>
            </a:pPr>
            <a:r>
              <a:rPr lang="es-MX" sz="2800" dirty="0" smtClean="0">
                <a:solidFill>
                  <a:srgbClr val="CCECFF"/>
                </a:solidFill>
              </a:rPr>
              <a:t>RESTRICCION PROTEICA</a:t>
            </a:r>
            <a:endParaRPr lang="es-MX" sz="2800" dirty="0">
              <a:solidFill>
                <a:srgbClr val="CCECFF"/>
              </a:solidFill>
            </a:endParaRPr>
          </a:p>
          <a:p>
            <a:pPr>
              <a:lnSpc>
                <a:spcPct val="90000"/>
              </a:lnSpc>
            </a:pPr>
            <a:r>
              <a:rPr lang="es-MX" sz="2800" dirty="0" smtClean="0"/>
              <a:t>La </a:t>
            </a:r>
            <a:r>
              <a:rPr lang="es-MX" sz="2800" dirty="0"/>
              <a:t>dieta Hiperproteica </a:t>
            </a:r>
            <a:r>
              <a:rPr lang="es-MX" sz="2800" dirty="0">
                <a:cs typeface="Times New Roman" pitchFamily="18" charset="0"/>
              </a:rPr>
              <a:t>→ Vasodilatación de AA +</a:t>
            </a:r>
          </a:p>
          <a:p>
            <a:pPr>
              <a:lnSpc>
                <a:spcPct val="90000"/>
              </a:lnSpc>
              <a:buFont typeface="Wingdings" pitchFamily="2" charset="2"/>
              <a:buNone/>
            </a:pPr>
            <a:r>
              <a:rPr lang="es-MX" sz="2800" dirty="0">
                <a:cs typeface="Times New Roman" pitchFamily="18" charset="0"/>
              </a:rPr>
              <a:t>     ↑ Ag II.</a:t>
            </a:r>
          </a:p>
          <a:p>
            <a:pPr marL="0" indent="0">
              <a:lnSpc>
                <a:spcPct val="90000"/>
              </a:lnSpc>
              <a:buNone/>
            </a:pPr>
            <a:endParaRPr lang="es-MX" sz="2800" dirty="0">
              <a:solidFill>
                <a:srgbClr val="FFFFFF"/>
              </a:solidFill>
            </a:endParaRPr>
          </a:p>
          <a:p>
            <a:pPr>
              <a:lnSpc>
                <a:spcPct val="90000"/>
              </a:lnSpc>
            </a:pPr>
            <a:r>
              <a:rPr lang="es-MX" sz="2800" dirty="0">
                <a:solidFill>
                  <a:srgbClr val="FFFFFF"/>
                </a:solidFill>
              </a:rPr>
              <a:t>La restricción proteica de la dieta tiene un efecto aditivo con la acción </a:t>
            </a:r>
            <a:r>
              <a:rPr lang="es-MX" sz="2800" dirty="0" err="1">
                <a:solidFill>
                  <a:srgbClr val="FFFFFF"/>
                </a:solidFill>
              </a:rPr>
              <a:t>Antiproteinúrica</a:t>
            </a:r>
            <a:r>
              <a:rPr lang="es-MX" sz="2800" dirty="0">
                <a:solidFill>
                  <a:srgbClr val="FFFFFF"/>
                </a:solidFill>
              </a:rPr>
              <a:t> de los IECA y ARA II </a:t>
            </a:r>
          </a:p>
          <a:p>
            <a:pPr marL="0" indent="0">
              <a:lnSpc>
                <a:spcPct val="90000"/>
              </a:lnSpc>
              <a:buNone/>
            </a:pPr>
            <a:endParaRPr lang="es-MX" sz="2800" dirty="0">
              <a:solidFill>
                <a:srgbClr val="FFFFFF"/>
              </a:solidFill>
            </a:endParaRPr>
          </a:p>
          <a:p>
            <a:pPr>
              <a:lnSpc>
                <a:spcPct val="90000"/>
              </a:lnSpc>
            </a:pPr>
            <a:r>
              <a:rPr lang="es-MX" sz="2800" dirty="0">
                <a:solidFill>
                  <a:srgbClr val="FFFFFF"/>
                </a:solidFill>
              </a:rPr>
              <a:t>La sobrecarga de Sodio induce Hipertrofia  Glomerular e incremento en la Fuga Renal de </a:t>
            </a:r>
            <a:r>
              <a:rPr lang="es-MX" sz="2800" dirty="0" err="1">
                <a:solidFill>
                  <a:srgbClr val="FFFFFF"/>
                </a:solidFill>
              </a:rPr>
              <a:t>Proteinas</a:t>
            </a:r>
            <a:r>
              <a:rPr lang="es-MX" sz="2800" dirty="0">
                <a:solidFill>
                  <a:srgbClr val="FFFFFF"/>
                </a:solidFill>
              </a:rPr>
              <a:t>.</a:t>
            </a:r>
          </a:p>
          <a:p>
            <a:pPr>
              <a:lnSpc>
                <a:spcPct val="90000"/>
              </a:lnSpc>
              <a:buFont typeface="Wingdings" pitchFamily="2" charset="2"/>
              <a:buNone/>
            </a:pPr>
            <a:endParaRPr lang="es-ES" sz="1800" b="1" dirty="0">
              <a:solidFill>
                <a:srgbClr val="FFFFFF"/>
              </a:solidFill>
            </a:endParaRPr>
          </a:p>
        </p:txBody>
      </p:sp>
    </p:spTree>
    <p:extLst>
      <p:ext uri="{BB962C8B-B14F-4D97-AF65-F5344CB8AC3E}">
        <p14:creationId xmlns:p14="http://schemas.microsoft.com/office/powerpoint/2010/main" val="33202578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nSpc>
                <a:spcPct val="80000"/>
              </a:lnSpc>
            </a:pPr>
            <a:r>
              <a:rPr lang="es-ES" dirty="0" smtClean="0">
                <a:cs typeface="Times New Roman" pitchFamily="18" charset="0"/>
              </a:rPr>
              <a:t> </a:t>
            </a:r>
            <a:r>
              <a:rPr lang="es-ES" sz="3100" dirty="0" smtClean="0">
                <a:cs typeface="Times New Roman" pitchFamily="18" charset="0"/>
              </a:rPr>
              <a:t>ESTRATEGIAS DE NEFROPROTECCIÓN</a:t>
            </a:r>
            <a:r>
              <a:rPr lang="es-ES" sz="3100" dirty="0">
                <a:cs typeface="Times New Roman" pitchFamily="18" charset="0"/>
              </a:rPr>
              <a:t/>
            </a:r>
            <a:br>
              <a:rPr lang="es-ES" sz="3100" dirty="0">
                <a:cs typeface="Times New Roman" pitchFamily="18" charset="0"/>
              </a:rPr>
            </a:br>
            <a:endParaRPr lang="es-SV" sz="3100" dirty="0"/>
          </a:p>
        </p:txBody>
      </p:sp>
      <p:sp>
        <p:nvSpPr>
          <p:cNvPr id="3" name="2 Marcador de contenido"/>
          <p:cNvSpPr>
            <a:spLocks noGrp="1"/>
          </p:cNvSpPr>
          <p:nvPr>
            <p:ph idx="1"/>
          </p:nvPr>
        </p:nvSpPr>
        <p:spPr/>
        <p:txBody>
          <a:bodyPr/>
          <a:lstStyle/>
          <a:p>
            <a:pPr marL="0" indent="0">
              <a:buNone/>
            </a:pPr>
            <a:r>
              <a:rPr lang="es-SV" dirty="0"/>
              <a:t> </a:t>
            </a:r>
            <a:r>
              <a:rPr lang="es-SV" dirty="0" smtClean="0"/>
              <a:t> </a:t>
            </a:r>
          </a:p>
          <a:p>
            <a:pPr marL="0" indent="0">
              <a:buNone/>
            </a:pPr>
            <a:endParaRPr lang="es-SV" dirty="0"/>
          </a:p>
          <a:p>
            <a:pPr marL="0" indent="0" algn="ctr">
              <a:buNone/>
            </a:pPr>
            <a:r>
              <a:rPr lang="es-SV" sz="6000" dirty="0" smtClean="0"/>
              <a:t>¡ GRACIAS !</a:t>
            </a:r>
          </a:p>
          <a:p>
            <a:pPr marL="0" indent="0" algn="ctr">
              <a:buNone/>
            </a:pPr>
            <a:endParaRPr lang="es-SV" sz="6000" dirty="0"/>
          </a:p>
        </p:txBody>
      </p:sp>
    </p:spTree>
    <p:extLst>
      <p:ext uri="{BB962C8B-B14F-4D97-AF65-F5344CB8AC3E}">
        <p14:creationId xmlns:p14="http://schemas.microsoft.com/office/powerpoint/2010/main" val="3191851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2800" dirty="0" smtClean="0"/>
              <a:t>ESTRATEGIAS EN NEFROPROTECCIÓN</a:t>
            </a:r>
            <a:endParaRPr lang="es-SV" sz="2800" dirty="0"/>
          </a:p>
        </p:txBody>
      </p:sp>
      <p:sp>
        <p:nvSpPr>
          <p:cNvPr id="3" name="2 Marcador de contenido"/>
          <p:cNvSpPr>
            <a:spLocks noGrp="1"/>
          </p:cNvSpPr>
          <p:nvPr>
            <p:ph idx="1"/>
          </p:nvPr>
        </p:nvSpPr>
        <p:spPr/>
        <p:txBody>
          <a:bodyPr/>
          <a:lstStyle/>
          <a:p>
            <a:pPr marL="0" indent="0">
              <a:buNone/>
            </a:pPr>
            <a:endParaRPr lang="es-SV" dirty="0" smtClean="0"/>
          </a:p>
          <a:p>
            <a:pPr marL="0" indent="0">
              <a:buNone/>
            </a:pPr>
            <a:endParaRPr lang="es-SV" dirty="0"/>
          </a:p>
          <a:p>
            <a:pPr marL="0" indent="0" algn="ctr">
              <a:buNone/>
            </a:pPr>
            <a:r>
              <a:rPr lang="es-SV" dirty="0" smtClean="0"/>
              <a:t>DIABETES MELLITUS</a:t>
            </a:r>
            <a:endParaRPr lang="es-SV" dirty="0"/>
          </a:p>
        </p:txBody>
      </p:sp>
    </p:spTree>
    <p:extLst>
      <p:ext uri="{BB962C8B-B14F-4D97-AF65-F5344CB8AC3E}">
        <p14:creationId xmlns:p14="http://schemas.microsoft.com/office/powerpoint/2010/main" val="2434491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sz="2800" dirty="0" smtClean="0"/>
              <a:t> ESTRATEGIAS DE NEFROPROTECCIÓN</a:t>
            </a:r>
            <a:endParaRPr lang="es-SV" dirty="0"/>
          </a:p>
        </p:txBody>
      </p:sp>
      <p:sp>
        <p:nvSpPr>
          <p:cNvPr id="3" name="2 Marcador de contenido"/>
          <p:cNvSpPr>
            <a:spLocks noGrp="1"/>
          </p:cNvSpPr>
          <p:nvPr>
            <p:ph idx="1"/>
          </p:nvPr>
        </p:nvSpPr>
        <p:spPr/>
        <p:txBody>
          <a:bodyPr>
            <a:normAutofit/>
          </a:bodyPr>
          <a:lstStyle/>
          <a:p>
            <a:pPr marL="0" indent="0">
              <a:buNone/>
            </a:pPr>
            <a:r>
              <a:rPr lang="es-SV" sz="2800" dirty="0" smtClean="0"/>
              <a:t>NEFROPATÍA DIABÉTICA </a:t>
            </a:r>
          </a:p>
          <a:p>
            <a:pPr marL="0" indent="0">
              <a:buNone/>
            </a:pPr>
            <a:r>
              <a:rPr lang="es-SV" sz="2800" dirty="0"/>
              <a:t> </a:t>
            </a:r>
            <a:r>
              <a:rPr lang="es-SV" sz="2800" dirty="0" smtClean="0"/>
              <a:t>                                         </a:t>
            </a:r>
            <a:r>
              <a:rPr lang="es-SV" sz="2400" dirty="0" smtClean="0"/>
              <a:t>Conocida como </a:t>
            </a:r>
            <a:r>
              <a:rPr lang="es-SV" sz="2400" dirty="0" err="1" smtClean="0"/>
              <a:t>Sindrome</a:t>
            </a:r>
            <a:r>
              <a:rPr lang="es-SV" sz="2400" dirty="0" smtClean="0"/>
              <a:t> de </a:t>
            </a:r>
            <a:r>
              <a:rPr lang="es-SV" sz="2400" dirty="0" err="1" smtClean="0"/>
              <a:t>Kimmelstiel</a:t>
            </a:r>
            <a:r>
              <a:rPr lang="es-SV" sz="2400" dirty="0" smtClean="0"/>
              <a:t> Wilson fue descubierta en 1936.</a:t>
            </a:r>
          </a:p>
          <a:p>
            <a:pPr marL="0" indent="0">
              <a:buNone/>
            </a:pPr>
            <a:endParaRPr lang="es-SV" dirty="0"/>
          </a:p>
          <a:p>
            <a:pPr marL="0" indent="0">
              <a:buNone/>
            </a:pPr>
            <a:r>
              <a:rPr lang="es-SV" sz="2400" dirty="0" smtClean="0">
                <a:solidFill>
                  <a:srgbClr val="FFFF00"/>
                </a:solidFill>
              </a:rPr>
              <a:t>DEFINICIÓN</a:t>
            </a:r>
            <a:r>
              <a:rPr lang="es-SV" sz="2400" dirty="0" smtClean="0"/>
              <a:t>: Albuminuria Clínica Persistente ( Mayor de 300 mg / 24 Horas ) en personas con Diabetes por más de 5 años con Retinopatía concomitante </a:t>
            </a:r>
            <a:r>
              <a:rPr lang="es-SV" sz="1600" dirty="0" smtClean="0"/>
              <a:t>( </a:t>
            </a:r>
            <a:r>
              <a:rPr lang="es-SV" sz="1600" dirty="0" err="1" smtClean="0"/>
              <a:t>Kid</a:t>
            </a:r>
            <a:r>
              <a:rPr lang="es-SV" sz="1600" dirty="0" smtClean="0"/>
              <a:t> </a:t>
            </a:r>
            <a:r>
              <a:rPr lang="es-SV" sz="1600" dirty="0" err="1" smtClean="0"/>
              <a:t>Int</a:t>
            </a:r>
            <a:r>
              <a:rPr lang="es-SV" sz="1600" dirty="0" smtClean="0"/>
              <a:t> , 1992; 41: 719-722)</a:t>
            </a:r>
          </a:p>
          <a:p>
            <a:pPr marL="0" indent="0">
              <a:buNone/>
            </a:pPr>
            <a:endParaRPr lang="es-SV" sz="1600" dirty="0"/>
          </a:p>
          <a:p>
            <a:pPr marL="0" indent="0">
              <a:buNone/>
            </a:pPr>
            <a:r>
              <a:rPr lang="es-SV" sz="2400" dirty="0" smtClean="0">
                <a:solidFill>
                  <a:srgbClr val="FFFF00"/>
                </a:solidFill>
              </a:rPr>
              <a:t> </a:t>
            </a:r>
          </a:p>
          <a:p>
            <a:pPr marL="0" indent="0">
              <a:buNone/>
            </a:pPr>
            <a:r>
              <a:rPr lang="es-SV" sz="2400" dirty="0" smtClean="0"/>
              <a:t>                                                                                       </a:t>
            </a:r>
            <a:r>
              <a:rPr lang="es-SV" sz="1500" dirty="0" smtClean="0"/>
              <a:t>(  </a:t>
            </a:r>
            <a:endParaRPr lang="es-SV" sz="1500" dirty="0"/>
          </a:p>
        </p:txBody>
      </p:sp>
    </p:spTree>
    <p:extLst>
      <p:ext uri="{BB962C8B-B14F-4D97-AF65-F5344CB8AC3E}">
        <p14:creationId xmlns:p14="http://schemas.microsoft.com/office/powerpoint/2010/main" val="3853717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Tema de Office">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3883</TotalTime>
  <Words>3046</Words>
  <Application>Microsoft Office PowerPoint</Application>
  <PresentationFormat>Presentación en pantalla (4:3)</PresentationFormat>
  <Paragraphs>689</Paragraphs>
  <Slides>78</Slides>
  <Notes>12</Notes>
  <HiddenSlides>0</HiddenSlides>
  <MMClips>0</MMClips>
  <ScaleCrop>false</ScaleCrop>
  <HeadingPairs>
    <vt:vector size="8" baseType="variant">
      <vt:variant>
        <vt:lpstr>Fuentes usadas</vt:lpstr>
      </vt:variant>
      <vt:variant>
        <vt:i4>9</vt:i4>
      </vt:variant>
      <vt:variant>
        <vt:lpstr>Tema</vt:lpstr>
      </vt:variant>
      <vt:variant>
        <vt:i4>18</vt:i4>
      </vt:variant>
      <vt:variant>
        <vt:lpstr>Servidores OLE incrustados</vt:lpstr>
      </vt:variant>
      <vt:variant>
        <vt:i4>2</vt:i4>
      </vt:variant>
      <vt:variant>
        <vt:lpstr>Títulos de diapositiva</vt:lpstr>
      </vt:variant>
      <vt:variant>
        <vt:i4>78</vt:i4>
      </vt:variant>
    </vt:vector>
  </HeadingPairs>
  <TitlesOfParts>
    <vt:vector size="107" baseType="lpstr">
      <vt:lpstr>ＭＳ Ｐゴシック</vt:lpstr>
      <vt:lpstr>ＭＳ Ｐゴシック</vt:lpstr>
      <vt:lpstr>Arial</vt:lpstr>
      <vt:lpstr>Arial Narrow</vt:lpstr>
      <vt:lpstr>Calibri</vt:lpstr>
      <vt:lpstr>Symbol</vt:lpstr>
      <vt:lpstr>Tahoma</vt:lpstr>
      <vt:lpstr>Times New Roman</vt:lpstr>
      <vt:lpstr>Wingdings</vt:lpstr>
      <vt:lpstr>Tema de Office</vt:lpstr>
      <vt:lpstr>2_Tema de Office</vt:lpstr>
      <vt:lpstr>3_Tema de Office</vt:lpstr>
      <vt:lpstr>5_Tema de Office</vt:lpstr>
      <vt:lpstr>1_Tema de Office</vt:lpstr>
      <vt:lpstr>4_Tema de Office</vt:lpstr>
      <vt:lpstr>6_Tema de Office</vt:lpstr>
      <vt:lpstr>7_Tema de Office</vt:lpstr>
      <vt:lpstr>8_Tema de Office</vt:lpstr>
      <vt:lpstr>9_Tema de Office</vt:lpstr>
      <vt:lpstr>10_Tema de Office</vt:lpstr>
      <vt:lpstr>11_Tema de Office</vt:lpstr>
      <vt:lpstr>12_Tema de Office</vt:lpstr>
      <vt:lpstr>13_Tema de Office</vt:lpstr>
      <vt:lpstr>14_Tema de Office</vt:lpstr>
      <vt:lpstr>15_Tema de Office</vt:lpstr>
      <vt:lpstr>16_Tema de Office</vt:lpstr>
      <vt:lpstr>17_Tema de Office</vt:lpstr>
      <vt:lpstr>Documento</vt:lpstr>
      <vt:lpstr>PaperPort Document</vt:lpstr>
      <vt:lpstr>Estrategias  de Nefroprotección</vt:lpstr>
      <vt:lpstr>ESTRATEGIAS DE NEFROPRPTECCIÓN</vt:lpstr>
      <vt:lpstr>CLASIFICACIÓN DE LA ERC DE ACUERDO CON LA TFG </vt:lpstr>
      <vt:lpstr>TENDENCIA EN LA INCIDENCIA MUNDIAL DE LA ERC   </vt:lpstr>
      <vt:lpstr>CAUSAS DE LA ENFERMEDAD RENAL CRONICA  INCIDENCIA DE LA ERC USRDS 2015</vt:lpstr>
      <vt:lpstr> ENFERMEDAD RENAL CRÓNICA ALTERNATIVAS DE TRATAMIENTO</vt:lpstr>
      <vt:lpstr>Enfermedad Renal Crónica: Riesgos Permanentes para Cuidados Permanentes</vt:lpstr>
      <vt:lpstr>ESTRATEGIAS EN NEFROPROTECCIÓN</vt:lpstr>
      <vt:lpstr> ESTRATEGIAS DE NEFROPROTECCIÓN</vt:lpstr>
      <vt:lpstr>Normoalbuminuria / Microalbuminuria Macroalbuminuria </vt:lpstr>
      <vt:lpstr>Presentación de PowerPoint</vt:lpstr>
      <vt:lpstr>ESTRATEGIAS DE NEFROPROTECCIÓN</vt:lpstr>
      <vt:lpstr>FISIOPATOLOGÍA DE LA NEFROPATIA DIABÉTICA</vt:lpstr>
      <vt:lpstr>FISIOPATOLOGÍA DE LA NEFROPATIA DIABÉTICA</vt:lpstr>
      <vt:lpstr>ESTRATEGIAS DE NEFROPROTECCIÓN</vt:lpstr>
      <vt:lpstr>NEFROPATÍA DIABÉTICA</vt:lpstr>
      <vt:lpstr> ESTRATEGIAS DE  NEFROPROTECCIÓN </vt:lpstr>
      <vt:lpstr> ESTRATEGIAS DE NEFROPROTECCIÓN </vt:lpstr>
      <vt:lpstr>ESTRATEGIAS DE NEFROPROTECCION</vt:lpstr>
      <vt:lpstr>ESTRATEGIAS DE NEFROPROTECCION</vt:lpstr>
      <vt:lpstr>NEFROPATIA DIABETICA: TRATAMIENTO</vt:lpstr>
      <vt:lpstr> Ag II ES PRODUCIDA POR VIAS ECA y NO ECA</vt:lpstr>
      <vt:lpstr> ESTRATEGIAS DE NEFROPROTECCIÓN</vt:lpstr>
      <vt:lpstr>   ESTRATEGIAS DE NEFROPROTECCIÓN </vt:lpstr>
      <vt:lpstr> ESTRATEGIAS DE NEFROPROTECCIÓN </vt:lpstr>
      <vt:lpstr>Desarrollo de IRCt en Diabetes Tipo 2  Después del Diagnóstico de Proteinuria</vt:lpstr>
      <vt:lpstr> ESTRATEGIAS DE NEFROPROTECCIÓN </vt:lpstr>
      <vt:lpstr>Efecto de la Inhibición de la ECA sobre Nefropatía  en Pacientes con Diabetes Tipo 1 </vt:lpstr>
      <vt:lpstr>IDNT Tiempo hasta la Duplicación de la Creatinina Sérica</vt:lpstr>
      <vt:lpstr>ESTRATEGIAS DE NEFROPROTECCIÓN</vt:lpstr>
      <vt:lpstr>ESTRATEGIAS DE NEFROPROTECCIÓN</vt:lpstr>
      <vt:lpstr>ESTRATEGIAS DE NEFROPROTECCIÓN</vt:lpstr>
      <vt:lpstr>ESTRATEGIAS DE NEFROPROTECCIÓN</vt:lpstr>
      <vt:lpstr>CLASIFICACIÓN DE NUEVOS AGENTES PARA LA NEFROPATIA DIABÉTICA </vt:lpstr>
      <vt:lpstr>NEFROPATIA DIABÉTICA:  TERAPIAS EMERGENTES</vt:lpstr>
      <vt:lpstr>NEFROPATIA DIABÉTICA  TERAPIAS EMERGENTES </vt:lpstr>
      <vt:lpstr>NEFROPATIA DIABÉTICA  TERAPIAS EMERGENTES</vt:lpstr>
      <vt:lpstr>ESTRATEGIAS DE NEFROPROTECCIÓN</vt:lpstr>
      <vt:lpstr>CAUSAS DE LA ENFERMEDAD RENAL CRONICA  INCIDENCIA DE LA ERC USRDS 2015</vt:lpstr>
      <vt:lpstr> DAÑO RENAL  EN HIPERTENSIÓN ARTERIAL</vt:lpstr>
      <vt:lpstr>   ESTRATEGIAS DE NEFROPROTECCIÓN</vt:lpstr>
      <vt:lpstr> ESTRATEGIAS DE NEFROPROTECCIÓN</vt:lpstr>
      <vt:lpstr>ESTRATEGIAS DE NEFROPROTECCIÓN</vt:lpstr>
      <vt:lpstr> ESTRATEGIAS DE NEFROPROTECCIÓN</vt:lpstr>
      <vt:lpstr> ESTRATEGIAS DE NEFROPROTECCIÓN</vt:lpstr>
      <vt:lpstr>  DAÑO RENAL EN HIPERTENSIÓN ARTERIAL</vt:lpstr>
      <vt:lpstr>Presentación de PowerPoint</vt:lpstr>
      <vt:lpstr>ESTRATEGIAS DE NEFROPROTECCIÓN</vt:lpstr>
      <vt:lpstr> ESTRATEGIAS DE NEFROPROTECCION  </vt:lpstr>
      <vt:lpstr>  ESTRATEGIAS DE NEFROPROTECCIÓN</vt:lpstr>
      <vt:lpstr>  ESTRATEGIAS DE NEFROPROTECCIÓN</vt:lpstr>
      <vt:lpstr>  ESTRATEGIAS DE NEFROPROTECCIÓN</vt:lpstr>
      <vt:lpstr>ESTRATEGIAS DE NEFROPROTECCIÓN</vt:lpstr>
      <vt:lpstr> ENFERMEDAD RENAL CRÓNICA ALTERNATIVAS DE TRATAMIENTO</vt:lpstr>
      <vt:lpstr>ENFERMEDAD RENAL CRÓNICA EN EL SALVADOR</vt:lpstr>
      <vt:lpstr>ENFERMEDAD RENAL CRÓNICA EN EL SALVADOR</vt:lpstr>
      <vt:lpstr>ENFERMEDAD RENAL CRÓNICA EN EL SALVADOR</vt:lpstr>
      <vt:lpstr>Presentación de PowerPoint</vt:lpstr>
      <vt:lpstr>ENFERMEDAD RENAL CRÓNICA ALTERNATIVAS DE TRATAMIENTO</vt:lpstr>
      <vt:lpstr>  ESTRATEGIAS DE NEFROPROTECCIÓN</vt:lpstr>
      <vt:lpstr>ESTRATEGIAS DE NEFROPROTECCIÓN</vt:lpstr>
      <vt:lpstr>ESTRATEGIAS DE NEFROPROTECCIÓN  </vt:lpstr>
      <vt:lpstr>ESTRATEGIAS DE NEFROPROTECCIÓN   </vt:lpstr>
      <vt:lpstr>ESTRATEGIAS DE NEFROPROTECCIÓN</vt:lpstr>
      <vt:lpstr>ESTRATEGIAS DE NEFROPROTECCIÓN</vt:lpstr>
      <vt:lpstr>Sistema Renina-Angiotensina-Aldosterona</vt:lpstr>
      <vt:lpstr>ESTRATEGIAS DE NEFROPROTECCIÓN</vt:lpstr>
      <vt:lpstr>ESTRATEGIAS DE NEFROPROTECCIÓN</vt:lpstr>
      <vt:lpstr>  ESTRATEGIAS DE NEFROPROTECCIÓN</vt:lpstr>
      <vt:lpstr> ESTRATEGIAS DE NEFROPROTECCIÓN</vt:lpstr>
      <vt:lpstr>ESTRATEGIAS DE NEFROPROTECCIÓN</vt:lpstr>
      <vt:lpstr>ESTRATEGIAS DE NEFROPROTECCIÓN</vt:lpstr>
      <vt:lpstr>ESTRATEGIAS DE NEFROPROTECCIÓN</vt:lpstr>
      <vt:lpstr>ESTRATEGIAS DE NEFROPROTECCIÓN</vt:lpstr>
      <vt:lpstr>ESTRATEGIAS DE NEFROPROTECCIÓN</vt:lpstr>
      <vt:lpstr> ESTRATEGIAS DE NEFROPROTECCIÓN</vt:lpstr>
      <vt:lpstr>  ESTRATEGIAS DE NEFROPROTECCIÓN</vt:lpstr>
      <vt:lpstr> ESTRATEGIAS DE NEFROPROTECCIÓN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Mecanismos de Nefroprotección</dc:title>
  <dc:creator>Owner</dc:creator>
  <cp:lastModifiedBy>Dr. Gonzalez</cp:lastModifiedBy>
  <cp:revision>117</cp:revision>
  <dcterms:created xsi:type="dcterms:W3CDTF">2012-07-14T23:24:29Z</dcterms:created>
  <dcterms:modified xsi:type="dcterms:W3CDTF">2017-02-04T13:12:19Z</dcterms:modified>
</cp:coreProperties>
</file>