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321" r:id="rId3"/>
    <p:sldId id="278" r:id="rId4"/>
    <p:sldId id="257" r:id="rId5"/>
    <p:sldId id="258" r:id="rId6"/>
    <p:sldId id="259" r:id="rId7"/>
    <p:sldId id="263" r:id="rId8"/>
    <p:sldId id="279" r:id="rId9"/>
    <p:sldId id="284" r:id="rId10"/>
    <p:sldId id="261" r:id="rId11"/>
    <p:sldId id="264" r:id="rId12"/>
    <p:sldId id="265" r:id="rId13"/>
    <p:sldId id="266" r:id="rId14"/>
    <p:sldId id="282" r:id="rId15"/>
    <p:sldId id="289" r:id="rId16"/>
    <p:sldId id="267" r:id="rId17"/>
    <p:sldId id="270" r:id="rId18"/>
    <p:sldId id="269" r:id="rId19"/>
    <p:sldId id="271" r:id="rId20"/>
    <p:sldId id="274" r:id="rId21"/>
    <p:sldId id="272" r:id="rId22"/>
    <p:sldId id="275" r:id="rId23"/>
    <p:sldId id="288" r:id="rId24"/>
    <p:sldId id="268" r:id="rId25"/>
    <p:sldId id="273" r:id="rId26"/>
    <p:sldId id="286" r:id="rId27"/>
    <p:sldId id="276" r:id="rId28"/>
    <p:sldId id="277" r:id="rId29"/>
    <p:sldId id="287" r:id="rId30"/>
    <p:sldId id="290" r:id="rId31"/>
    <p:sldId id="291" r:id="rId32"/>
    <p:sldId id="297" r:id="rId33"/>
    <p:sldId id="298" r:id="rId34"/>
    <p:sldId id="292" r:id="rId35"/>
    <p:sldId id="260" r:id="rId36"/>
    <p:sldId id="293" r:id="rId37"/>
    <p:sldId id="262" r:id="rId38"/>
    <p:sldId id="294" r:id="rId39"/>
    <p:sldId id="303" r:id="rId40"/>
    <p:sldId id="300" r:id="rId41"/>
    <p:sldId id="314" r:id="rId42"/>
    <p:sldId id="315" r:id="rId43"/>
    <p:sldId id="316" r:id="rId44"/>
    <p:sldId id="313" r:id="rId45"/>
    <p:sldId id="301" r:id="rId46"/>
    <p:sldId id="317" r:id="rId47"/>
    <p:sldId id="318" r:id="rId48"/>
    <p:sldId id="320" r:id="rId49"/>
    <p:sldId id="319" r:id="rId50"/>
    <p:sldId id="322" r:id="rId51"/>
    <p:sldId id="323" r:id="rId52"/>
    <p:sldId id="324" r:id="rId53"/>
    <p:sldId id="326" r:id="rId54"/>
    <p:sldId id="327" r:id="rId55"/>
    <p:sldId id="328" r:id="rId56"/>
    <p:sldId id="302" r:id="rId57"/>
    <p:sldId id="329" r:id="rId58"/>
    <p:sldId id="330" r:id="rId59"/>
    <p:sldId id="310" r:id="rId60"/>
    <p:sldId id="311" r:id="rId61"/>
    <p:sldId id="312" r:id="rId62"/>
    <p:sldId id="308" r:id="rId63"/>
    <p:sldId id="309" r:id="rId64"/>
    <p:sldId id="307" r:id="rId65"/>
    <p:sldId id="304" r:id="rId66"/>
    <p:sldId id="306" r:id="rId67"/>
    <p:sldId id="305" r:id="rId68"/>
    <p:sldId id="325" r:id="rId6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1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D801AB-5896-43C6-A29F-0DCEAE94ACE4}" type="datetimeFigureOut">
              <a:rPr lang="es-MX" smtClean="0"/>
              <a:t>10/03/2017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BB632C-75CE-41D1-9CAB-F2348AEEC43C}"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cs typeface="ＭＳ Ｐゴシック"/>
              </a:rPr>
              <a:t>Diagrammatic representation of the approximate pharmacokinetic properties of various insulin formulations.</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CF4337-3A08-4689-99CC-AB741C8D654B}" type="slidenum">
              <a:rPr lang="en-US" smtClean="0">
                <a:latin typeface="Arial" pitchFamily="34" charset="0"/>
                <a:ea typeface="ＭＳ Ｐゴシック"/>
                <a:cs typeface="ＭＳ Ｐゴシック"/>
              </a:rPr>
              <a:pPr/>
              <a:t>60</a:t>
            </a:fld>
            <a:endParaRPr lang="en-US" smtClean="0">
              <a:latin typeface="Arial"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marL="226229" indent="-226229"/>
            <a:r>
              <a:rPr lang="en-US" b="1" dirty="0" err="1" smtClean="0"/>
              <a:t>Fuente</a:t>
            </a:r>
            <a:r>
              <a:rPr lang="en-US" b="1" dirty="0" smtClean="0"/>
              <a:t> de </a:t>
            </a:r>
            <a:r>
              <a:rPr lang="en-US" b="1" dirty="0" err="1" smtClean="0"/>
              <a:t>datos</a:t>
            </a:r>
            <a:r>
              <a:rPr lang="en-US" dirty="0" smtClean="0"/>
              <a:t>: </a:t>
            </a:r>
            <a:r>
              <a:rPr lang="en-US" dirty="0" err="1" smtClean="0"/>
              <a:t>pág</a:t>
            </a:r>
            <a:r>
              <a:rPr lang="en-US" dirty="0" smtClean="0"/>
              <a:t>. 190, Fig. 23.2</a:t>
            </a:r>
          </a:p>
          <a:p>
            <a:pPr marL="226229" indent="-226229"/>
            <a:endParaRPr lang="de-AT" b="1" u="sng" dirty="0" smtClean="0"/>
          </a:p>
          <a:p>
            <a:pPr marL="226229" indent="-226229"/>
            <a:r>
              <a:rPr lang="de-AT" b="1" u="sng" dirty="0" smtClean="0"/>
              <a:t>Análisis</a:t>
            </a:r>
            <a:endParaRPr lang="en-US" dirty="0" smtClean="0"/>
          </a:p>
          <a:p>
            <a:pPr marL="226229" indent="-226229">
              <a:buFontTx/>
              <a:buChar char="•"/>
            </a:pPr>
            <a:r>
              <a:rPr lang="en-US" dirty="0" err="1" smtClean="0"/>
              <a:t>Preferentemente</a:t>
            </a:r>
            <a:r>
              <a:rPr lang="en-US" dirty="0" smtClean="0"/>
              <a:t>, la </a:t>
            </a:r>
            <a:r>
              <a:rPr lang="en-US" dirty="0" err="1" smtClean="0"/>
              <a:t>terapia</a:t>
            </a:r>
            <a:r>
              <a:rPr lang="en-US" dirty="0" smtClean="0"/>
              <a:t> de </a:t>
            </a:r>
            <a:r>
              <a:rPr lang="en-US" dirty="0" err="1" smtClean="0"/>
              <a:t>reemplazo</a:t>
            </a:r>
            <a:r>
              <a:rPr lang="en-US" dirty="0" smtClean="0"/>
              <a:t> de la </a:t>
            </a:r>
            <a:r>
              <a:rPr lang="en-US" dirty="0" err="1" smtClean="0"/>
              <a:t>insulina</a:t>
            </a:r>
            <a:r>
              <a:rPr lang="en-US" dirty="0" smtClean="0"/>
              <a:t> </a:t>
            </a:r>
            <a:r>
              <a:rPr lang="en-US" dirty="0" err="1" smtClean="0"/>
              <a:t>incluiría</a:t>
            </a:r>
            <a:r>
              <a:rPr lang="en-US" dirty="0" smtClean="0"/>
              <a:t> </a:t>
            </a:r>
            <a:r>
              <a:rPr lang="en-US" dirty="0" err="1" smtClean="0"/>
              <a:t>tanto</a:t>
            </a:r>
            <a:r>
              <a:rPr lang="en-US" dirty="0" smtClean="0"/>
              <a:t> </a:t>
            </a:r>
            <a:r>
              <a:rPr lang="en-US" dirty="0" err="1" smtClean="0"/>
              <a:t>una</a:t>
            </a:r>
            <a:r>
              <a:rPr lang="en-US" dirty="0" smtClean="0"/>
              <a:t> </a:t>
            </a:r>
            <a:r>
              <a:rPr lang="en-US" dirty="0" err="1" smtClean="0"/>
              <a:t>insulina</a:t>
            </a:r>
            <a:r>
              <a:rPr lang="en-US" dirty="0" smtClean="0"/>
              <a:t> basal, </a:t>
            </a:r>
            <a:r>
              <a:rPr lang="en-US" dirty="0" err="1" smtClean="0"/>
              <a:t>para</a:t>
            </a:r>
            <a:r>
              <a:rPr lang="en-US" dirty="0" smtClean="0"/>
              <a:t> </a:t>
            </a:r>
            <a:r>
              <a:rPr lang="en-US" dirty="0" err="1" smtClean="0"/>
              <a:t>mejorar</a:t>
            </a:r>
            <a:r>
              <a:rPr lang="en-US" dirty="0" smtClean="0"/>
              <a:t> </a:t>
            </a:r>
            <a:r>
              <a:rPr lang="en-US" dirty="0" err="1" smtClean="0"/>
              <a:t>las</a:t>
            </a:r>
            <a:r>
              <a:rPr lang="en-US" dirty="0" smtClean="0"/>
              <a:t> </a:t>
            </a:r>
            <a:r>
              <a:rPr lang="en-US" dirty="0" err="1" smtClean="0"/>
              <a:t>concentraciones</a:t>
            </a:r>
            <a:r>
              <a:rPr lang="en-US" dirty="0" smtClean="0"/>
              <a:t> de </a:t>
            </a:r>
            <a:r>
              <a:rPr lang="en-US" dirty="0" err="1" smtClean="0"/>
              <a:t>glucosa</a:t>
            </a:r>
            <a:r>
              <a:rPr lang="en-US" dirty="0" smtClean="0"/>
              <a:t> en </a:t>
            </a:r>
            <a:r>
              <a:rPr lang="en-US" dirty="0" err="1" smtClean="0"/>
              <a:t>ayunas</a:t>
            </a:r>
            <a:r>
              <a:rPr lang="en-US" dirty="0" smtClean="0"/>
              <a:t> (basal) a lo largo de </a:t>
            </a:r>
            <a:r>
              <a:rPr lang="en-US" dirty="0" err="1" smtClean="0"/>
              <a:t>todo</a:t>
            </a:r>
            <a:r>
              <a:rPr lang="en-US" dirty="0" smtClean="0"/>
              <a:t> el </a:t>
            </a:r>
            <a:r>
              <a:rPr lang="en-US" dirty="0" err="1" smtClean="0"/>
              <a:t>día</a:t>
            </a:r>
            <a:r>
              <a:rPr lang="en-US" dirty="0" smtClean="0"/>
              <a:t>, </a:t>
            </a:r>
            <a:r>
              <a:rPr lang="en-US" dirty="0" err="1" smtClean="0"/>
              <a:t>como</a:t>
            </a:r>
            <a:r>
              <a:rPr lang="en-US" dirty="0" smtClean="0"/>
              <a:t> </a:t>
            </a:r>
            <a:r>
              <a:rPr lang="en-US" dirty="0" err="1" smtClean="0"/>
              <a:t>una</a:t>
            </a:r>
            <a:r>
              <a:rPr lang="en-US" dirty="0" smtClean="0"/>
              <a:t> </a:t>
            </a:r>
            <a:r>
              <a:rPr lang="en-US" dirty="0" err="1" smtClean="0"/>
              <a:t>insulina</a:t>
            </a:r>
            <a:r>
              <a:rPr lang="en-US" dirty="0" smtClean="0"/>
              <a:t> de </a:t>
            </a:r>
            <a:r>
              <a:rPr lang="en-US" dirty="0" err="1" smtClean="0"/>
              <a:t>acción</a:t>
            </a:r>
            <a:r>
              <a:rPr lang="en-US" dirty="0" smtClean="0"/>
              <a:t> </a:t>
            </a:r>
            <a:r>
              <a:rPr lang="en-US" dirty="0" err="1" smtClean="0"/>
              <a:t>rápida</a:t>
            </a:r>
            <a:r>
              <a:rPr lang="en-US" dirty="0" smtClean="0"/>
              <a:t>, </a:t>
            </a:r>
            <a:r>
              <a:rPr lang="en-US" dirty="0" err="1" smtClean="0"/>
              <a:t>para</a:t>
            </a:r>
            <a:r>
              <a:rPr lang="en-US" dirty="0" smtClean="0"/>
              <a:t> </a:t>
            </a:r>
            <a:r>
              <a:rPr lang="en-US" dirty="0" err="1" smtClean="0"/>
              <a:t>manejar</a:t>
            </a:r>
            <a:r>
              <a:rPr lang="en-US" dirty="0" smtClean="0"/>
              <a:t> </a:t>
            </a:r>
            <a:r>
              <a:rPr lang="en-US" dirty="0" err="1" smtClean="0"/>
              <a:t>las</a:t>
            </a:r>
            <a:r>
              <a:rPr lang="en-US" dirty="0" smtClean="0"/>
              <a:t> </a:t>
            </a:r>
            <a:r>
              <a:rPr lang="en-US" dirty="0" err="1" smtClean="0"/>
              <a:t>concentraciones</a:t>
            </a:r>
            <a:r>
              <a:rPr lang="en-US" dirty="0" smtClean="0"/>
              <a:t> de </a:t>
            </a:r>
            <a:r>
              <a:rPr lang="en-US" dirty="0" err="1" smtClean="0"/>
              <a:t>glucosa</a:t>
            </a:r>
            <a:r>
              <a:rPr lang="en-US" dirty="0" smtClean="0"/>
              <a:t> a la </a:t>
            </a:r>
            <a:r>
              <a:rPr lang="en-US" dirty="0" err="1" smtClean="0"/>
              <a:t>hora</a:t>
            </a:r>
            <a:r>
              <a:rPr lang="en-US" dirty="0" smtClean="0"/>
              <a:t> de </a:t>
            </a:r>
            <a:r>
              <a:rPr lang="en-US" dirty="0" err="1" smtClean="0"/>
              <a:t>las</a:t>
            </a:r>
            <a:r>
              <a:rPr lang="en-US" dirty="0" smtClean="0"/>
              <a:t> </a:t>
            </a:r>
            <a:r>
              <a:rPr lang="en-US" dirty="0" err="1" smtClean="0"/>
              <a:t>comidas</a:t>
            </a:r>
            <a:r>
              <a:rPr lang="en-US" dirty="0" smtClean="0"/>
              <a:t>.</a:t>
            </a:r>
          </a:p>
          <a:p>
            <a:pPr marL="226229" indent="-226229">
              <a:buFontTx/>
              <a:buChar char="•"/>
            </a:pPr>
            <a:r>
              <a:rPr lang="en-US" dirty="0" smtClean="0"/>
              <a:t>Un </a:t>
            </a:r>
            <a:r>
              <a:rPr lang="en-US" dirty="0" err="1" smtClean="0"/>
              <a:t>régimen</a:t>
            </a:r>
            <a:r>
              <a:rPr lang="en-US" dirty="0" smtClean="0"/>
              <a:t> de </a:t>
            </a:r>
            <a:r>
              <a:rPr lang="en-US" dirty="0" err="1" smtClean="0"/>
              <a:t>estas</a:t>
            </a:r>
            <a:r>
              <a:rPr lang="en-US" dirty="0" smtClean="0"/>
              <a:t> </a:t>
            </a:r>
            <a:r>
              <a:rPr lang="en-US" dirty="0" err="1" smtClean="0"/>
              <a:t>características</a:t>
            </a:r>
            <a:r>
              <a:rPr lang="en-US" dirty="0" smtClean="0"/>
              <a:t> </a:t>
            </a:r>
            <a:r>
              <a:rPr lang="en-US" dirty="0" err="1" smtClean="0"/>
              <a:t>permite</a:t>
            </a:r>
            <a:r>
              <a:rPr lang="en-US" dirty="0" smtClean="0"/>
              <a:t> el control flexible, </a:t>
            </a:r>
            <a:r>
              <a:rPr lang="en-US" dirty="0" err="1" smtClean="0"/>
              <a:t>fisiológico</a:t>
            </a:r>
            <a:r>
              <a:rPr lang="en-US" dirty="0" smtClean="0"/>
              <a:t>, en </a:t>
            </a:r>
            <a:r>
              <a:rPr lang="en-US" dirty="0" err="1" smtClean="0"/>
              <a:t>cada</a:t>
            </a:r>
            <a:r>
              <a:rPr lang="en-US" dirty="0" smtClean="0"/>
              <a:t> comida.  No obstante, se </a:t>
            </a:r>
            <a:r>
              <a:rPr lang="en-US" dirty="0" err="1" smtClean="0"/>
              <a:t>requiere</a:t>
            </a:r>
            <a:r>
              <a:rPr lang="en-US" dirty="0" smtClean="0"/>
              <a:t> </a:t>
            </a:r>
            <a:r>
              <a:rPr lang="en-US" dirty="0" err="1" smtClean="0"/>
              <a:t>dosificación</a:t>
            </a:r>
            <a:r>
              <a:rPr lang="en-US" dirty="0" smtClean="0"/>
              <a:t> </a:t>
            </a:r>
            <a:r>
              <a:rPr lang="en-US" dirty="0" err="1" smtClean="0"/>
              <a:t>múltiple</a:t>
            </a:r>
            <a:r>
              <a:rPr lang="en-US" dirty="0" smtClean="0"/>
              <a:t>, </a:t>
            </a:r>
            <a:r>
              <a:rPr lang="en-US" dirty="0" err="1" smtClean="0"/>
              <a:t>monitoreo</a:t>
            </a:r>
            <a:r>
              <a:rPr lang="en-US" dirty="0" smtClean="0"/>
              <a:t> del </a:t>
            </a:r>
            <a:r>
              <a:rPr lang="en-US" dirty="0" err="1" smtClean="0"/>
              <a:t>paciente</a:t>
            </a:r>
            <a:r>
              <a:rPr lang="en-US" dirty="0" smtClean="0"/>
              <a:t> y </a:t>
            </a:r>
            <a:r>
              <a:rPr lang="en-US" dirty="0" err="1" smtClean="0"/>
              <a:t>educación</a:t>
            </a:r>
            <a:r>
              <a:rPr lang="en-US" dirty="0" smtClean="0"/>
              <a:t> del </a:t>
            </a:r>
            <a:r>
              <a:rPr lang="en-US" dirty="0" err="1" smtClean="0"/>
              <a:t>paciente</a:t>
            </a:r>
            <a:r>
              <a:rPr lang="en-US" dirty="0" smtClean="0"/>
              <a:t>.  </a:t>
            </a:r>
            <a:r>
              <a:rPr lang="en-US" dirty="0" err="1" smtClean="0"/>
              <a:t>Además</a:t>
            </a:r>
            <a:r>
              <a:rPr lang="en-US" dirty="0" smtClean="0"/>
              <a:t>, </a:t>
            </a:r>
            <a:r>
              <a:rPr lang="en-US" dirty="0" err="1" smtClean="0"/>
              <a:t>algunas</a:t>
            </a:r>
            <a:r>
              <a:rPr lang="en-US" dirty="0" smtClean="0"/>
              <a:t> </a:t>
            </a:r>
            <a:r>
              <a:rPr lang="en-US" dirty="0" err="1" smtClean="0"/>
              <a:t>insulinas</a:t>
            </a:r>
            <a:r>
              <a:rPr lang="en-US" dirty="0" smtClean="0"/>
              <a:t> no </a:t>
            </a:r>
            <a:r>
              <a:rPr lang="en-US" dirty="0" err="1" smtClean="0"/>
              <a:t>pueden</a:t>
            </a:r>
            <a:r>
              <a:rPr lang="en-US" dirty="0" smtClean="0"/>
              <a:t> </a:t>
            </a:r>
            <a:r>
              <a:rPr lang="en-US" dirty="0" err="1" smtClean="0"/>
              <a:t>mezclarse</a:t>
            </a:r>
            <a:r>
              <a:rPr lang="en-US" dirty="0" smtClean="0"/>
              <a:t>, y se </a:t>
            </a:r>
            <a:r>
              <a:rPr lang="en-US" dirty="0" err="1" smtClean="0"/>
              <a:t>necesitan</a:t>
            </a:r>
            <a:r>
              <a:rPr lang="en-US" dirty="0" smtClean="0"/>
              <a:t> </a:t>
            </a:r>
            <a:r>
              <a:rPr lang="en-US" dirty="0" err="1" smtClean="0"/>
              <a:t>más</a:t>
            </a:r>
            <a:r>
              <a:rPr lang="en-US" dirty="0" smtClean="0"/>
              <a:t> </a:t>
            </a:r>
            <a:r>
              <a:rPr lang="en-US" dirty="0" err="1" smtClean="0"/>
              <a:t>inyecciones</a:t>
            </a:r>
            <a:r>
              <a:rPr lang="en-US" dirty="0" smtClean="0"/>
              <a:t> a lo largo del </a:t>
            </a:r>
            <a:r>
              <a:rPr lang="en-US" dirty="0" err="1" smtClean="0"/>
              <a:t>día</a:t>
            </a:r>
            <a:r>
              <a:rPr lang="en-US"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marL="226229" indent="-226229"/>
            <a:r>
              <a:rPr lang="en-US" b="1" dirty="0" err="1" smtClean="0"/>
              <a:t>Fuente</a:t>
            </a:r>
            <a:r>
              <a:rPr lang="en-US" b="1" dirty="0" smtClean="0"/>
              <a:t> de </a:t>
            </a:r>
            <a:r>
              <a:rPr lang="en-US" b="1" dirty="0" err="1" smtClean="0"/>
              <a:t>datos</a:t>
            </a:r>
            <a:r>
              <a:rPr lang="en-US" dirty="0" smtClean="0"/>
              <a:t>: </a:t>
            </a:r>
            <a:r>
              <a:rPr lang="en-US" dirty="0" err="1" smtClean="0"/>
              <a:t>pág</a:t>
            </a:r>
            <a:r>
              <a:rPr lang="en-US" dirty="0" smtClean="0"/>
              <a:t>. 191, Fig. 23.3</a:t>
            </a:r>
            <a:endParaRPr lang="de-AT" b="1" u="sng" dirty="0" smtClean="0"/>
          </a:p>
          <a:p>
            <a:pPr marL="226229" indent="-226229"/>
            <a:endParaRPr lang="de-AT" b="1" u="sng" dirty="0" smtClean="0"/>
          </a:p>
          <a:p>
            <a:pPr marL="226229" indent="-226229"/>
            <a:r>
              <a:rPr lang="de-AT" b="1" u="sng" dirty="0" smtClean="0"/>
              <a:t>Análisis</a:t>
            </a:r>
            <a:endParaRPr lang="en-US" dirty="0" smtClean="0"/>
          </a:p>
          <a:p>
            <a:pPr marL="226229" indent="-226229">
              <a:buFontTx/>
              <a:buChar char="•"/>
            </a:pPr>
            <a:r>
              <a:rPr lang="en-US" dirty="0" err="1" smtClean="0"/>
              <a:t>Una</a:t>
            </a:r>
            <a:r>
              <a:rPr lang="en-US" dirty="0" smtClean="0"/>
              <a:t> </a:t>
            </a:r>
            <a:r>
              <a:rPr lang="en-US" dirty="0" err="1" smtClean="0"/>
              <a:t>opción</a:t>
            </a:r>
            <a:r>
              <a:rPr lang="en-US" dirty="0" smtClean="0"/>
              <a:t> </a:t>
            </a:r>
            <a:r>
              <a:rPr lang="en-US" dirty="0" err="1" smtClean="0"/>
              <a:t>para</a:t>
            </a:r>
            <a:r>
              <a:rPr lang="en-US" dirty="0" smtClean="0"/>
              <a:t> </a:t>
            </a:r>
            <a:r>
              <a:rPr lang="en-US" dirty="0" err="1" smtClean="0"/>
              <a:t>las</a:t>
            </a:r>
            <a:r>
              <a:rPr lang="en-US" dirty="0" smtClean="0"/>
              <a:t> </a:t>
            </a:r>
            <a:r>
              <a:rPr lang="en-US" dirty="0" err="1" smtClean="0"/>
              <a:t>inyecciones</a:t>
            </a:r>
            <a:r>
              <a:rPr lang="en-US" dirty="0" smtClean="0"/>
              <a:t> de </a:t>
            </a:r>
            <a:r>
              <a:rPr lang="en-US" dirty="0" err="1" smtClean="0"/>
              <a:t>insulina</a:t>
            </a:r>
            <a:r>
              <a:rPr lang="en-US" dirty="0" smtClean="0"/>
              <a:t> en </a:t>
            </a:r>
            <a:r>
              <a:rPr lang="en-US" dirty="0" err="1" smtClean="0"/>
              <a:t>cada</a:t>
            </a:r>
            <a:r>
              <a:rPr lang="en-US" dirty="0" smtClean="0"/>
              <a:t> comida </a:t>
            </a:r>
            <a:r>
              <a:rPr lang="en-US" dirty="0" err="1" smtClean="0"/>
              <a:t>es</a:t>
            </a:r>
            <a:r>
              <a:rPr lang="en-US" dirty="0" smtClean="0"/>
              <a:t> un </a:t>
            </a:r>
            <a:r>
              <a:rPr lang="en-US" dirty="0" err="1" smtClean="0"/>
              <a:t>régimen</a:t>
            </a:r>
            <a:r>
              <a:rPr lang="en-US" dirty="0" smtClean="0"/>
              <a:t> </a:t>
            </a:r>
            <a:r>
              <a:rPr lang="en-US" dirty="0" err="1" smtClean="0"/>
              <a:t>insulínico</a:t>
            </a:r>
            <a:r>
              <a:rPr lang="en-US" dirty="0" smtClean="0"/>
              <a:t> de auto-</a:t>
            </a:r>
            <a:r>
              <a:rPr lang="en-US" dirty="0" err="1" smtClean="0"/>
              <a:t>mezcla</a:t>
            </a:r>
            <a:r>
              <a:rPr lang="en-US" dirty="0" smtClean="0"/>
              <a:t>, dos </a:t>
            </a:r>
            <a:r>
              <a:rPr lang="en-US" dirty="0" err="1" smtClean="0"/>
              <a:t>veces</a:t>
            </a:r>
            <a:r>
              <a:rPr lang="en-US" dirty="0" smtClean="0"/>
              <a:t> al </a:t>
            </a:r>
            <a:r>
              <a:rPr lang="en-US" dirty="0" err="1" smtClean="0"/>
              <a:t>día</a:t>
            </a:r>
            <a:r>
              <a:rPr lang="en-US" dirty="0" smtClean="0"/>
              <a:t>.</a:t>
            </a:r>
          </a:p>
          <a:p>
            <a:pPr marL="226229" indent="-226229">
              <a:buFontTx/>
              <a:buChar char="•"/>
            </a:pPr>
            <a:r>
              <a:rPr lang="en-US" dirty="0" smtClean="0"/>
              <a:t>Las </a:t>
            </a:r>
            <a:r>
              <a:rPr lang="en-US" dirty="0" err="1" smtClean="0"/>
              <a:t>ventajas</a:t>
            </a:r>
            <a:r>
              <a:rPr lang="en-US" dirty="0" smtClean="0"/>
              <a:t> </a:t>
            </a:r>
            <a:r>
              <a:rPr lang="en-US" dirty="0" err="1" smtClean="0"/>
              <a:t>incluyen</a:t>
            </a:r>
            <a:r>
              <a:rPr lang="en-US" dirty="0" smtClean="0"/>
              <a:t> </a:t>
            </a:r>
            <a:r>
              <a:rPr lang="en-US" dirty="0" err="1" smtClean="0"/>
              <a:t>mejor</a:t>
            </a:r>
            <a:r>
              <a:rPr lang="en-US" dirty="0" smtClean="0"/>
              <a:t> control de la </a:t>
            </a:r>
            <a:r>
              <a:rPr lang="en-US" dirty="0" err="1" smtClean="0"/>
              <a:t>glucosa</a:t>
            </a:r>
            <a:r>
              <a:rPr lang="en-US" dirty="0" smtClean="0"/>
              <a:t> </a:t>
            </a:r>
            <a:r>
              <a:rPr lang="en-US" dirty="0" err="1" smtClean="0"/>
              <a:t>posprandial</a:t>
            </a:r>
            <a:r>
              <a:rPr lang="en-US" dirty="0" smtClean="0"/>
              <a:t> </a:t>
            </a:r>
            <a:r>
              <a:rPr lang="en-US" dirty="0" err="1" smtClean="0"/>
              <a:t>así</a:t>
            </a:r>
            <a:r>
              <a:rPr lang="en-US" dirty="0" smtClean="0"/>
              <a:t> </a:t>
            </a:r>
            <a:r>
              <a:rPr lang="en-US" dirty="0" err="1" smtClean="0"/>
              <a:t>como</a:t>
            </a:r>
            <a:r>
              <a:rPr lang="en-US" dirty="0" smtClean="0"/>
              <a:t> </a:t>
            </a:r>
            <a:r>
              <a:rPr lang="en-US" dirty="0" err="1" smtClean="0"/>
              <a:t>cobertura</a:t>
            </a:r>
            <a:r>
              <a:rPr lang="en-US" dirty="0" smtClean="0"/>
              <a:t> basal </a:t>
            </a:r>
            <a:r>
              <a:rPr lang="en-US" dirty="0" err="1" smtClean="0"/>
              <a:t>durante</a:t>
            </a:r>
            <a:r>
              <a:rPr lang="en-US" dirty="0" smtClean="0"/>
              <a:t> el </a:t>
            </a:r>
            <a:r>
              <a:rPr lang="en-US" dirty="0" err="1" smtClean="0"/>
              <a:t>día</a:t>
            </a:r>
            <a:r>
              <a:rPr lang="en-US" dirty="0" smtClean="0"/>
              <a:t>, y </a:t>
            </a:r>
            <a:r>
              <a:rPr lang="en-US" dirty="0" err="1" smtClean="0"/>
              <a:t>permite</a:t>
            </a:r>
            <a:r>
              <a:rPr lang="en-US" dirty="0" smtClean="0"/>
              <a:t> un </a:t>
            </a:r>
            <a:r>
              <a:rPr lang="en-US" dirty="0" err="1" smtClean="0"/>
              <a:t>mejor</a:t>
            </a:r>
            <a:r>
              <a:rPr lang="en-US" dirty="0" smtClean="0"/>
              <a:t> </a:t>
            </a:r>
            <a:r>
              <a:rPr lang="en-US" dirty="0" err="1" smtClean="0"/>
              <a:t>ajuste</a:t>
            </a:r>
            <a:r>
              <a:rPr lang="en-US" dirty="0" smtClean="0"/>
              <a:t> de </a:t>
            </a:r>
            <a:r>
              <a:rPr lang="en-US" dirty="0" err="1" smtClean="0"/>
              <a:t>cualquiera</a:t>
            </a:r>
            <a:r>
              <a:rPr lang="en-US" dirty="0" smtClean="0"/>
              <a:t> de </a:t>
            </a:r>
            <a:r>
              <a:rPr lang="en-US" dirty="0" err="1" smtClean="0"/>
              <a:t>las</a:t>
            </a:r>
            <a:r>
              <a:rPr lang="en-US" dirty="0" smtClean="0"/>
              <a:t> </a:t>
            </a:r>
            <a:r>
              <a:rPr lang="en-US" dirty="0" err="1" smtClean="0"/>
              <a:t>insulinas</a:t>
            </a:r>
            <a:r>
              <a:rPr lang="en-US" dirty="0" smtClean="0"/>
              <a:t>.</a:t>
            </a:r>
          </a:p>
          <a:p>
            <a:pPr marL="226229" indent="-226229">
              <a:buFontTx/>
              <a:buChar char="•"/>
            </a:pPr>
            <a:r>
              <a:rPr lang="en-US" dirty="0" smtClean="0"/>
              <a:t>No obstante, </a:t>
            </a:r>
            <a:r>
              <a:rPr lang="en-US" dirty="0" err="1" smtClean="0"/>
              <a:t>este</a:t>
            </a:r>
            <a:r>
              <a:rPr lang="en-US" dirty="0" smtClean="0"/>
              <a:t> </a:t>
            </a:r>
            <a:r>
              <a:rPr lang="en-US" dirty="0" err="1" smtClean="0"/>
              <a:t>régimen</a:t>
            </a:r>
            <a:r>
              <a:rPr lang="en-US" dirty="0" smtClean="0"/>
              <a:t> </a:t>
            </a:r>
            <a:r>
              <a:rPr lang="en-US" dirty="0" err="1" smtClean="0"/>
              <a:t>requiere</a:t>
            </a:r>
            <a:r>
              <a:rPr lang="en-US" dirty="0" smtClean="0"/>
              <a:t> </a:t>
            </a:r>
            <a:r>
              <a:rPr lang="en-US" dirty="0" err="1" smtClean="0"/>
              <a:t>que</a:t>
            </a:r>
            <a:r>
              <a:rPr lang="en-US" dirty="0" smtClean="0"/>
              <a:t> el </a:t>
            </a:r>
            <a:r>
              <a:rPr lang="en-US" dirty="0" err="1" smtClean="0"/>
              <a:t>paciente</a:t>
            </a:r>
            <a:r>
              <a:rPr lang="en-US" dirty="0" smtClean="0"/>
              <a:t> </a:t>
            </a:r>
            <a:r>
              <a:rPr lang="en-US" dirty="0" err="1" smtClean="0"/>
              <a:t>mezcle</a:t>
            </a:r>
            <a:r>
              <a:rPr lang="en-US" dirty="0" smtClean="0"/>
              <a:t> la </a:t>
            </a:r>
            <a:r>
              <a:rPr lang="en-US" dirty="0" err="1" smtClean="0"/>
              <a:t>insulina</a:t>
            </a:r>
            <a:r>
              <a:rPr lang="en-US" dirty="0" smtClean="0"/>
              <a:t> </a:t>
            </a:r>
            <a:r>
              <a:rPr lang="en-US" dirty="0" err="1" smtClean="0"/>
              <a:t>lispro</a:t>
            </a:r>
            <a:r>
              <a:rPr lang="en-US" dirty="0" smtClean="0"/>
              <a:t> y la NPH en la </a:t>
            </a:r>
            <a:r>
              <a:rPr lang="en-US" dirty="0" err="1" smtClean="0"/>
              <a:t>misma</a:t>
            </a:r>
            <a:r>
              <a:rPr lang="en-US" dirty="0" smtClean="0"/>
              <a:t> </a:t>
            </a:r>
            <a:r>
              <a:rPr lang="en-US" dirty="0" err="1" smtClean="0"/>
              <a:t>jeringa</a:t>
            </a:r>
            <a:r>
              <a:rPr lang="en-US" dirty="0" smtClean="0"/>
              <a:t> antes de </a:t>
            </a:r>
            <a:r>
              <a:rPr lang="en-US" dirty="0" err="1" smtClean="0"/>
              <a:t>cada</a:t>
            </a:r>
            <a:r>
              <a:rPr lang="en-US" dirty="0" smtClean="0"/>
              <a:t> </a:t>
            </a:r>
            <a:r>
              <a:rPr lang="en-US" dirty="0" err="1" smtClean="0"/>
              <a:t>inyección</a:t>
            </a:r>
            <a:r>
              <a:rPr lang="en-US" dirty="0" smtClean="0"/>
              <a:t>.  La </a:t>
            </a:r>
            <a:r>
              <a:rPr lang="en-US" dirty="0" err="1" smtClean="0"/>
              <a:t>insulina</a:t>
            </a:r>
            <a:r>
              <a:rPr lang="en-US" dirty="0" smtClean="0"/>
              <a:t> “de </a:t>
            </a:r>
            <a:r>
              <a:rPr lang="en-US" dirty="0" err="1" smtClean="0"/>
              <a:t>mezcla</a:t>
            </a:r>
            <a:r>
              <a:rPr lang="en-US" dirty="0" smtClean="0"/>
              <a:t> </a:t>
            </a:r>
            <a:r>
              <a:rPr lang="en-US" dirty="0" err="1" smtClean="0"/>
              <a:t>libre</a:t>
            </a:r>
            <a:r>
              <a:rPr lang="en-US" dirty="0" smtClean="0"/>
              <a:t>” </a:t>
            </a:r>
            <a:r>
              <a:rPr lang="en-US" dirty="0" err="1" smtClean="0"/>
              <a:t>puede</a:t>
            </a:r>
            <a:r>
              <a:rPr lang="en-US" dirty="0" smtClean="0"/>
              <a:t> </a:t>
            </a:r>
            <a:r>
              <a:rPr lang="en-US" dirty="0" err="1" smtClean="0"/>
              <a:t>estar</a:t>
            </a:r>
            <a:r>
              <a:rPr lang="en-US" dirty="0" smtClean="0"/>
              <a:t> </a:t>
            </a:r>
            <a:r>
              <a:rPr lang="en-US" dirty="0" err="1" smtClean="0"/>
              <a:t>asociada</a:t>
            </a:r>
            <a:r>
              <a:rPr lang="en-US" dirty="0" smtClean="0"/>
              <a:t> con </a:t>
            </a:r>
            <a:r>
              <a:rPr lang="en-US" dirty="0" err="1" smtClean="0"/>
              <a:t>errores</a:t>
            </a:r>
            <a:r>
              <a:rPr lang="en-US" dirty="0" smtClean="0"/>
              <a:t> de </a:t>
            </a:r>
            <a:r>
              <a:rPr lang="en-US" dirty="0" err="1" smtClean="0"/>
              <a:t>dosificación</a:t>
            </a:r>
            <a:r>
              <a:rPr lang="en-US" dirty="0" smtClean="0"/>
              <a:t> o </a:t>
            </a:r>
            <a:r>
              <a:rPr lang="en-US" dirty="0" err="1" smtClean="0"/>
              <a:t>mezclado</a:t>
            </a:r>
            <a:r>
              <a:rPr lang="en-US" dirty="0" smtClean="0"/>
              <a:t>.  Si el </a:t>
            </a:r>
            <a:r>
              <a:rPr lang="en-US" dirty="0" err="1" smtClean="0"/>
              <a:t>paciente</a:t>
            </a:r>
            <a:r>
              <a:rPr lang="en-US" dirty="0" smtClean="0"/>
              <a:t> </a:t>
            </a:r>
            <a:r>
              <a:rPr lang="en-US" dirty="0" err="1" smtClean="0"/>
              <a:t>opta</a:t>
            </a:r>
            <a:r>
              <a:rPr lang="en-US" dirty="0" smtClean="0"/>
              <a:t> </a:t>
            </a:r>
            <a:r>
              <a:rPr lang="en-US" dirty="0" err="1" smtClean="0"/>
              <a:t>por</a:t>
            </a:r>
            <a:r>
              <a:rPr lang="en-US" dirty="0" smtClean="0"/>
              <a:t> </a:t>
            </a:r>
            <a:r>
              <a:rPr lang="en-US" dirty="0" err="1" smtClean="0"/>
              <a:t>utilizar</a:t>
            </a:r>
            <a:r>
              <a:rPr lang="en-US" dirty="0" smtClean="0"/>
              <a:t> </a:t>
            </a:r>
            <a:r>
              <a:rPr lang="en-US" dirty="0" err="1" smtClean="0"/>
              <a:t>lapiceras</a:t>
            </a:r>
            <a:r>
              <a:rPr lang="en-US" dirty="0" smtClean="0"/>
              <a:t>, se </a:t>
            </a:r>
            <a:r>
              <a:rPr lang="en-US" dirty="0" err="1" smtClean="0"/>
              <a:t>requieren</a:t>
            </a:r>
            <a:r>
              <a:rPr lang="en-US" dirty="0" smtClean="0"/>
              <a:t> dos </a:t>
            </a:r>
            <a:r>
              <a:rPr lang="en-US" dirty="0" err="1" smtClean="0"/>
              <a:t>inyecciones</a:t>
            </a:r>
            <a:r>
              <a:rPr lang="en-US" dirty="0" smtClean="0"/>
              <a:t> a la </a:t>
            </a:r>
            <a:r>
              <a:rPr lang="en-US" dirty="0" err="1" smtClean="0"/>
              <a:t>mañana</a:t>
            </a:r>
            <a:r>
              <a:rPr lang="en-US" dirty="0" smtClean="0"/>
              <a:t> y dos antes de la </a:t>
            </a:r>
            <a:r>
              <a:rPr lang="en-US" dirty="0" err="1" smtClean="0"/>
              <a:t>cena</a:t>
            </a:r>
            <a:r>
              <a:rPr lang="en-US"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4F0B2C56-044A-40E9-B4FF-C6659DCD24B7}" type="datetimeFigureOut">
              <a:rPr lang="es-MX" smtClean="0"/>
              <a:pPr/>
              <a:t>10/03/2017</a:t>
            </a:fld>
            <a:endParaRPr lang="es-MX"/>
          </a:p>
        </p:txBody>
      </p:sp>
      <p:sp>
        <p:nvSpPr>
          <p:cNvPr id="2" name="1 Marcador de pie de página"/>
          <p:cNvSpPr>
            <a:spLocks noGrp="1"/>
          </p:cNvSpPr>
          <p:nvPr>
            <p:ph type="ftr" sz="quarter" idx="11"/>
          </p:nvPr>
        </p:nvSpPr>
        <p:spPr/>
        <p:txBody>
          <a:bodyPr/>
          <a:lstStyle/>
          <a:p>
            <a:endParaRPr lang="es-MX"/>
          </a:p>
        </p:txBody>
      </p:sp>
      <p:sp>
        <p:nvSpPr>
          <p:cNvPr id="15" name="14 Marcador de número de diapositiva"/>
          <p:cNvSpPr>
            <a:spLocks noGrp="1"/>
          </p:cNvSpPr>
          <p:nvPr>
            <p:ph type="sldNum" sz="quarter" idx="12"/>
          </p:nvPr>
        </p:nvSpPr>
        <p:spPr>
          <a:xfrm>
            <a:off x="8229600" y="6473952"/>
            <a:ext cx="758952" cy="246888"/>
          </a:xfrm>
        </p:spPr>
        <p:txBody>
          <a:bodyPr/>
          <a:lstStyle/>
          <a:p>
            <a:fld id="{90DF7AE5-F802-4CC2-B435-82C26D73A7CB}"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F0B2C56-044A-40E9-B4FF-C6659DCD24B7}" type="datetimeFigureOut">
              <a:rPr lang="es-MX" smtClean="0"/>
              <a:pPr/>
              <a:t>10/03/2017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DF7AE5-F802-4CC2-B435-82C26D73A7CB}"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F0B2C56-044A-40E9-B4FF-C6659DCD24B7}" type="datetimeFigureOut">
              <a:rPr lang="es-MX" smtClean="0"/>
              <a:pPr/>
              <a:t>10/03/2017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DF7AE5-F802-4CC2-B435-82C26D73A7CB}"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4F0B2C56-044A-40E9-B4FF-C6659DCD24B7}" type="datetimeFigureOut">
              <a:rPr lang="es-MX" smtClean="0"/>
              <a:pPr/>
              <a:t>10/03/2017</a:t>
            </a:fld>
            <a:endParaRPr lang="es-MX"/>
          </a:p>
        </p:txBody>
      </p:sp>
      <p:sp>
        <p:nvSpPr>
          <p:cNvPr id="19" name="18 Marcador de pie de página"/>
          <p:cNvSpPr>
            <a:spLocks noGrp="1"/>
          </p:cNvSpPr>
          <p:nvPr>
            <p:ph type="ftr" sz="quarter" idx="11"/>
          </p:nvPr>
        </p:nvSpPr>
        <p:spPr>
          <a:xfrm>
            <a:off x="3581400" y="76200"/>
            <a:ext cx="2895600" cy="288925"/>
          </a:xfrm>
        </p:spPr>
        <p:txBody>
          <a:bodyPr/>
          <a:lstStyle/>
          <a:p>
            <a:endParaRPr lang="es-MX"/>
          </a:p>
        </p:txBody>
      </p:sp>
      <p:sp>
        <p:nvSpPr>
          <p:cNvPr id="16" name="15 Marcador de número de diapositiva"/>
          <p:cNvSpPr>
            <a:spLocks noGrp="1"/>
          </p:cNvSpPr>
          <p:nvPr>
            <p:ph type="sldNum" sz="quarter" idx="12"/>
          </p:nvPr>
        </p:nvSpPr>
        <p:spPr>
          <a:xfrm>
            <a:off x="8229600" y="6473952"/>
            <a:ext cx="758952" cy="246888"/>
          </a:xfrm>
        </p:spPr>
        <p:txBody>
          <a:bodyPr/>
          <a:lstStyle/>
          <a:p>
            <a:fld id="{90DF7AE5-F802-4CC2-B435-82C26D73A7CB}"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4F0B2C56-044A-40E9-B4FF-C6659DCD24B7}" type="datetimeFigureOut">
              <a:rPr lang="es-MX" smtClean="0"/>
              <a:pPr/>
              <a:t>10/03/2017</a:t>
            </a:fld>
            <a:endParaRPr lang="es-MX"/>
          </a:p>
        </p:txBody>
      </p:sp>
      <p:sp>
        <p:nvSpPr>
          <p:cNvPr id="11" name="10 Marcador de pie de página"/>
          <p:cNvSpPr>
            <a:spLocks noGrp="1"/>
          </p:cNvSpPr>
          <p:nvPr>
            <p:ph type="ftr" sz="quarter" idx="11"/>
          </p:nvPr>
        </p:nvSpPr>
        <p:spPr/>
        <p:txBody>
          <a:bodyPr/>
          <a:lstStyle/>
          <a:p>
            <a:endParaRPr lang="es-MX"/>
          </a:p>
        </p:txBody>
      </p:sp>
      <p:sp>
        <p:nvSpPr>
          <p:cNvPr id="16" name="15 Marcador de número de diapositiva"/>
          <p:cNvSpPr>
            <a:spLocks noGrp="1"/>
          </p:cNvSpPr>
          <p:nvPr>
            <p:ph type="sldNum" sz="quarter" idx="12"/>
          </p:nvPr>
        </p:nvSpPr>
        <p:spPr/>
        <p:txBody>
          <a:bodyPr/>
          <a:lstStyle/>
          <a:p>
            <a:fld id="{90DF7AE5-F802-4CC2-B435-82C26D73A7CB}" type="slidenum">
              <a:rPr lang="es-MX" smtClean="0"/>
              <a:pPr/>
              <a:t>‹Nº›</a:t>
            </a:fld>
            <a:endParaRPr lang="es-MX"/>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4F0B2C56-044A-40E9-B4FF-C6659DCD24B7}" type="datetimeFigureOut">
              <a:rPr lang="es-MX" smtClean="0"/>
              <a:pPr/>
              <a:t>10/03/2017</a:t>
            </a:fld>
            <a:endParaRPr lang="es-MX"/>
          </a:p>
        </p:txBody>
      </p:sp>
      <p:sp>
        <p:nvSpPr>
          <p:cNvPr id="10" name="9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90DF7AE5-F802-4CC2-B435-82C26D73A7CB}"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4F0B2C56-044A-40E9-B4FF-C6659DCD24B7}" type="datetimeFigureOut">
              <a:rPr lang="es-MX" smtClean="0"/>
              <a:pPr/>
              <a:t>10/03/2017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229600" y="6477000"/>
            <a:ext cx="762000" cy="246888"/>
          </a:xfrm>
        </p:spPr>
        <p:txBody>
          <a:bodyPr/>
          <a:lstStyle/>
          <a:p>
            <a:fld id="{90DF7AE5-F802-4CC2-B435-82C26D73A7CB}" type="slidenum">
              <a:rPr lang="es-MX" smtClean="0"/>
              <a:pPr/>
              <a:t>‹Nº›</a:t>
            </a:fld>
            <a:endParaRPr lang="es-MX"/>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4F0B2C56-044A-40E9-B4FF-C6659DCD24B7}" type="datetimeFigureOut">
              <a:rPr lang="es-MX" smtClean="0"/>
              <a:pPr/>
              <a:t>10/03/2017</a:t>
            </a:fld>
            <a:endParaRPr lang="es-MX"/>
          </a:p>
        </p:txBody>
      </p:sp>
      <p:sp>
        <p:nvSpPr>
          <p:cNvPr id="21" name="20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DF7AE5-F802-4CC2-B435-82C26D73A7CB}"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4F0B2C56-044A-40E9-B4FF-C6659DCD24B7}" type="datetimeFigureOut">
              <a:rPr lang="es-MX" smtClean="0"/>
              <a:pPr/>
              <a:t>10/03/2017</a:t>
            </a:fld>
            <a:endParaRPr lang="es-MX"/>
          </a:p>
        </p:txBody>
      </p:sp>
      <p:sp>
        <p:nvSpPr>
          <p:cNvPr id="24" name="23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0DF7AE5-F802-4CC2-B435-82C26D73A7CB}"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4F0B2C56-044A-40E9-B4FF-C6659DCD24B7}" type="datetimeFigureOut">
              <a:rPr lang="es-MX" smtClean="0"/>
              <a:pPr/>
              <a:t>10/03/2017</a:t>
            </a:fld>
            <a:endParaRPr lang="es-MX"/>
          </a:p>
        </p:txBody>
      </p:sp>
      <p:sp>
        <p:nvSpPr>
          <p:cNvPr id="29" name="28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0DF7AE5-F802-4CC2-B435-82C26D73A7CB}"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4F0B2C56-044A-40E9-B4FF-C6659DCD24B7}" type="datetimeFigureOut">
              <a:rPr lang="es-MX" smtClean="0"/>
              <a:pPr/>
              <a:t>10/03/2017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90DF7AE5-F802-4CC2-B435-82C26D73A7CB}" type="slidenum">
              <a:rPr lang="es-MX" smtClean="0"/>
              <a:pPr/>
              <a:t>‹Nº›</a:t>
            </a:fld>
            <a:endParaRPr lang="es-MX"/>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F0B2C56-044A-40E9-B4FF-C6659DCD24B7}" type="datetimeFigureOut">
              <a:rPr lang="es-MX" smtClean="0"/>
              <a:pPr/>
              <a:t>10/03/2017</a:t>
            </a:fld>
            <a:endParaRPr lang="es-MX"/>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0DF7AE5-F802-4CC2-B435-82C26D73A7CB}" type="slidenum">
              <a:rPr lang="es-MX" smtClean="0"/>
              <a:pPr/>
              <a:t>‹Nº›</a:t>
            </a:fld>
            <a:endParaRPr lang="es-MX"/>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care.diabetesjournals.org/content/40/Supplement_1/S12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MX" dirty="0" smtClean="0"/>
              <a:t>Dr. MARIO AGUILAR JOYA</a:t>
            </a:r>
            <a:endParaRPr lang="es-MX" dirty="0"/>
          </a:p>
        </p:txBody>
      </p:sp>
      <p:sp>
        <p:nvSpPr>
          <p:cNvPr id="3" name="2 Subtítulo"/>
          <p:cNvSpPr>
            <a:spLocks noGrp="1"/>
          </p:cNvSpPr>
          <p:nvPr>
            <p:ph type="subTitle" idx="1"/>
          </p:nvPr>
        </p:nvSpPr>
        <p:spPr>
          <a:xfrm>
            <a:off x="467544" y="1268760"/>
            <a:ext cx="8458200" cy="914400"/>
          </a:xfrm>
        </p:spPr>
        <p:txBody>
          <a:bodyPr>
            <a:normAutofit/>
          </a:bodyPr>
          <a:lstStyle/>
          <a:p>
            <a:pPr algn="ctr"/>
            <a:r>
              <a:rPr lang="es-MX" sz="4000" b="1" dirty="0" smtClean="0"/>
              <a:t>EMERGENCIAS  DIABETOLOGICAS</a:t>
            </a:r>
            <a:endParaRPr lang="es-MX" sz="4000" b="1" dirty="0"/>
          </a:p>
        </p:txBody>
      </p:sp>
      <p:sp>
        <p:nvSpPr>
          <p:cNvPr id="4" name="2 Subtítulo"/>
          <p:cNvSpPr txBox="1">
            <a:spLocks/>
          </p:cNvSpPr>
          <p:nvPr/>
        </p:nvSpPr>
        <p:spPr>
          <a:xfrm>
            <a:off x="539552" y="2780928"/>
            <a:ext cx="8458200" cy="914400"/>
          </a:xfrm>
          <a:prstGeom prst="rect">
            <a:avLst/>
          </a:prstGeom>
        </p:spPr>
        <p:txBody>
          <a:bodyPr vert="horz" anchor="b">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s-MX" sz="3200" b="1" i="0" u="none" strike="noStrike" kern="1200" cap="none" spc="0" normalizeH="0" baseline="0" noProof="0" dirty="0" smtClean="0">
                <a:ln>
                  <a:noFill/>
                </a:ln>
                <a:solidFill>
                  <a:schemeClr val="tx2">
                    <a:shade val="75000"/>
                  </a:schemeClr>
                </a:solidFill>
                <a:effectLst/>
                <a:uLnTx/>
                <a:uFillTx/>
                <a:latin typeface="+mn-lt"/>
                <a:ea typeface="+mn-ea"/>
                <a:cs typeface="+mn-cs"/>
              </a:rPr>
              <a:t>CRISIS  HIPERGICEMICA</a:t>
            </a:r>
            <a:endParaRPr kumimoji="0" lang="es-MX" sz="3200" b="1" i="0" u="none" strike="noStrike" kern="1200" cap="none" spc="0" normalizeH="0" baseline="0" noProof="0" dirty="0">
              <a:ln>
                <a:noFill/>
              </a:ln>
              <a:solidFill>
                <a:schemeClr val="tx2">
                  <a:shade val="75000"/>
                </a:schemeClr>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61114" y="692696"/>
            <a:ext cx="6766339" cy="646331"/>
          </a:xfrm>
          <a:prstGeom prst="rect">
            <a:avLst/>
          </a:prstGeom>
          <a:noFill/>
        </p:spPr>
        <p:txBody>
          <a:bodyPr wrap="none" lIns="91440" tIns="45720" rIns="91440" bIns="45720">
            <a:spAutoFit/>
          </a:bodyPr>
          <a:lstStyle/>
          <a:p>
            <a:pPr algn="ctr"/>
            <a:r>
              <a:rPr lang="es-ES" sz="3600" b="1" u="sng" dirty="0" smtClean="0">
                <a:ln w="1905"/>
                <a:solidFill>
                  <a:srgbClr val="990000"/>
                </a:solidFill>
                <a:effectLst>
                  <a:innerShdw blurRad="69850" dist="43180" dir="5400000">
                    <a:srgbClr val="000000">
                      <a:alpha val="65000"/>
                    </a:srgbClr>
                  </a:innerShdw>
                </a:effectLst>
              </a:rPr>
              <a:t>Causas de Cetoacidosis Diabética</a:t>
            </a:r>
            <a:endParaRPr lang="es-ES" sz="3600" b="1" u="sng" cap="none" spc="0" dirty="0">
              <a:ln w="1905"/>
              <a:solidFill>
                <a:srgbClr val="990000"/>
              </a:solidFill>
              <a:effectLst>
                <a:innerShdw blurRad="69850" dist="43180" dir="5400000">
                  <a:srgbClr val="000000">
                    <a:alpha val="65000"/>
                  </a:srgbClr>
                </a:innerShdw>
              </a:effectLst>
            </a:endParaRPr>
          </a:p>
        </p:txBody>
      </p:sp>
      <p:sp>
        <p:nvSpPr>
          <p:cNvPr id="3" name="2 CuadroTexto"/>
          <p:cNvSpPr txBox="1"/>
          <p:nvPr/>
        </p:nvSpPr>
        <p:spPr>
          <a:xfrm>
            <a:off x="899592" y="1412776"/>
            <a:ext cx="7344816" cy="5078313"/>
          </a:xfrm>
          <a:prstGeom prst="rect">
            <a:avLst/>
          </a:prstGeom>
          <a:noFill/>
        </p:spPr>
        <p:txBody>
          <a:bodyPr wrap="square" rtlCol="0">
            <a:spAutoFit/>
          </a:bodyPr>
          <a:lstStyle/>
          <a:p>
            <a:pPr>
              <a:lnSpc>
                <a:spcPct val="150000"/>
              </a:lnSpc>
              <a:buClr>
                <a:srgbClr val="990000"/>
              </a:buClr>
              <a:buFont typeface="Arial" pitchFamily="34" charset="0"/>
              <a:buChar char="•"/>
            </a:pPr>
            <a:r>
              <a:rPr lang="es-MX" sz="2400" b="1" dirty="0" smtClean="0"/>
              <a:t> </a:t>
            </a:r>
            <a:r>
              <a:rPr lang="es-MX" sz="2400" b="1" dirty="0" smtClean="0">
                <a:solidFill>
                  <a:srgbClr val="990000"/>
                </a:solidFill>
              </a:rPr>
              <a:t>INFECCION  (OCULTA)  (25% )</a:t>
            </a:r>
          </a:p>
          <a:p>
            <a:pPr>
              <a:lnSpc>
                <a:spcPct val="150000"/>
              </a:lnSpc>
              <a:buClr>
                <a:srgbClr val="990000"/>
              </a:buClr>
              <a:buFont typeface="Arial" pitchFamily="34" charset="0"/>
              <a:buChar char="•"/>
            </a:pPr>
            <a:r>
              <a:rPr lang="es-MX" sz="2400" b="1" dirty="0">
                <a:solidFill>
                  <a:srgbClr val="990000"/>
                </a:solidFill>
              </a:rPr>
              <a:t> </a:t>
            </a:r>
            <a:r>
              <a:rPr lang="es-MX" sz="2400" b="1" dirty="0" smtClean="0">
                <a:solidFill>
                  <a:srgbClr val="990000"/>
                </a:solidFill>
              </a:rPr>
              <a:t>ERRORES EN EL DIAGNOSTICO Y TRATAMIENTO (20%)</a:t>
            </a:r>
          </a:p>
          <a:p>
            <a:pPr>
              <a:lnSpc>
                <a:spcPct val="150000"/>
              </a:lnSpc>
              <a:buClr>
                <a:srgbClr val="990000"/>
              </a:buClr>
              <a:buFont typeface="Arial" pitchFamily="34" charset="0"/>
              <a:buChar char="•"/>
            </a:pPr>
            <a:r>
              <a:rPr lang="es-MX" sz="2400" b="1" dirty="0" smtClean="0">
                <a:solidFill>
                  <a:srgbClr val="990000"/>
                </a:solidFill>
              </a:rPr>
              <a:t> RECIENTE INICIO (25% DE LOS CASOS)</a:t>
            </a:r>
          </a:p>
          <a:p>
            <a:pPr>
              <a:lnSpc>
                <a:spcPct val="150000"/>
              </a:lnSpc>
              <a:buClr>
                <a:srgbClr val="990000"/>
              </a:buClr>
              <a:buFont typeface="Arial" pitchFamily="34" charset="0"/>
              <a:buChar char="•"/>
            </a:pPr>
            <a:r>
              <a:rPr lang="es-MX" sz="2400" b="1" dirty="0" smtClean="0">
                <a:solidFill>
                  <a:srgbClr val="990000"/>
                </a:solidFill>
              </a:rPr>
              <a:t> CAUSAS MEDICAS: (11%)</a:t>
            </a:r>
          </a:p>
          <a:p>
            <a:pPr lvl="1">
              <a:lnSpc>
                <a:spcPct val="150000"/>
              </a:lnSpc>
              <a:buClr>
                <a:srgbClr val="990000"/>
              </a:buClr>
              <a:buFont typeface="Arial" pitchFamily="34" charset="0"/>
              <a:buChar char="•"/>
            </a:pPr>
            <a:r>
              <a:rPr lang="es-MX" sz="2400" b="1" dirty="0" smtClean="0">
                <a:solidFill>
                  <a:srgbClr val="990000"/>
                </a:solidFill>
              </a:rPr>
              <a:t> IMA</a:t>
            </a:r>
          </a:p>
          <a:p>
            <a:pPr lvl="1">
              <a:lnSpc>
                <a:spcPct val="150000"/>
              </a:lnSpc>
              <a:buClr>
                <a:srgbClr val="990000"/>
              </a:buClr>
              <a:buFont typeface="Arial" pitchFamily="34" charset="0"/>
              <a:buChar char="•"/>
            </a:pPr>
            <a:r>
              <a:rPr lang="es-MX" sz="2400" b="1" dirty="0" smtClean="0">
                <a:solidFill>
                  <a:srgbClr val="990000"/>
                </a:solidFill>
              </a:rPr>
              <a:t>PANCREATITIS</a:t>
            </a:r>
          </a:p>
          <a:p>
            <a:pPr lvl="1">
              <a:lnSpc>
                <a:spcPct val="150000"/>
              </a:lnSpc>
              <a:buClr>
                <a:srgbClr val="990000"/>
              </a:buClr>
              <a:buFont typeface="Arial" pitchFamily="34" charset="0"/>
              <a:buChar char="•"/>
            </a:pPr>
            <a:r>
              <a:rPr lang="es-MX" sz="2400" b="1" dirty="0">
                <a:solidFill>
                  <a:srgbClr val="990000"/>
                </a:solidFill>
              </a:rPr>
              <a:t> </a:t>
            </a:r>
            <a:r>
              <a:rPr lang="es-MX" sz="2400" b="1" dirty="0" smtClean="0">
                <a:solidFill>
                  <a:srgbClr val="990000"/>
                </a:solidFill>
              </a:rPr>
              <a:t>ICC </a:t>
            </a:r>
          </a:p>
          <a:p>
            <a:pPr>
              <a:lnSpc>
                <a:spcPct val="150000"/>
              </a:lnSpc>
              <a:buClr>
                <a:srgbClr val="990000"/>
              </a:buClr>
              <a:buFont typeface="Arial" pitchFamily="34" charset="0"/>
              <a:buChar char="•"/>
            </a:pPr>
            <a:r>
              <a:rPr lang="es-MX" sz="2400" b="1" dirty="0">
                <a:solidFill>
                  <a:srgbClr val="990000"/>
                </a:solidFill>
              </a:rPr>
              <a:t> </a:t>
            </a:r>
            <a:r>
              <a:rPr lang="es-MX" sz="2400" b="1" dirty="0" smtClean="0">
                <a:solidFill>
                  <a:srgbClr val="990000"/>
                </a:solidFill>
              </a:rPr>
              <a:t>CAUSAS  DESCONOCIDAS  (20%)</a:t>
            </a:r>
          </a:p>
          <a:p>
            <a:pPr>
              <a:lnSpc>
                <a:spcPct val="150000"/>
              </a:lnSpc>
              <a:buClr>
                <a:srgbClr val="990000"/>
              </a:buClr>
              <a:buFont typeface="Arial" pitchFamily="34" charset="0"/>
              <a:buChar char="•"/>
            </a:pPr>
            <a:endParaRPr lang="es-MX" sz="2400" b="1" dirty="0">
              <a:solidFill>
                <a:srgbClr val="990000"/>
              </a:solidFill>
            </a:endParaRPr>
          </a:p>
        </p:txBody>
      </p: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620688"/>
            <a:ext cx="7416824" cy="1754326"/>
          </a:xfrm>
          <a:prstGeom prst="rect">
            <a:avLst/>
          </a:prstGeom>
          <a:noFill/>
        </p:spPr>
        <p:txBody>
          <a:bodyPr wrap="squar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Exámenes  iniciales</a:t>
            </a:r>
          </a:p>
          <a:p>
            <a:pPr algn="ct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3 CuadroTexto"/>
          <p:cNvSpPr txBox="1"/>
          <p:nvPr/>
        </p:nvSpPr>
        <p:spPr>
          <a:xfrm>
            <a:off x="1331640" y="2204864"/>
            <a:ext cx="6840760" cy="3046988"/>
          </a:xfrm>
          <a:prstGeom prst="rect">
            <a:avLst/>
          </a:prstGeom>
          <a:noFill/>
        </p:spPr>
        <p:txBody>
          <a:bodyPr wrap="square" rtlCol="0">
            <a:spAutoFit/>
          </a:bodyPr>
          <a:lstStyle/>
          <a:p>
            <a:pPr>
              <a:buFont typeface="Arial" pitchFamily="34" charset="0"/>
              <a:buChar char="•"/>
            </a:pPr>
            <a:r>
              <a:rPr lang="es-MX" sz="3200" dirty="0" smtClean="0">
                <a:solidFill>
                  <a:srgbClr val="990000"/>
                </a:solidFill>
              </a:rPr>
              <a:t> GLICEMIA</a:t>
            </a:r>
          </a:p>
          <a:p>
            <a:pPr>
              <a:buFont typeface="Arial" pitchFamily="34" charset="0"/>
              <a:buChar char="•"/>
            </a:pPr>
            <a:r>
              <a:rPr lang="es-MX" sz="3200" dirty="0" smtClean="0">
                <a:solidFill>
                  <a:srgbClr val="990000"/>
                </a:solidFill>
              </a:rPr>
              <a:t> ELECTROLITOS</a:t>
            </a:r>
          </a:p>
          <a:p>
            <a:pPr>
              <a:buFont typeface="Arial" pitchFamily="34" charset="0"/>
              <a:buChar char="•"/>
            </a:pPr>
            <a:r>
              <a:rPr lang="es-MX" sz="3200" dirty="0" smtClean="0">
                <a:solidFill>
                  <a:srgbClr val="990000"/>
                </a:solidFill>
              </a:rPr>
              <a:t> GASES SANGUINEOS ARTERIALES</a:t>
            </a:r>
          </a:p>
          <a:p>
            <a:pPr>
              <a:buFont typeface="Arial" pitchFamily="34" charset="0"/>
              <a:buChar char="•"/>
            </a:pPr>
            <a:r>
              <a:rPr lang="es-MX" sz="3200" dirty="0" smtClean="0">
                <a:solidFill>
                  <a:srgbClr val="990000"/>
                </a:solidFill>
              </a:rPr>
              <a:t> CREATININA  Y NITROGENO UREICO</a:t>
            </a:r>
          </a:p>
          <a:p>
            <a:pPr>
              <a:buFont typeface="Arial" pitchFamily="34" charset="0"/>
              <a:buChar char="•"/>
            </a:pPr>
            <a:r>
              <a:rPr lang="es-MX" sz="3200" dirty="0" smtClean="0">
                <a:solidFill>
                  <a:srgbClr val="990000"/>
                </a:solidFill>
              </a:rPr>
              <a:t> GENERAL DE ORINA: LEUCOCITURIA 	Y CETONURIA</a:t>
            </a:r>
            <a:endParaRPr lang="es-MX" sz="3200" dirty="0">
              <a:solidFill>
                <a:srgbClr val="990000"/>
              </a:solidFill>
            </a:endParaRPr>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31640" y="2204864"/>
            <a:ext cx="6840760" cy="1569660"/>
          </a:xfrm>
          <a:prstGeom prst="rect">
            <a:avLst/>
          </a:prstGeom>
          <a:noFill/>
        </p:spPr>
        <p:txBody>
          <a:bodyPr wrap="square" rtlCol="0">
            <a:spAutoFit/>
          </a:bodyPr>
          <a:lstStyle/>
          <a:p>
            <a:pPr>
              <a:buFont typeface="Arial" pitchFamily="34" charset="0"/>
              <a:buChar char="•"/>
            </a:pPr>
            <a:r>
              <a:rPr lang="es-MX" sz="3200" dirty="0" smtClean="0">
                <a:solidFill>
                  <a:srgbClr val="990000"/>
                </a:solidFill>
              </a:rPr>
              <a:t> Potasio:</a:t>
            </a:r>
          </a:p>
          <a:p>
            <a:pPr lvl="1">
              <a:buFont typeface="Arial" pitchFamily="34" charset="0"/>
              <a:buChar char="•"/>
            </a:pPr>
            <a:r>
              <a:rPr lang="es-MX" sz="3200" dirty="0" smtClean="0">
                <a:solidFill>
                  <a:srgbClr val="990000"/>
                </a:solidFill>
              </a:rPr>
              <a:t> 28% </a:t>
            </a:r>
            <a:r>
              <a:rPr lang="es-MX" sz="3200" dirty="0" err="1" smtClean="0">
                <a:solidFill>
                  <a:srgbClr val="990000"/>
                </a:solidFill>
              </a:rPr>
              <a:t>hiperkalemia</a:t>
            </a:r>
            <a:endParaRPr lang="es-MX" sz="3200" dirty="0" smtClean="0">
              <a:solidFill>
                <a:srgbClr val="990000"/>
              </a:solidFill>
            </a:endParaRPr>
          </a:p>
          <a:p>
            <a:pPr lvl="1">
              <a:buFont typeface="Arial" pitchFamily="34" charset="0"/>
              <a:buChar char="•"/>
            </a:pPr>
            <a:r>
              <a:rPr lang="es-MX" sz="3200" dirty="0" smtClean="0">
                <a:solidFill>
                  <a:srgbClr val="990000"/>
                </a:solidFill>
              </a:rPr>
              <a:t> 12% </a:t>
            </a:r>
            <a:r>
              <a:rPr lang="es-MX" sz="3200" dirty="0" err="1" smtClean="0">
                <a:solidFill>
                  <a:srgbClr val="990000"/>
                </a:solidFill>
              </a:rPr>
              <a:t>hipokalemia</a:t>
            </a:r>
            <a:endParaRPr lang="es-MX" sz="3200" dirty="0">
              <a:solidFill>
                <a:srgbClr val="990000"/>
              </a:solidFill>
            </a:endParaRPr>
          </a:p>
        </p:txBody>
      </p:sp>
      <p:sp>
        <p:nvSpPr>
          <p:cNvPr id="5" name="4 Rectángulo"/>
          <p:cNvSpPr/>
          <p:nvPr/>
        </p:nvSpPr>
        <p:spPr>
          <a:xfrm>
            <a:off x="3203848" y="764704"/>
            <a:ext cx="3863365" cy="769441"/>
          </a:xfrm>
          <a:prstGeom prst="rect">
            <a:avLst/>
          </a:prstGeom>
        </p:spPr>
        <p:txBody>
          <a:bodyPr wrap="none">
            <a:spAutoFit/>
          </a:bodyPr>
          <a:lstStyle/>
          <a:p>
            <a:r>
              <a:rPr lang="es-MX" dirty="0" smtClean="0">
                <a:solidFill>
                  <a:srgbClr val="990000"/>
                </a:solidFill>
              </a:rPr>
              <a:t> </a:t>
            </a:r>
            <a:r>
              <a:rPr lang="es-MX" sz="4400" b="1" dirty="0" smtClean="0">
                <a:solidFill>
                  <a:srgbClr val="990000"/>
                </a:solidFill>
              </a:rPr>
              <a:t>ELECTROLITOS</a:t>
            </a: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620689"/>
            <a:ext cx="8712968" cy="1077218"/>
          </a:xfrm>
          <a:prstGeom prst="rect">
            <a:avLst/>
          </a:prstGeom>
          <a:noFill/>
        </p:spPr>
        <p:txBody>
          <a:bodyPr wrap="square" lIns="91440" tIns="45720" rIns="91440" bIns="45720">
            <a:spAutoFit/>
          </a:bodyPr>
          <a:lstStyle/>
          <a:p>
            <a:pPr algn="ctr"/>
            <a:r>
              <a:rPr lang="es-ES" sz="3200" b="1" dirty="0" smtClean="0">
                <a:ln w="1905"/>
                <a:solidFill>
                  <a:srgbClr val="990000"/>
                </a:solidFill>
                <a:effectLst>
                  <a:innerShdw blurRad="69850" dist="43180" dir="5400000">
                    <a:srgbClr val="000000">
                      <a:alpha val="65000"/>
                    </a:srgbClr>
                  </a:innerShdw>
                </a:effectLst>
              </a:rPr>
              <a:t>Exámenes  </a:t>
            </a:r>
          </a:p>
          <a:p>
            <a:pPr algn="ctr"/>
            <a:r>
              <a:rPr lang="es-ES" sz="3200" b="1" dirty="0" smtClean="0">
                <a:ln w="1905"/>
                <a:solidFill>
                  <a:srgbClr val="990000"/>
                </a:solidFill>
                <a:effectLst>
                  <a:innerShdw blurRad="69850" dist="43180" dir="5400000">
                    <a:srgbClr val="000000">
                      <a:alpha val="65000"/>
                    </a:srgbClr>
                  </a:innerShdw>
                </a:effectLst>
              </a:rPr>
              <a:t>buscando la causa</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3 CuadroTexto"/>
          <p:cNvSpPr txBox="1"/>
          <p:nvPr/>
        </p:nvSpPr>
        <p:spPr>
          <a:xfrm>
            <a:off x="1331640" y="2204864"/>
            <a:ext cx="6840760" cy="3046988"/>
          </a:xfrm>
          <a:prstGeom prst="rect">
            <a:avLst/>
          </a:prstGeom>
          <a:noFill/>
        </p:spPr>
        <p:txBody>
          <a:bodyPr wrap="square" rtlCol="0">
            <a:spAutoFit/>
          </a:bodyPr>
          <a:lstStyle/>
          <a:p>
            <a:pPr>
              <a:buFont typeface="Arial" pitchFamily="34" charset="0"/>
              <a:buChar char="•"/>
            </a:pPr>
            <a:r>
              <a:rPr lang="es-MX" sz="3200" dirty="0" smtClean="0">
                <a:solidFill>
                  <a:srgbClr val="990000"/>
                </a:solidFill>
              </a:rPr>
              <a:t> Hemograma</a:t>
            </a:r>
          </a:p>
          <a:p>
            <a:pPr>
              <a:buFont typeface="Arial" pitchFamily="34" charset="0"/>
              <a:buChar char="•"/>
            </a:pPr>
            <a:r>
              <a:rPr lang="es-MX" sz="3200" dirty="0">
                <a:solidFill>
                  <a:srgbClr val="990000"/>
                </a:solidFill>
              </a:rPr>
              <a:t> </a:t>
            </a:r>
            <a:r>
              <a:rPr lang="es-MX" sz="3200" dirty="0" smtClean="0">
                <a:solidFill>
                  <a:srgbClr val="990000"/>
                </a:solidFill>
              </a:rPr>
              <a:t>Enzimas cardiacas</a:t>
            </a:r>
          </a:p>
          <a:p>
            <a:pPr>
              <a:buFont typeface="Arial" pitchFamily="34" charset="0"/>
              <a:buChar char="•"/>
            </a:pPr>
            <a:r>
              <a:rPr lang="es-MX" sz="3200" dirty="0">
                <a:solidFill>
                  <a:srgbClr val="990000"/>
                </a:solidFill>
              </a:rPr>
              <a:t> </a:t>
            </a:r>
            <a:r>
              <a:rPr lang="es-MX" sz="3200" dirty="0" smtClean="0">
                <a:solidFill>
                  <a:srgbClr val="990000"/>
                </a:solidFill>
              </a:rPr>
              <a:t>Amilasa y Lipasa</a:t>
            </a:r>
          </a:p>
          <a:p>
            <a:pPr>
              <a:buFont typeface="Arial" pitchFamily="34" charset="0"/>
              <a:buChar char="•"/>
            </a:pPr>
            <a:r>
              <a:rPr lang="es-MX" sz="3200" dirty="0">
                <a:solidFill>
                  <a:srgbClr val="990000"/>
                </a:solidFill>
              </a:rPr>
              <a:t> </a:t>
            </a:r>
            <a:r>
              <a:rPr lang="es-MX" sz="3200" dirty="0" smtClean="0">
                <a:solidFill>
                  <a:srgbClr val="990000"/>
                </a:solidFill>
              </a:rPr>
              <a:t>Cultivos</a:t>
            </a:r>
          </a:p>
          <a:p>
            <a:pPr>
              <a:buFont typeface="Arial" pitchFamily="34" charset="0"/>
              <a:buChar char="•"/>
            </a:pPr>
            <a:r>
              <a:rPr lang="es-MX" sz="3200" dirty="0" smtClean="0">
                <a:solidFill>
                  <a:srgbClr val="990000"/>
                </a:solidFill>
              </a:rPr>
              <a:t> EKG</a:t>
            </a:r>
          </a:p>
          <a:p>
            <a:pPr>
              <a:buFont typeface="Arial" pitchFamily="34" charset="0"/>
              <a:buChar char="•"/>
            </a:pPr>
            <a:r>
              <a:rPr lang="es-MX" sz="3200" dirty="0">
                <a:solidFill>
                  <a:srgbClr val="990000"/>
                </a:solidFill>
              </a:rPr>
              <a:t> </a:t>
            </a:r>
            <a:r>
              <a:rPr lang="es-MX" sz="3200" dirty="0" smtClean="0">
                <a:solidFill>
                  <a:srgbClr val="990000"/>
                </a:solidFill>
              </a:rPr>
              <a:t>RX Tórax</a:t>
            </a:r>
            <a:endParaRPr lang="es-MX" sz="3200" dirty="0">
              <a:solidFill>
                <a:srgbClr val="990000"/>
              </a:solidFill>
            </a:endParaRPr>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scielo.org.ve/img/fbpe/rvdem/v10n1/art05tab2.gif"/>
          <p:cNvPicPr>
            <a:picLocks noChangeAspect="1" noChangeArrowheads="1"/>
          </p:cNvPicPr>
          <p:nvPr/>
        </p:nvPicPr>
        <p:blipFill>
          <a:blip r:embed="rId2" cstate="print"/>
          <a:srcRect b="5608"/>
          <a:stretch>
            <a:fillRect/>
          </a:stretch>
        </p:blipFill>
        <p:spPr bwMode="auto">
          <a:xfrm>
            <a:off x="395536" y="332656"/>
            <a:ext cx="8352928" cy="5966237"/>
          </a:xfrm>
          <a:prstGeom prst="rect">
            <a:avLst/>
          </a:prstGeom>
          <a:noFill/>
        </p:spPr>
      </p:pic>
      <p:sp>
        <p:nvSpPr>
          <p:cNvPr id="3" name="2 Rectángulo"/>
          <p:cNvSpPr/>
          <p:nvPr/>
        </p:nvSpPr>
        <p:spPr>
          <a:xfrm>
            <a:off x="395536" y="2708920"/>
            <a:ext cx="8424936" cy="1224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basesmedicina.cl/diabetes/705_complicaciones_agudas/imgs/img_04.jpg"/>
          <p:cNvPicPr>
            <a:picLocks noChangeAspect="1" noChangeArrowheads="1"/>
          </p:cNvPicPr>
          <p:nvPr/>
        </p:nvPicPr>
        <p:blipFill>
          <a:blip r:embed="rId2" cstate="print"/>
          <a:srcRect/>
          <a:stretch>
            <a:fillRect/>
          </a:stretch>
        </p:blipFill>
        <p:spPr bwMode="auto">
          <a:xfrm>
            <a:off x="179512" y="260648"/>
            <a:ext cx="8822354" cy="6264696"/>
          </a:xfrm>
          <a:prstGeom prst="rect">
            <a:avLst/>
          </a:prstGeom>
          <a:noFill/>
        </p:spPr>
      </p:pic>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89481" y="692696"/>
            <a:ext cx="250959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Tratamiento</a:t>
            </a:r>
            <a:endParaRPr lang="es-ES" sz="36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CuadroTexto"/>
          <p:cNvSpPr txBox="1"/>
          <p:nvPr/>
        </p:nvSpPr>
        <p:spPr>
          <a:xfrm>
            <a:off x="1547664" y="2060848"/>
            <a:ext cx="6984776" cy="3539430"/>
          </a:xfrm>
          <a:prstGeom prst="rect">
            <a:avLst/>
          </a:prstGeom>
          <a:noFill/>
        </p:spPr>
        <p:txBody>
          <a:bodyPr wrap="square" rtlCol="0">
            <a:spAutoFit/>
          </a:bodyPr>
          <a:lstStyle/>
          <a:p>
            <a:pPr marL="514350" indent="-514350">
              <a:lnSpc>
                <a:spcPct val="150000"/>
              </a:lnSpc>
              <a:buClr>
                <a:srgbClr val="990000"/>
              </a:buClr>
              <a:buFont typeface="+mj-lt"/>
              <a:buAutoNum type="arabicPeriod"/>
            </a:pPr>
            <a:r>
              <a:rPr lang="es-MX" sz="3200" dirty="0" smtClean="0"/>
              <a:t> </a:t>
            </a:r>
            <a:r>
              <a:rPr lang="es-MX" sz="3200" dirty="0" smtClean="0">
                <a:solidFill>
                  <a:srgbClr val="990000"/>
                </a:solidFill>
              </a:rPr>
              <a:t>Resucitación Hídrica.</a:t>
            </a:r>
          </a:p>
          <a:p>
            <a:pPr marL="514350" indent="-514350">
              <a:lnSpc>
                <a:spcPct val="150000"/>
              </a:lnSpc>
              <a:buClr>
                <a:srgbClr val="990000"/>
              </a:buClr>
              <a:buFont typeface="+mj-lt"/>
              <a:buAutoNum type="arabicPeriod"/>
            </a:pPr>
            <a:r>
              <a:rPr lang="es-MX" sz="3200" dirty="0">
                <a:solidFill>
                  <a:srgbClr val="990000"/>
                </a:solidFill>
              </a:rPr>
              <a:t> </a:t>
            </a:r>
            <a:r>
              <a:rPr lang="es-MX" sz="3200" dirty="0" smtClean="0">
                <a:solidFill>
                  <a:srgbClr val="990000"/>
                </a:solidFill>
              </a:rPr>
              <a:t>Corrección  Electrolítica</a:t>
            </a:r>
          </a:p>
          <a:p>
            <a:pPr marL="514350" indent="-514350">
              <a:lnSpc>
                <a:spcPct val="150000"/>
              </a:lnSpc>
              <a:buClr>
                <a:srgbClr val="990000"/>
              </a:buClr>
              <a:buFont typeface="+mj-lt"/>
              <a:buAutoNum type="arabicPeriod"/>
            </a:pPr>
            <a:r>
              <a:rPr lang="es-MX" sz="3200" dirty="0" smtClean="0">
                <a:solidFill>
                  <a:srgbClr val="990000"/>
                </a:solidFill>
              </a:rPr>
              <a:t>Terapia Insulinica</a:t>
            </a:r>
          </a:p>
          <a:p>
            <a:pPr marL="514350" indent="-514350">
              <a:lnSpc>
                <a:spcPct val="150000"/>
              </a:lnSpc>
              <a:buClr>
                <a:srgbClr val="990000"/>
              </a:buClr>
              <a:buFont typeface="+mj-lt"/>
              <a:buAutoNum type="arabicPeriod"/>
            </a:pPr>
            <a:r>
              <a:rPr lang="es-MX" sz="3200" dirty="0" smtClean="0">
                <a:solidFill>
                  <a:srgbClr val="990000"/>
                </a:solidFill>
              </a:rPr>
              <a:t>Corrección de la causa precipitante</a:t>
            </a:r>
          </a:p>
          <a:p>
            <a:pPr marL="514350" indent="-514350">
              <a:buClr>
                <a:srgbClr val="990000"/>
              </a:buClr>
              <a:buFont typeface="+mj-lt"/>
              <a:buAutoNum type="arabicPeriod"/>
            </a:pPr>
            <a:endParaRPr lang="es-MX" sz="3200" dirty="0"/>
          </a:p>
        </p:txBody>
      </p:sp>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75856" y="260648"/>
            <a:ext cx="250959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u="sng" dirty="0" smtClean="0">
                <a:ln w="11430"/>
                <a:solidFill>
                  <a:srgbClr val="990000"/>
                </a:solidFill>
                <a:effectLst>
                  <a:outerShdw blurRad="50800" dist="39000" dir="5460000" algn="tl">
                    <a:srgbClr val="000000">
                      <a:alpha val="38000"/>
                    </a:srgbClr>
                  </a:outerShdw>
                </a:effectLst>
              </a:rPr>
              <a:t>Tratamiento</a:t>
            </a:r>
            <a:endParaRPr lang="es-ES" sz="3600" b="1" u="sng" cap="none" spc="0" dirty="0">
              <a:ln w="11430"/>
              <a:solidFill>
                <a:srgbClr val="990000"/>
              </a:solidFill>
              <a:effectLst>
                <a:outerShdw blurRad="50800" dist="39000" dir="5460000" algn="tl">
                  <a:srgbClr val="000000">
                    <a:alpha val="38000"/>
                  </a:srgbClr>
                </a:outerShdw>
              </a:effectLst>
            </a:endParaRPr>
          </a:p>
        </p:txBody>
      </p:sp>
      <p:sp>
        <p:nvSpPr>
          <p:cNvPr id="4" name="3 CuadroTexto"/>
          <p:cNvSpPr txBox="1"/>
          <p:nvPr/>
        </p:nvSpPr>
        <p:spPr>
          <a:xfrm>
            <a:off x="683568" y="5085184"/>
            <a:ext cx="7776864" cy="1479379"/>
          </a:xfrm>
          <a:prstGeom prst="rect">
            <a:avLst/>
          </a:prstGeom>
          <a:noFill/>
        </p:spPr>
        <p:txBody>
          <a:bodyPr wrap="square" rtlCol="0">
            <a:spAutoFit/>
          </a:bodyPr>
          <a:lstStyle/>
          <a:p>
            <a:pPr marL="514350" indent="-514350" algn="ctr">
              <a:lnSpc>
                <a:spcPct val="150000"/>
              </a:lnSpc>
              <a:buClr>
                <a:srgbClr val="990000"/>
              </a:buClr>
            </a:pPr>
            <a:r>
              <a:rPr lang="es-MX" sz="3200" b="1" dirty="0" smtClean="0">
                <a:solidFill>
                  <a:srgbClr val="990000"/>
                </a:solidFill>
              </a:rPr>
              <a:t>COLOCAR  SONDA VESICAL Y LINEA CENTRAL PARA MEDIR  PVC</a:t>
            </a:r>
          </a:p>
        </p:txBody>
      </p:sp>
      <p:sp>
        <p:nvSpPr>
          <p:cNvPr id="5" name="4 CuadroTexto"/>
          <p:cNvSpPr txBox="1"/>
          <p:nvPr/>
        </p:nvSpPr>
        <p:spPr>
          <a:xfrm>
            <a:off x="395536" y="1772816"/>
            <a:ext cx="8424936" cy="2308324"/>
          </a:xfrm>
          <a:prstGeom prst="rect">
            <a:avLst/>
          </a:prstGeom>
          <a:noFill/>
        </p:spPr>
        <p:txBody>
          <a:bodyPr wrap="square" rtlCol="0">
            <a:spAutoFit/>
          </a:bodyPr>
          <a:lstStyle/>
          <a:p>
            <a:pPr marL="514350" indent="-514350">
              <a:lnSpc>
                <a:spcPct val="150000"/>
              </a:lnSpc>
              <a:buFont typeface="+mj-lt"/>
              <a:buAutoNum type="arabicPeriod"/>
            </a:pPr>
            <a:r>
              <a:rPr lang="es-MX" sz="3200" b="1" dirty="0" smtClean="0">
                <a:solidFill>
                  <a:srgbClr val="990000"/>
                </a:solidFill>
              </a:rPr>
              <a:t>SHOCK CIRCULATORIO  </a:t>
            </a:r>
          </a:p>
          <a:p>
            <a:pPr marL="514350" indent="-514350">
              <a:lnSpc>
                <a:spcPct val="150000"/>
              </a:lnSpc>
              <a:buFont typeface="+mj-lt"/>
              <a:buAutoNum type="arabicPeriod"/>
            </a:pPr>
            <a:r>
              <a:rPr lang="es-MX" sz="3200" b="1" dirty="0" smtClean="0">
                <a:solidFill>
                  <a:srgbClr val="990000"/>
                </a:solidFill>
              </a:rPr>
              <a:t>OLIGURIA (&lt;30 ML  DE ORINA / HORA)  </a:t>
            </a:r>
          </a:p>
          <a:p>
            <a:pPr marL="514350" indent="-514350">
              <a:lnSpc>
                <a:spcPct val="150000"/>
              </a:lnSpc>
              <a:buFont typeface="+mj-lt"/>
              <a:buAutoNum type="arabicPeriod"/>
            </a:pPr>
            <a:r>
              <a:rPr lang="es-MX" sz="3200" b="1" dirty="0" smtClean="0">
                <a:solidFill>
                  <a:srgbClr val="990000"/>
                </a:solidFill>
              </a:rPr>
              <a:t>IRA (CREATININA </a:t>
            </a:r>
            <a:r>
              <a:rPr lang="es-MX" sz="3200" b="1" dirty="0" smtClean="0">
                <a:solidFill>
                  <a:srgbClr val="990000"/>
                </a:solidFill>
              </a:rPr>
              <a:t>&gt;2 </a:t>
            </a:r>
            <a:r>
              <a:rPr lang="es-MX" sz="3200" b="1" dirty="0" err="1" smtClean="0">
                <a:solidFill>
                  <a:srgbClr val="990000"/>
                </a:solidFill>
              </a:rPr>
              <a:t>mgr</a:t>
            </a:r>
            <a:r>
              <a:rPr lang="es-MX" sz="3200" b="1" dirty="0" smtClean="0">
                <a:solidFill>
                  <a:srgbClr val="990000"/>
                </a:solidFill>
              </a:rPr>
              <a:t> / dl)</a:t>
            </a:r>
            <a:endParaRPr lang="es-MX" sz="3200" b="1" dirty="0">
              <a:solidFill>
                <a:srgbClr val="990000"/>
              </a:solidFill>
            </a:endParaRPr>
          </a:p>
        </p:txBody>
      </p:sp>
      <p:pic>
        <p:nvPicPr>
          <p:cNvPr id="9218" name="Picture 2" descr="http://1.bp.blogspot.com/-S8-aNq7qHiw/UAo-EtJ_Q_I/AAAAAAAAARM/VKQ9c2j_hFY/s1600/venoclisis+2.jpg"/>
          <p:cNvPicPr>
            <a:picLocks noChangeAspect="1" noChangeArrowheads="1"/>
          </p:cNvPicPr>
          <p:nvPr/>
        </p:nvPicPr>
        <p:blipFill>
          <a:blip r:embed="rId2" cstate="print"/>
          <a:srcRect/>
          <a:stretch>
            <a:fillRect/>
          </a:stretch>
        </p:blipFill>
        <p:spPr bwMode="auto">
          <a:xfrm>
            <a:off x="7092280" y="332656"/>
            <a:ext cx="1872208" cy="2184243"/>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checkerboard(across)">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ox(i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75856" y="260648"/>
            <a:ext cx="250959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u="sng" dirty="0" smtClean="0">
                <a:ln w="11430"/>
                <a:solidFill>
                  <a:srgbClr val="990000"/>
                </a:solidFill>
                <a:effectLst>
                  <a:outerShdw blurRad="50800" dist="39000" dir="5460000" algn="tl">
                    <a:srgbClr val="000000">
                      <a:alpha val="38000"/>
                    </a:srgbClr>
                  </a:outerShdw>
                </a:effectLst>
              </a:rPr>
              <a:t>Tratamiento</a:t>
            </a:r>
            <a:endParaRPr lang="es-ES" sz="3600" b="1" u="sng" cap="none" spc="0" dirty="0">
              <a:ln w="11430"/>
              <a:solidFill>
                <a:srgbClr val="990000"/>
              </a:solidFill>
              <a:effectLst>
                <a:outerShdw blurRad="50800" dist="39000" dir="5460000" algn="tl">
                  <a:srgbClr val="000000">
                    <a:alpha val="38000"/>
                  </a:srgbClr>
                </a:outerShdw>
              </a:effectLst>
            </a:endParaRPr>
          </a:p>
        </p:txBody>
      </p:sp>
      <p:sp>
        <p:nvSpPr>
          <p:cNvPr id="4" name="3 CuadroTexto"/>
          <p:cNvSpPr txBox="1"/>
          <p:nvPr/>
        </p:nvSpPr>
        <p:spPr>
          <a:xfrm>
            <a:off x="1259632" y="1124744"/>
            <a:ext cx="6984776" cy="3785652"/>
          </a:xfrm>
          <a:prstGeom prst="rect">
            <a:avLst/>
          </a:prstGeom>
          <a:noFill/>
        </p:spPr>
        <p:txBody>
          <a:bodyPr wrap="square" rtlCol="0">
            <a:spAutoFit/>
          </a:bodyPr>
          <a:lstStyle/>
          <a:p>
            <a:pPr marL="514350" indent="-514350">
              <a:lnSpc>
                <a:spcPct val="150000"/>
              </a:lnSpc>
              <a:buClr>
                <a:srgbClr val="990000"/>
              </a:buClr>
              <a:buFont typeface="+mj-lt"/>
              <a:buAutoNum type="arabicPeriod"/>
            </a:pPr>
            <a:r>
              <a:rPr lang="es-MX" sz="3200" dirty="0" smtClean="0"/>
              <a:t> </a:t>
            </a:r>
            <a:r>
              <a:rPr lang="es-MX" sz="3200" dirty="0" smtClean="0">
                <a:solidFill>
                  <a:srgbClr val="990000"/>
                </a:solidFill>
              </a:rPr>
              <a:t>Resucitación Hídrica:</a:t>
            </a:r>
          </a:p>
          <a:p>
            <a:pPr marL="971550" lvl="1" indent="-514350">
              <a:lnSpc>
                <a:spcPct val="150000"/>
              </a:lnSpc>
              <a:buClr>
                <a:srgbClr val="990000"/>
              </a:buClr>
              <a:buFont typeface="Arial" pitchFamily="34" charset="0"/>
              <a:buChar char="•"/>
            </a:pPr>
            <a:r>
              <a:rPr lang="es-MX" sz="3200" dirty="0" smtClean="0">
                <a:solidFill>
                  <a:srgbClr val="990000"/>
                </a:solidFill>
              </a:rPr>
              <a:t>SSN  1 litro a chorro (30 minutos)</a:t>
            </a:r>
          </a:p>
          <a:p>
            <a:pPr marL="1885950" lvl="3" indent="-514350">
              <a:lnSpc>
                <a:spcPct val="150000"/>
              </a:lnSpc>
              <a:buClr>
                <a:srgbClr val="990000"/>
              </a:buClr>
              <a:buFont typeface="Arial" pitchFamily="34" charset="0"/>
              <a:buChar char="•"/>
            </a:pPr>
            <a:r>
              <a:rPr lang="es-MX" sz="3200" dirty="0" smtClean="0">
                <a:solidFill>
                  <a:srgbClr val="990000"/>
                </a:solidFill>
              </a:rPr>
              <a:t>1 litro en 1 hora</a:t>
            </a:r>
          </a:p>
          <a:p>
            <a:pPr marL="1885950" lvl="3" indent="-514350">
              <a:lnSpc>
                <a:spcPct val="150000"/>
              </a:lnSpc>
              <a:buClr>
                <a:srgbClr val="990000"/>
              </a:buClr>
              <a:buFont typeface="Arial" pitchFamily="34" charset="0"/>
              <a:buChar char="•"/>
            </a:pPr>
            <a:r>
              <a:rPr lang="es-MX" sz="3200" dirty="0" smtClean="0">
                <a:solidFill>
                  <a:srgbClr val="990000"/>
                </a:solidFill>
              </a:rPr>
              <a:t>1 litro en 2 horas</a:t>
            </a:r>
          </a:p>
          <a:p>
            <a:pPr marL="1885950" lvl="3" indent="-514350">
              <a:lnSpc>
                <a:spcPct val="150000"/>
              </a:lnSpc>
              <a:buClr>
                <a:srgbClr val="990000"/>
              </a:buClr>
              <a:buFont typeface="Arial" pitchFamily="34" charset="0"/>
              <a:buChar char="•"/>
            </a:pPr>
            <a:r>
              <a:rPr lang="es-MX" sz="3200" dirty="0" smtClean="0">
                <a:solidFill>
                  <a:srgbClr val="990000"/>
                </a:solidFill>
              </a:rPr>
              <a:t>1 litro en 4 horas</a:t>
            </a:r>
          </a:p>
        </p:txBody>
      </p:sp>
      <p:sp>
        <p:nvSpPr>
          <p:cNvPr id="5" name="4 CuadroTexto"/>
          <p:cNvSpPr txBox="1"/>
          <p:nvPr/>
        </p:nvSpPr>
        <p:spPr>
          <a:xfrm>
            <a:off x="539552" y="5373216"/>
            <a:ext cx="8424936" cy="923330"/>
          </a:xfrm>
          <a:prstGeom prst="rect">
            <a:avLst/>
          </a:prstGeom>
          <a:noFill/>
        </p:spPr>
        <p:txBody>
          <a:bodyPr wrap="square" rtlCol="0">
            <a:spAutoFit/>
          </a:bodyPr>
          <a:lstStyle/>
          <a:p>
            <a:pPr algn="ctr"/>
            <a:r>
              <a:rPr lang="es-MX" b="1" dirty="0" smtClean="0">
                <a:solidFill>
                  <a:srgbClr val="990000"/>
                </a:solidFill>
              </a:rPr>
              <a:t>SHOCK CIRCULATORIO  </a:t>
            </a:r>
          </a:p>
          <a:p>
            <a:pPr algn="ctr"/>
            <a:r>
              <a:rPr lang="es-MX" b="1" dirty="0" smtClean="0">
                <a:solidFill>
                  <a:srgbClr val="990000"/>
                </a:solidFill>
              </a:rPr>
              <a:t>OLIGURIA (&lt;30 ML  DE ORINA / HORA)  </a:t>
            </a:r>
          </a:p>
          <a:p>
            <a:pPr algn="ctr"/>
            <a:r>
              <a:rPr lang="es-MX" b="1" dirty="0" smtClean="0">
                <a:solidFill>
                  <a:srgbClr val="990000"/>
                </a:solidFill>
              </a:rPr>
              <a:t>IRA (CREATININA </a:t>
            </a:r>
            <a:r>
              <a:rPr lang="es-MX" b="1" dirty="0" smtClean="0">
                <a:solidFill>
                  <a:srgbClr val="990000"/>
                </a:solidFill>
              </a:rPr>
              <a:t>&gt; 2 </a:t>
            </a:r>
            <a:r>
              <a:rPr lang="es-MX" b="1" dirty="0" err="1" smtClean="0">
                <a:solidFill>
                  <a:srgbClr val="990000"/>
                </a:solidFill>
              </a:rPr>
              <a:t>mgr</a:t>
            </a:r>
            <a:r>
              <a:rPr lang="es-MX" b="1" dirty="0" smtClean="0">
                <a:solidFill>
                  <a:srgbClr val="990000"/>
                </a:solidFill>
              </a:rPr>
              <a:t> / dl</a:t>
            </a:r>
            <a:r>
              <a:rPr lang="es-MX" b="1" dirty="0" smtClean="0">
                <a:solidFill>
                  <a:srgbClr val="990000"/>
                </a:solidFill>
              </a:rPr>
              <a:t>)</a:t>
            </a:r>
            <a:endParaRPr lang="es-MX" b="1" dirty="0">
              <a:solidFill>
                <a:srgbClr val="99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checkerboard(across)">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ox(in)">
                                      <p:cBhvr>
                                        <p:cTn id="18" dur="500"/>
                                        <p:tgtEl>
                                          <p:spTgt spid="4">
                                            <p:txEl>
                                              <p:pRg st="0" end="0"/>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ox(in)">
                                      <p:cBhvr>
                                        <p:cTn id="21" dur="500"/>
                                        <p:tgtEl>
                                          <p:spTgt spid="4">
                                            <p:txEl>
                                              <p:pRg st="1" end="1"/>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ox(in)">
                                      <p:cBhvr>
                                        <p:cTn id="24" dur="500"/>
                                        <p:tgtEl>
                                          <p:spTgt spid="4">
                                            <p:txEl>
                                              <p:pRg st="2" end="2"/>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ox(in)">
                                      <p:cBhvr>
                                        <p:cTn id="27" dur="500"/>
                                        <p:tgtEl>
                                          <p:spTgt spid="4">
                                            <p:txEl>
                                              <p:pRg st="3" end="3"/>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ox(in)">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89481" y="692696"/>
            <a:ext cx="250959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Tratamiento</a:t>
            </a:r>
            <a:endParaRPr lang="es-ES" sz="36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CuadroTexto"/>
          <p:cNvSpPr txBox="1"/>
          <p:nvPr/>
        </p:nvSpPr>
        <p:spPr>
          <a:xfrm>
            <a:off x="1403648" y="1412776"/>
            <a:ext cx="6984776" cy="3539430"/>
          </a:xfrm>
          <a:prstGeom prst="rect">
            <a:avLst/>
          </a:prstGeom>
          <a:noFill/>
        </p:spPr>
        <p:txBody>
          <a:bodyPr wrap="square" rtlCol="0">
            <a:spAutoFit/>
          </a:bodyPr>
          <a:lstStyle/>
          <a:p>
            <a:pPr marL="514350" indent="-514350">
              <a:lnSpc>
                <a:spcPct val="150000"/>
              </a:lnSpc>
              <a:buClr>
                <a:srgbClr val="990000"/>
              </a:buClr>
              <a:buFont typeface="+mj-lt"/>
              <a:buAutoNum type="arabicPeriod"/>
            </a:pPr>
            <a:r>
              <a:rPr lang="es-MX" sz="3200" dirty="0" smtClean="0"/>
              <a:t> </a:t>
            </a:r>
            <a:r>
              <a:rPr lang="es-MX" sz="3200" dirty="0" smtClean="0">
                <a:solidFill>
                  <a:schemeClr val="bg1">
                    <a:lumMod val="75000"/>
                  </a:schemeClr>
                </a:solidFill>
              </a:rPr>
              <a:t>Resucitación Hídrica.</a:t>
            </a:r>
          </a:p>
          <a:p>
            <a:pPr marL="514350" indent="-514350">
              <a:lnSpc>
                <a:spcPct val="150000"/>
              </a:lnSpc>
              <a:buClr>
                <a:srgbClr val="990000"/>
              </a:buClr>
              <a:buFont typeface="+mj-lt"/>
              <a:buAutoNum type="arabicPeriod"/>
            </a:pPr>
            <a:r>
              <a:rPr lang="es-MX" sz="3200" dirty="0">
                <a:solidFill>
                  <a:srgbClr val="990000"/>
                </a:solidFill>
              </a:rPr>
              <a:t> </a:t>
            </a:r>
            <a:r>
              <a:rPr lang="es-MX" sz="3200" dirty="0" smtClean="0">
                <a:solidFill>
                  <a:srgbClr val="990000"/>
                </a:solidFill>
              </a:rPr>
              <a:t>Corrección  Electrolítica</a:t>
            </a:r>
          </a:p>
          <a:p>
            <a:pPr marL="514350" indent="-514350">
              <a:buClr>
                <a:srgbClr val="990000"/>
              </a:buClr>
            </a:pPr>
            <a:r>
              <a:rPr lang="es-MX" sz="3200" dirty="0"/>
              <a:t>	</a:t>
            </a:r>
            <a:r>
              <a:rPr lang="es-MX" sz="3200" dirty="0" smtClean="0">
                <a:solidFill>
                  <a:srgbClr val="990000"/>
                </a:solidFill>
              </a:rPr>
              <a:t>Iniciar Potasio en LEV </a:t>
            </a:r>
            <a:r>
              <a:rPr lang="es-MX" sz="3200" dirty="0" err="1" smtClean="0">
                <a:solidFill>
                  <a:srgbClr val="990000"/>
                </a:solidFill>
              </a:rPr>
              <a:t>despues</a:t>
            </a:r>
            <a:r>
              <a:rPr lang="es-MX" sz="3200" dirty="0" smtClean="0">
                <a:solidFill>
                  <a:srgbClr val="990000"/>
                </a:solidFill>
              </a:rPr>
              <a:t> del inicio de </a:t>
            </a:r>
            <a:r>
              <a:rPr lang="es-MX" sz="3200" dirty="0" err="1" smtClean="0">
                <a:solidFill>
                  <a:srgbClr val="990000"/>
                </a:solidFill>
              </a:rPr>
              <a:t>Insulino</a:t>
            </a:r>
            <a:r>
              <a:rPr lang="es-MX" sz="3200" dirty="0" smtClean="0">
                <a:solidFill>
                  <a:srgbClr val="990000"/>
                </a:solidFill>
              </a:rPr>
              <a:t> terapia si &lt; 5.5</a:t>
            </a:r>
          </a:p>
          <a:p>
            <a:pPr marL="514350" indent="-514350">
              <a:buClr>
                <a:srgbClr val="990000"/>
              </a:buClr>
            </a:pPr>
            <a:endParaRPr lang="es-MX" sz="3200" dirty="0">
              <a:solidFill>
                <a:srgbClr val="990000"/>
              </a:solidFill>
            </a:endParaRPr>
          </a:p>
          <a:p>
            <a:pPr marL="514350" indent="-514350">
              <a:buClr>
                <a:srgbClr val="990000"/>
              </a:buClr>
            </a:pPr>
            <a:r>
              <a:rPr lang="es-MX" sz="3200" dirty="0" smtClean="0">
                <a:solidFill>
                  <a:srgbClr val="990000"/>
                </a:solidFill>
              </a:rPr>
              <a:t>	Administrar 10 a 30 </a:t>
            </a:r>
            <a:r>
              <a:rPr lang="es-MX" sz="3200" dirty="0" err="1" smtClean="0">
                <a:solidFill>
                  <a:srgbClr val="990000"/>
                </a:solidFill>
              </a:rPr>
              <a:t>mEq</a:t>
            </a:r>
            <a:r>
              <a:rPr lang="es-MX" sz="3200" dirty="0" smtClean="0">
                <a:solidFill>
                  <a:srgbClr val="990000"/>
                </a:solidFill>
              </a:rPr>
              <a:t> / hora</a:t>
            </a:r>
            <a:endParaRPr lang="es-MX" sz="3200" dirty="0">
              <a:solidFill>
                <a:srgbClr val="990000"/>
              </a:solidFill>
            </a:endParaRPr>
          </a:p>
        </p:txBody>
      </p:sp>
      <p:pic>
        <p:nvPicPr>
          <p:cNvPr id="8194" name="Picture 2" descr="https://sites.google.com/a/info-farmacia.com/info-farmacia/_/rsrc/1377721538783/medico-farmaceuticos/informes-tecnicos/el-precio-de-los-sueros/Fluidoterapia.jpg"/>
          <p:cNvPicPr>
            <a:picLocks noChangeAspect="1" noChangeArrowheads="1"/>
          </p:cNvPicPr>
          <p:nvPr/>
        </p:nvPicPr>
        <p:blipFill>
          <a:blip r:embed="rId2" cstate="print"/>
          <a:srcRect/>
          <a:stretch>
            <a:fillRect/>
          </a:stretch>
        </p:blipFill>
        <p:spPr bwMode="auto">
          <a:xfrm>
            <a:off x="3419872" y="5085184"/>
            <a:ext cx="2542055" cy="1587104"/>
          </a:xfrm>
          <a:prstGeom prst="rect">
            <a:avLst/>
          </a:prstGeom>
          <a:noFill/>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9R0IifD0hM4/VW-QeHbol7I/AAAAAAAABP4/7B3Sh5mVXx8/s1600/descarga%2B%252856%2529.jpg"/>
          <p:cNvPicPr>
            <a:picLocks noChangeAspect="1" noChangeArrowheads="1"/>
          </p:cNvPicPr>
          <p:nvPr/>
        </p:nvPicPr>
        <p:blipFill>
          <a:blip r:embed="rId2" cstate="print"/>
          <a:srcRect l="14854" r="14854"/>
          <a:stretch>
            <a:fillRect/>
          </a:stretch>
        </p:blipFill>
        <p:spPr bwMode="auto">
          <a:xfrm>
            <a:off x="611560" y="980728"/>
            <a:ext cx="3529895" cy="4824536"/>
          </a:xfrm>
          <a:prstGeom prst="rect">
            <a:avLst/>
          </a:prstGeom>
          <a:noFill/>
        </p:spPr>
      </p:pic>
      <p:pic>
        <p:nvPicPr>
          <p:cNvPr id="1030" name="Picture 6" descr="https://http2.mlstatic.com/bioquimica-de-harper-murray-y-otros12va-edicion-D_NQ_NP_573811-MLA20646737712_032016-F.jpg"/>
          <p:cNvPicPr>
            <a:picLocks noChangeAspect="1" noChangeArrowheads="1"/>
          </p:cNvPicPr>
          <p:nvPr/>
        </p:nvPicPr>
        <p:blipFill>
          <a:blip r:embed="rId3" cstate="print"/>
          <a:srcRect/>
          <a:stretch>
            <a:fillRect/>
          </a:stretch>
        </p:blipFill>
        <p:spPr bwMode="auto">
          <a:xfrm>
            <a:off x="5004048" y="1124744"/>
            <a:ext cx="3540634" cy="475252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89481" y="692696"/>
            <a:ext cx="250959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Tratamiento</a:t>
            </a:r>
            <a:endParaRPr lang="es-ES" sz="36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CuadroTexto"/>
          <p:cNvSpPr txBox="1"/>
          <p:nvPr/>
        </p:nvSpPr>
        <p:spPr>
          <a:xfrm>
            <a:off x="1187624" y="2060848"/>
            <a:ext cx="7344816" cy="3539430"/>
          </a:xfrm>
          <a:prstGeom prst="rect">
            <a:avLst/>
          </a:prstGeom>
          <a:noFill/>
        </p:spPr>
        <p:txBody>
          <a:bodyPr wrap="square" rtlCol="0">
            <a:spAutoFit/>
          </a:bodyPr>
          <a:lstStyle/>
          <a:p>
            <a:pPr marL="514350" indent="-514350">
              <a:lnSpc>
                <a:spcPct val="150000"/>
              </a:lnSpc>
              <a:buClr>
                <a:srgbClr val="990000"/>
              </a:buClr>
              <a:buFont typeface="+mj-lt"/>
              <a:buAutoNum type="arabicPeriod"/>
            </a:pPr>
            <a:r>
              <a:rPr lang="es-MX" sz="3200" dirty="0" smtClean="0"/>
              <a:t> </a:t>
            </a:r>
            <a:r>
              <a:rPr lang="es-MX" sz="3200" dirty="0" smtClean="0">
                <a:solidFill>
                  <a:schemeClr val="bg1">
                    <a:lumMod val="75000"/>
                  </a:schemeClr>
                </a:solidFill>
              </a:rPr>
              <a:t>Resucitación Hídrica.</a:t>
            </a:r>
          </a:p>
          <a:p>
            <a:pPr marL="514350" indent="-514350">
              <a:lnSpc>
                <a:spcPct val="150000"/>
              </a:lnSpc>
              <a:buClr>
                <a:srgbClr val="990000"/>
              </a:buClr>
              <a:buFont typeface="+mj-lt"/>
              <a:buAutoNum type="arabicPeriod"/>
            </a:pPr>
            <a:r>
              <a:rPr lang="es-MX" sz="3200" dirty="0">
                <a:solidFill>
                  <a:srgbClr val="990000"/>
                </a:solidFill>
              </a:rPr>
              <a:t> </a:t>
            </a:r>
            <a:r>
              <a:rPr lang="es-MX" sz="3200" dirty="0" smtClean="0">
                <a:solidFill>
                  <a:srgbClr val="990000"/>
                </a:solidFill>
              </a:rPr>
              <a:t>Corrección  Electrolítica</a:t>
            </a:r>
          </a:p>
          <a:p>
            <a:pPr marL="514350" indent="-514350" algn="ctr">
              <a:buClr>
                <a:srgbClr val="990000"/>
              </a:buClr>
            </a:pPr>
            <a:r>
              <a:rPr lang="es-MX" sz="3200" dirty="0" smtClean="0">
                <a:solidFill>
                  <a:srgbClr val="990000"/>
                </a:solidFill>
              </a:rPr>
              <a:t>Si </a:t>
            </a:r>
            <a:r>
              <a:rPr lang="es-MX" sz="3200" dirty="0" smtClean="0">
                <a:solidFill>
                  <a:srgbClr val="990000"/>
                </a:solidFill>
              </a:rPr>
              <a:t>el Sodio BAJA o NO SUBE</a:t>
            </a:r>
          </a:p>
          <a:p>
            <a:pPr marL="514350" indent="-514350" algn="ctr">
              <a:buClr>
                <a:srgbClr val="990000"/>
              </a:buClr>
            </a:pPr>
            <a:r>
              <a:rPr lang="es-MX" sz="3200" dirty="0" smtClean="0">
                <a:solidFill>
                  <a:srgbClr val="990000"/>
                </a:solidFill>
              </a:rPr>
              <a:t>El paciente esta a </a:t>
            </a:r>
            <a:r>
              <a:rPr lang="es-MX" sz="3200" u="sng" dirty="0" smtClean="0">
                <a:solidFill>
                  <a:srgbClr val="990000"/>
                </a:solidFill>
              </a:rPr>
              <a:t>GRAN</a:t>
            </a:r>
            <a:r>
              <a:rPr lang="es-MX" sz="3200" dirty="0" smtClean="0">
                <a:solidFill>
                  <a:srgbClr val="990000"/>
                </a:solidFill>
              </a:rPr>
              <a:t> riesgo </a:t>
            </a:r>
            <a:r>
              <a:rPr lang="es-MX" sz="3200" dirty="0" smtClean="0">
                <a:solidFill>
                  <a:srgbClr val="990000"/>
                </a:solidFill>
              </a:rPr>
              <a:t>de </a:t>
            </a:r>
          </a:p>
          <a:p>
            <a:pPr marL="514350" indent="-514350" algn="ctr">
              <a:buClr>
                <a:srgbClr val="990000"/>
              </a:buClr>
            </a:pPr>
            <a:r>
              <a:rPr lang="es-MX" sz="3200" dirty="0" smtClean="0">
                <a:solidFill>
                  <a:srgbClr val="990000"/>
                </a:solidFill>
              </a:rPr>
              <a:t>Edema </a:t>
            </a:r>
            <a:r>
              <a:rPr lang="es-MX" sz="3200" dirty="0" smtClean="0">
                <a:solidFill>
                  <a:srgbClr val="990000"/>
                </a:solidFill>
              </a:rPr>
              <a:t>Cerebral</a:t>
            </a:r>
          </a:p>
          <a:p>
            <a:pPr marL="514350" indent="-514350" algn="ctr">
              <a:buClr>
                <a:srgbClr val="990000"/>
              </a:buClr>
            </a:pPr>
            <a:r>
              <a:rPr lang="es-MX" sz="3200" dirty="0" smtClean="0">
                <a:solidFill>
                  <a:srgbClr val="990000"/>
                </a:solidFill>
              </a:rPr>
              <a:t>(RR  6)</a:t>
            </a:r>
            <a:endParaRPr lang="es-MX" sz="3200" dirty="0">
              <a:solidFill>
                <a:srgbClr val="990000"/>
              </a:solidFill>
            </a:endParaRPr>
          </a:p>
        </p:txBody>
      </p:sp>
    </p:spTree>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89481" y="692696"/>
            <a:ext cx="250959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Tratamiento</a:t>
            </a:r>
            <a:endParaRPr lang="es-ES" sz="36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CuadroTexto"/>
          <p:cNvSpPr txBox="1"/>
          <p:nvPr/>
        </p:nvSpPr>
        <p:spPr>
          <a:xfrm>
            <a:off x="1547664" y="2060848"/>
            <a:ext cx="6984776" cy="3785652"/>
          </a:xfrm>
          <a:prstGeom prst="rect">
            <a:avLst/>
          </a:prstGeom>
          <a:noFill/>
        </p:spPr>
        <p:txBody>
          <a:bodyPr wrap="square" rtlCol="0">
            <a:spAutoFit/>
          </a:bodyPr>
          <a:lstStyle/>
          <a:p>
            <a:pPr marL="514350" indent="-514350">
              <a:lnSpc>
                <a:spcPct val="150000"/>
              </a:lnSpc>
              <a:buClr>
                <a:srgbClr val="990000"/>
              </a:buClr>
              <a:buFont typeface="+mj-lt"/>
              <a:buAutoNum type="arabicPeriod"/>
            </a:pPr>
            <a:r>
              <a:rPr lang="es-MX" sz="3200" dirty="0" smtClean="0"/>
              <a:t> </a:t>
            </a:r>
            <a:r>
              <a:rPr lang="es-MX" sz="3200" dirty="0" smtClean="0">
                <a:solidFill>
                  <a:schemeClr val="bg1">
                    <a:lumMod val="75000"/>
                  </a:schemeClr>
                </a:solidFill>
              </a:rPr>
              <a:t>Resucitación Hídrica.</a:t>
            </a:r>
          </a:p>
          <a:p>
            <a:pPr marL="514350" indent="-514350">
              <a:lnSpc>
                <a:spcPct val="150000"/>
              </a:lnSpc>
              <a:buClr>
                <a:srgbClr val="990000"/>
              </a:buClr>
              <a:buFont typeface="+mj-lt"/>
              <a:buAutoNum type="arabicPeriod"/>
            </a:pPr>
            <a:r>
              <a:rPr lang="es-MX" sz="3200" dirty="0">
                <a:solidFill>
                  <a:schemeClr val="bg1">
                    <a:lumMod val="75000"/>
                  </a:schemeClr>
                </a:solidFill>
              </a:rPr>
              <a:t> </a:t>
            </a:r>
            <a:r>
              <a:rPr lang="es-MX" sz="3200" dirty="0" smtClean="0">
                <a:solidFill>
                  <a:schemeClr val="bg1">
                    <a:lumMod val="75000"/>
                  </a:schemeClr>
                </a:solidFill>
              </a:rPr>
              <a:t>Corrección  Electrolítica</a:t>
            </a:r>
          </a:p>
          <a:p>
            <a:pPr marL="514350" indent="-514350">
              <a:lnSpc>
                <a:spcPct val="150000"/>
              </a:lnSpc>
              <a:buClr>
                <a:srgbClr val="990000"/>
              </a:buClr>
              <a:buFont typeface="+mj-lt"/>
              <a:buAutoNum type="arabicPeriod"/>
            </a:pPr>
            <a:r>
              <a:rPr lang="es-MX" sz="3200" dirty="0" smtClean="0">
                <a:solidFill>
                  <a:srgbClr val="990000"/>
                </a:solidFill>
              </a:rPr>
              <a:t>Terapia Insulinica</a:t>
            </a:r>
          </a:p>
          <a:p>
            <a:pPr marL="1428750" lvl="2" indent="-514350">
              <a:lnSpc>
                <a:spcPct val="150000"/>
              </a:lnSpc>
              <a:buClr>
                <a:srgbClr val="990000"/>
              </a:buClr>
            </a:pPr>
            <a:r>
              <a:rPr lang="es-MX" sz="3200" dirty="0" smtClean="0">
                <a:solidFill>
                  <a:srgbClr val="990000"/>
                </a:solidFill>
              </a:rPr>
              <a:t>EV:  0.1 U / KGR / HORA</a:t>
            </a:r>
          </a:p>
          <a:p>
            <a:pPr marL="1428750" lvl="2" indent="-514350">
              <a:lnSpc>
                <a:spcPct val="150000"/>
              </a:lnSpc>
              <a:buClr>
                <a:srgbClr val="990000"/>
              </a:buClr>
            </a:pPr>
            <a:r>
              <a:rPr lang="es-MX" sz="3200" dirty="0" smtClean="0">
                <a:solidFill>
                  <a:srgbClr val="990000"/>
                </a:solidFill>
              </a:rPr>
              <a:t>5 a 10 Unidades / hora</a:t>
            </a:r>
          </a:p>
        </p:txBody>
      </p:sp>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19872" y="404664"/>
            <a:ext cx="250959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u="sng" dirty="0" smtClean="0">
                <a:ln w="11430"/>
                <a:solidFill>
                  <a:srgbClr val="990000"/>
                </a:solidFill>
                <a:effectLst>
                  <a:outerShdw blurRad="50800" dist="39000" dir="5460000" algn="tl">
                    <a:srgbClr val="000000">
                      <a:alpha val="38000"/>
                    </a:srgbClr>
                  </a:outerShdw>
                </a:effectLst>
              </a:rPr>
              <a:t>Tratamiento</a:t>
            </a:r>
            <a:endParaRPr lang="es-ES" sz="3600" b="1" u="sng" cap="none" spc="0" dirty="0">
              <a:ln w="11430"/>
              <a:solidFill>
                <a:srgbClr val="990000"/>
              </a:solidFill>
              <a:effectLst>
                <a:outerShdw blurRad="50800" dist="39000" dir="5460000" algn="tl">
                  <a:srgbClr val="000000">
                    <a:alpha val="38000"/>
                  </a:srgbClr>
                </a:outerShdw>
              </a:effectLst>
            </a:endParaRPr>
          </a:p>
        </p:txBody>
      </p:sp>
      <p:sp>
        <p:nvSpPr>
          <p:cNvPr id="4" name="3 CuadroTexto"/>
          <p:cNvSpPr txBox="1"/>
          <p:nvPr/>
        </p:nvSpPr>
        <p:spPr>
          <a:xfrm>
            <a:off x="467544" y="1268760"/>
            <a:ext cx="8280920" cy="5262979"/>
          </a:xfrm>
          <a:prstGeom prst="rect">
            <a:avLst/>
          </a:prstGeom>
          <a:noFill/>
        </p:spPr>
        <p:txBody>
          <a:bodyPr wrap="square" rtlCol="0">
            <a:spAutoFit/>
          </a:bodyPr>
          <a:lstStyle/>
          <a:p>
            <a:pPr marL="514350" indent="-514350">
              <a:lnSpc>
                <a:spcPct val="150000"/>
              </a:lnSpc>
              <a:buClr>
                <a:srgbClr val="990000"/>
              </a:buClr>
              <a:buFont typeface="+mj-lt"/>
              <a:buAutoNum type="arabicPeriod"/>
            </a:pPr>
            <a:r>
              <a:rPr lang="es-MX" sz="3200" dirty="0" smtClean="0">
                <a:solidFill>
                  <a:srgbClr val="990000"/>
                </a:solidFill>
              </a:rPr>
              <a:t>Terapia Insulinica</a:t>
            </a:r>
          </a:p>
          <a:p>
            <a:pPr marL="1428750" lvl="2" indent="-514350">
              <a:lnSpc>
                <a:spcPct val="150000"/>
              </a:lnSpc>
              <a:buClr>
                <a:srgbClr val="990000"/>
              </a:buClr>
            </a:pPr>
            <a:r>
              <a:rPr lang="es-MX" sz="3200" dirty="0" err="1" smtClean="0">
                <a:solidFill>
                  <a:srgbClr val="990000"/>
                </a:solidFill>
              </a:rPr>
              <a:t>Bolus</a:t>
            </a:r>
            <a:r>
              <a:rPr lang="es-MX" sz="3200" dirty="0" smtClean="0">
                <a:solidFill>
                  <a:srgbClr val="990000"/>
                </a:solidFill>
              </a:rPr>
              <a:t> de Insulina Regular: 5 a 10 U </a:t>
            </a:r>
          </a:p>
          <a:p>
            <a:pPr marL="1428750" lvl="2" indent="-514350">
              <a:lnSpc>
                <a:spcPct val="150000"/>
              </a:lnSpc>
              <a:buClr>
                <a:srgbClr val="990000"/>
              </a:buClr>
            </a:pPr>
            <a:r>
              <a:rPr lang="es-MX" sz="3200" dirty="0" smtClean="0">
                <a:solidFill>
                  <a:srgbClr val="990000"/>
                </a:solidFill>
              </a:rPr>
              <a:t>EV</a:t>
            </a:r>
            <a:r>
              <a:rPr lang="es-MX" sz="3200" dirty="0" smtClean="0">
                <a:solidFill>
                  <a:srgbClr val="990000"/>
                </a:solidFill>
              </a:rPr>
              <a:t>:  5 a 10 Unidades / hora</a:t>
            </a:r>
          </a:p>
          <a:p>
            <a:pPr marL="1428750" lvl="2" indent="-514350">
              <a:lnSpc>
                <a:spcPct val="150000"/>
              </a:lnSpc>
              <a:buClr>
                <a:srgbClr val="990000"/>
              </a:buClr>
            </a:pPr>
            <a:endParaRPr lang="es-MX" sz="3200" dirty="0" smtClean="0">
              <a:solidFill>
                <a:srgbClr val="990000"/>
              </a:solidFill>
            </a:endParaRPr>
          </a:p>
          <a:p>
            <a:pPr marL="1428750" lvl="2" indent="-514350">
              <a:lnSpc>
                <a:spcPct val="150000"/>
              </a:lnSpc>
              <a:buClr>
                <a:srgbClr val="990000"/>
              </a:buClr>
            </a:pPr>
            <a:r>
              <a:rPr lang="es-MX" sz="3200" dirty="0" smtClean="0">
                <a:solidFill>
                  <a:srgbClr val="990000"/>
                </a:solidFill>
              </a:rPr>
              <a:t>500 </a:t>
            </a:r>
            <a:r>
              <a:rPr lang="es-MX" sz="3200" dirty="0" smtClean="0">
                <a:solidFill>
                  <a:srgbClr val="990000"/>
                </a:solidFill>
              </a:rPr>
              <a:t>CC SSN + 100 U INSULINA REGULAR</a:t>
            </a:r>
          </a:p>
          <a:p>
            <a:pPr marL="1428750" lvl="2" indent="-514350">
              <a:lnSpc>
                <a:spcPct val="150000"/>
              </a:lnSpc>
              <a:buClr>
                <a:srgbClr val="990000"/>
              </a:buClr>
            </a:pPr>
            <a:r>
              <a:rPr lang="es-MX" sz="3200" dirty="0" smtClean="0">
                <a:solidFill>
                  <a:srgbClr val="990000"/>
                </a:solidFill>
              </a:rPr>
              <a:t>5 CC : 1 UNIDAD</a:t>
            </a:r>
          </a:p>
          <a:p>
            <a:pPr marL="1428750" lvl="2" indent="-514350">
              <a:lnSpc>
                <a:spcPct val="150000"/>
              </a:lnSpc>
              <a:buClr>
                <a:srgbClr val="990000"/>
              </a:buClr>
            </a:pPr>
            <a:r>
              <a:rPr lang="es-MX" sz="3200" dirty="0" smtClean="0">
                <a:solidFill>
                  <a:srgbClr val="990000"/>
                </a:solidFill>
              </a:rPr>
              <a:t>25 CC / HORA :  5 UNIDADES / HORA</a:t>
            </a:r>
          </a:p>
        </p:txBody>
      </p:sp>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067944" y="476673"/>
            <a:ext cx="4752528" cy="3539430"/>
          </a:xfrm>
          <a:prstGeom prst="rect">
            <a:avLst/>
          </a:prstGeom>
          <a:noFill/>
        </p:spPr>
        <p:txBody>
          <a:bodyPr wrap="square" rtlCol="0">
            <a:spAutoFit/>
          </a:bodyPr>
          <a:lstStyle/>
          <a:p>
            <a:pPr algn="ctr"/>
            <a:r>
              <a:rPr lang="es-MX" sz="2800" b="1" dirty="0" smtClean="0">
                <a:solidFill>
                  <a:srgbClr val="990000"/>
                </a:solidFill>
              </a:rPr>
              <a:t>PACIENTE   60  </a:t>
            </a:r>
            <a:r>
              <a:rPr lang="es-MX" sz="2800" b="1" dirty="0" smtClean="0">
                <a:solidFill>
                  <a:srgbClr val="990000"/>
                </a:solidFill>
              </a:rPr>
              <a:t>KGR</a:t>
            </a:r>
            <a:endParaRPr lang="es-MX" sz="2800" b="1" dirty="0" smtClean="0">
              <a:solidFill>
                <a:srgbClr val="990000"/>
              </a:solidFill>
            </a:endParaRPr>
          </a:p>
          <a:p>
            <a:pPr algn="ctr"/>
            <a:endParaRPr lang="es-MX" sz="2800" b="1" dirty="0">
              <a:solidFill>
                <a:srgbClr val="990000"/>
              </a:solidFill>
            </a:endParaRPr>
          </a:p>
          <a:p>
            <a:pPr algn="ctr"/>
            <a:r>
              <a:rPr lang="es-MX" sz="2800" b="1" dirty="0" smtClean="0">
                <a:solidFill>
                  <a:srgbClr val="990000"/>
                </a:solidFill>
              </a:rPr>
              <a:t>60 X 0.1 U  INSULINA  REGULAR  / HORA</a:t>
            </a:r>
          </a:p>
          <a:p>
            <a:pPr algn="ctr"/>
            <a:endParaRPr lang="es-MX" sz="2800" b="1" dirty="0">
              <a:solidFill>
                <a:srgbClr val="990000"/>
              </a:solidFill>
            </a:endParaRPr>
          </a:p>
          <a:p>
            <a:pPr algn="ctr"/>
            <a:r>
              <a:rPr lang="es-MX" sz="2800" b="1" dirty="0" smtClean="0">
                <a:solidFill>
                  <a:srgbClr val="990000"/>
                </a:solidFill>
              </a:rPr>
              <a:t>10 UNIDADES EN BOLUS</a:t>
            </a:r>
          </a:p>
          <a:p>
            <a:pPr algn="ctr"/>
            <a:r>
              <a:rPr lang="es-MX" sz="2800" b="1" dirty="0" smtClean="0">
                <a:solidFill>
                  <a:srgbClr val="990000"/>
                </a:solidFill>
              </a:rPr>
              <a:t>+</a:t>
            </a:r>
            <a:endParaRPr lang="es-MX" sz="2800" b="1" dirty="0" smtClean="0">
              <a:solidFill>
                <a:srgbClr val="990000"/>
              </a:solidFill>
            </a:endParaRPr>
          </a:p>
          <a:p>
            <a:pPr algn="ctr"/>
            <a:r>
              <a:rPr lang="es-MX" sz="2800" b="1" dirty="0" smtClean="0">
                <a:solidFill>
                  <a:srgbClr val="990000"/>
                </a:solidFill>
              </a:rPr>
              <a:t>6 </a:t>
            </a:r>
            <a:r>
              <a:rPr lang="es-MX" sz="2800" b="1" dirty="0" smtClean="0">
                <a:solidFill>
                  <a:srgbClr val="990000"/>
                </a:solidFill>
              </a:rPr>
              <a:t>UNIDADES  POR  </a:t>
            </a:r>
            <a:r>
              <a:rPr lang="es-MX" sz="2800" b="1" dirty="0" smtClean="0">
                <a:solidFill>
                  <a:srgbClr val="990000"/>
                </a:solidFill>
              </a:rPr>
              <a:t>HORA</a:t>
            </a:r>
            <a:endParaRPr lang="es-MX" dirty="0"/>
          </a:p>
        </p:txBody>
      </p:sp>
      <p:sp>
        <p:nvSpPr>
          <p:cNvPr id="3" name="2 Rectángulo"/>
          <p:cNvSpPr/>
          <p:nvPr/>
        </p:nvSpPr>
        <p:spPr>
          <a:xfrm>
            <a:off x="539552" y="4149080"/>
            <a:ext cx="8136904" cy="1952329"/>
          </a:xfrm>
          <a:prstGeom prst="rect">
            <a:avLst/>
          </a:prstGeom>
        </p:spPr>
        <p:txBody>
          <a:bodyPr wrap="square">
            <a:spAutoFit/>
          </a:bodyPr>
          <a:lstStyle/>
          <a:p>
            <a:pPr marL="1428750" lvl="2" indent="-514350">
              <a:lnSpc>
                <a:spcPct val="150000"/>
              </a:lnSpc>
              <a:buClr>
                <a:srgbClr val="990000"/>
              </a:buClr>
            </a:pPr>
            <a:r>
              <a:rPr lang="es-MX" sz="2800" b="1" dirty="0" smtClean="0">
                <a:solidFill>
                  <a:srgbClr val="990000"/>
                </a:solidFill>
              </a:rPr>
              <a:t>500 CC SSN + 100 U INSULINA REGULAR</a:t>
            </a:r>
          </a:p>
          <a:p>
            <a:pPr marL="1428750" lvl="2" indent="-514350">
              <a:lnSpc>
                <a:spcPct val="150000"/>
              </a:lnSpc>
              <a:buClr>
                <a:srgbClr val="990000"/>
              </a:buClr>
            </a:pPr>
            <a:r>
              <a:rPr lang="es-MX" sz="2800" b="1" dirty="0" smtClean="0">
                <a:solidFill>
                  <a:srgbClr val="990000"/>
                </a:solidFill>
              </a:rPr>
              <a:t>5 CC : 1 UNIDAD</a:t>
            </a:r>
          </a:p>
          <a:p>
            <a:pPr marL="1428750" lvl="2" indent="-514350">
              <a:lnSpc>
                <a:spcPct val="150000"/>
              </a:lnSpc>
              <a:buClr>
                <a:srgbClr val="990000"/>
              </a:buClr>
            </a:pPr>
            <a:r>
              <a:rPr lang="es-MX" sz="2800" b="1" dirty="0" smtClean="0">
                <a:solidFill>
                  <a:srgbClr val="990000"/>
                </a:solidFill>
              </a:rPr>
              <a:t>30 CC / HORA :  6 UNIDADES / HORA</a:t>
            </a:r>
          </a:p>
        </p:txBody>
      </p:sp>
      <p:sp>
        <p:nvSpPr>
          <p:cNvPr id="46082" name="AutoShape 2" descr="Resultado de imagen para suero endovenos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6084" name="AutoShape 4" descr="Resultado de imagen para suero endovenos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6086" name="Picture 6" descr="http://www.laprensalibre.cr/files/noticias/images/detail/209323091_suero.jpg"/>
          <p:cNvPicPr>
            <a:picLocks noChangeAspect="1" noChangeArrowheads="1"/>
          </p:cNvPicPr>
          <p:nvPr/>
        </p:nvPicPr>
        <p:blipFill>
          <a:blip r:embed="rId2" cstate="print"/>
          <a:srcRect/>
          <a:stretch>
            <a:fillRect/>
          </a:stretch>
        </p:blipFill>
        <p:spPr bwMode="auto">
          <a:xfrm>
            <a:off x="323528" y="404664"/>
            <a:ext cx="2880320" cy="2617750"/>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02584" y="692696"/>
            <a:ext cx="3371436" cy="523220"/>
          </a:xfrm>
          <a:prstGeom prst="rect">
            <a:avLst/>
          </a:prstGeom>
          <a:noFill/>
        </p:spPr>
        <p:txBody>
          <a:bodyPr wrap="none" lIns="91440" tIns="45720" rIns="91440" bIns="45720">
            <a:spAutoFit/>
          </a:bodyPr>
          <a:lstStyle/>
          <a:p>
            <a:pPr algn="ctr"/>
            <a:r>
              <a:rPr lang="es-ES" sz="2800" b="1" u="sng" dirty="0" smtClean="0">
                <a:ln w="1905"/>
                <a:solidFill>
                  <a:srgbClr val="990000"/>
                </a:solidFill>
                <a:effectLst>
                  <a:innerShdw blurRad="69850" dist="43180" dir="5400000">
                    <a:srgbClr val="000000">
                      <a:alpha val="65000"/>
                    </a:srgbClr>
                  </a:innerShdw>
                </a:effectLst>
              </a:rPr>
              <a:t>T</a:t>
            </a:r>
            <a:r>
              <a:rPr lang="es-ES" sz="2800" b="1" u="sng" cap="none" spc="0" dirty="0" smtClean="0">
                <a:ln w="1905"/>
                <a:solidFill>
                  <a:srgbClr val="990000"/>
                </a:solidFill>
                <a:effectLst>
                  <a:innerShdw blurRad="69850" dist="43180" dir="5400000">
                    <a:srgbClr val="000000">
                      <a:alpha val="65000"/>
                    </a:srgbClr>
                  </a:innerShdw>
                </a:effectLst>
              </a:rPr>
              <a:t>ERAPIA  INSULINICA</a:t>
            </a:r>
            <a:endParaRPr lang="es-ES" sz="2800" b="1" u="sng" cap="none" spc="0" dirty="0">
              <a:ln w="1905"/>
              <a:solidFill>
                <a:srgbClr val="990000"/>
              </a:solidFill>
              <a:effectLst>
                <a:innerShdw blurRad="69850" dist="43180" dir="5400000">
                  <a:srgbClr val="000000">
                    <a:alpha val="65000"/>
                  </a:srgbClr>
                </a:innerShdw>
              </a:effectLst>
            </a:endParaRPr>
          </a:p>
        </p:txBody>
      </p:sp>
      <p:sp>
        <p:nvSpPr>
          <p:cNvPr id="3" name="2 CuadroTexto"/>
          <p:cNvSpPr txBox="1"/>
          <p:nvPr/>
        </p:nvSpPr>
        <p:spPr>
          <a:xfrm>
            <a:off x="539552" y="1700808"/>
            <a:ext cx="8136904" cy="3108543"/>
          </a:xfrm>
          <a:prstGeom prst="rect">
            <a:avLst/>
          </a:prstGeom>
          <a:noFill/>
        </p:spPr>
        <p:txBody>
          <a:bodyPr wrap="square" rtlCol="0">
            <a:spAutoFit/>
          </a:bodyPr>
          <a:lstStyle/>
          <a:p>
            <a:r>
              <a:rPr lang="es-MX" sz="2800" dirty="0" smtClean="0">
                <a:solidFill>
                  <a:srgbClr val="990000"/>
                </a:solidFill>
              </a:rPr>
              <a:t>MANTENER INSULINO TERAPIA ENDOVENOSA</a:t>
            </a:r>
          </a:p>
          <a:p>
            <a:r>
              <a:rPr lang="es-MX" sz="2800" dirty="0" smtClean="0">
                <a:solidFill>
                  <a:srgbClr val="990000"/>
                </a:solidFill>
              </a:rPr>
              <a:t>HASTA QUE:</a:t>
            </a:r>
          </a:p>
          <a:p>
            <a:endParaRPr lang="es-MX" sz="2800" dirty="0">
              <a:solidFill>
                <a:srgbClr val="990000"/>
              </a:solidFill>
            </a:endParaRPr>
          </a:p>
          <a:p>
            <a:pPr>
              <a:buFont typeface="Arial" pitchFamily="34" charset="0"/>
              <a:buChar char="•"/>
            </a:pPr>
            <a:r>
              <a:rPr lang="es-MX" sz="2800" dirty="0" smtClean="0">
                <a:solidFill>
                  <a:srgbClr val="990000"/>
                </a:solidFill>
              </a:rPr>
              <a:t> GLICEMIA  &lt; 180 MGR / DL</a:t>
            </a:r>
          </a:p>
          <a:p>
            <a:pPr>
              <a:buFont typeface="Arial" pitchFamily="34" charset="0"/>
              <a:buChar char="•"/>
            </a:pPr>
            <a:r>
              <a:rPr lang="es-MX" sz="2800" dirty="0" smtClean="0">
                <a:solidFill>
                  <a:srgbClr val="990000"/>
                </a:solidFill>
              </a:rPr>
              <a:t> CETONAS AUSENTES EN ORINA</a:t>
            </a:r>
          </a:p>
          <a:p>
            <a:pPr>
              <a:buFont typeface="Arial" pitchFamily="34" charset="0"/>
              <a:buChar char="•"/>
            </a:pPr>
            <a:r>
              <a:rPr lang="es-MX" sz="2800" dirty="0" smtClean="0">
                <a:solidFill>
                  <a:srgbClr val="990000"/>
                </a:solidFill>
              </a:rPr>
              <a:t> CETONAS EN SANGRE (3-BETA HIDROXIBUTIRATO &lt; 	0.5 MMOL / LT)</a:t>
            </a:r>
            <a:endParaRPr lang="es-MX" sz="2800" dirty="0">
              <a:solidFill>
                <a:srgbClr val="990000"/>
              </a:solidFill>
            </a:endParaRPr>
          </a:p>
        </p:txBody>
      </p:sp>
      <p:sp>
        <p:nvSpPr>
          <p:cNvPr id="11266" name="AutoShape 2" descr="Resultado de imagen para suero endovenos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ransition>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89481" y="692696"/>
            <a:ext cx="250959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Tratamiento</a:t>
            </a:r>
            <a:endParaRPr lang="es-ES" sz="36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4" name="3 CuadroTexto"/>
          <p:cNvSpPr txBox="1"/>
          <p:nvPr/>
        </p:nvSpPr>
        <p:spPr>
          <a:xfrm>
            <a:off x="1547664" y="2060848"/>
            <a:ext cx="6984776" cy="3539430"/>
          </a:xfrm>
          <a:prstGeom prst="rect">
            <a:avLst/>
          </a:prstGeom>
          <a:noFill/>
        </p:spPr>
        <p:txBody>
          <a:bodyPr wrap="square" rtlCol="0">
            <a:spAutoFit/>
          </a:bodyPr>
          <a:lstStyle/>
          <a:p>
            <a:pPr marL="514350" indent="-514350">
              <a:lnSpc>
                <a:spcPct val="150000"/>
              </a:lnSpc>
              <a:buClr>
                <a:srgbClr val="990000"/>
              </a:buClr>
              <a:buFont typeface="+mj-lt"/>
              <a:buAutoNum type="arabicPeriod"/>
            </a:pPr>
            <a:r>
              <a:rPr lang="es-MX" sz="3200" dirty="0" smtClean="0"/>
              <a:t> </a:t>
            </a:r>
            <a:r>
              <a:rPr lang="es-MX" sz="3200" dirty="0" smtClean="0">
                <a:solidFill>
                  <a:srgbClr val="990000"/>
                </a:solidFill>
              </a:rPr>
              <a:t>Resucitación Hídrica.</a:t>
            </a:r>
          </a:p>
          <a:p>
            <a:pPr marL="514350" indent="-514350">
              <a:lnSpc>
                <a:spcPct val="150000"/>
              </a:lnSpc>
              <a:buClr>
                <a:srgbClr val="990000"/>
              </a:buClr>
              <a:buFont typeface="+mj-lt"/>
              <a:buAutoNum type="arabicPeriod"/>
            </a:pPr>
            <a:r>
              <a:rPr lang="es-MX" sz="3200" dirty="0">
                <a:solidFill>
                  <a:srgbClr val="990000"/>
                </a:solidFill>
              </a:rPr>
              <a:t> </a:t>
            </a:r>
            <a:r>
              <a:rPr lang="es-MX" sz="3200" dirty="0" smtClean="0">
                <a:solidFill>
                  <a:srgbClr val="990000"/>
                </a:solidFill>
              </a:rPr>
              <a:t>Corrección  Electrolítica</a:t>
            </a:r>
          </a:p>
          <a:p>
            <a:pPr marL="514350" indent="-514350">
              <a:lnSpc>
                <a:spcPct val="150000"/>
              </a:lnSpc>
              <a:buClr>
                <a:srgbClr val="990000"/>
              </a:buClr>
              <a:buFont typeface="+mj-lt"/>
              <a:buAutoNum type="arabicPeriod"/>
            </a:pPr>
            <a:r>
              <a:rPr lang="es-MX" sz="3200" dirty="0" smtClean="0">
                <a:solidFill>
                  <a:srgbClr val="990000"/>
                </a:solidFill>
              </a:rPr>
              <a:t>Terapia Insulinica</a:t>
            </a:r>
          </a:p>
          <a:p>
            <a:pPr marL="514350" indent="-514350">
              <a:lnSpc>
                <a:spcPct val="150000"/>
              </a:lnSpc>
              <a:buClr>
                <a:srgbClr val="990000"/>
              </a:buClr>
              <a:buFont typeface="+mj-lt"/>
              <a:buAutoNum type="arabicPeriod"/>
            </a:pPr>
            <a:r>
              <a:rPr lang="es-MX" sz="3200" dirty="0" smtClean="0">
                <a:solidFill>
                  <a:srgbClr val="990000"/>
                </a:solidFill>
              </a:rPr>
              <a:t>Corrección de la causa precipitante</a:t>
            </a:r>
          </a:p>
          <a:p>
            <a:pPr marL="514350" indent="-514350">
              <a:buClr>
                <a:srgbClr val="990000"/>
              </a:buClr>
              <a:buFont typeface="+mj-lt"/>
              <a:buAutoNum type="arabicPeriod"/>
            </a:pPr>
            <a:endParaRPr lang="es-MX" sz="3200" dirty="0"/>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image.slidesharecdn.com/diabetes-130626050302-phpapp02/95/diabetes-mellitus-cristina-romero-delgado-20-638.jpg?cb=1372228837"/>
          <p:cNvPicPr>
            <a:picLocks noChangeAspect="1" noChangeArrowheads="1"/>
          </p:cNvPicPr>
          <p:nvPr/>
        </p:nvPicPr>
        <p:blipFill>
          <a:blip r:embed="rId2" cstate="print"/>
          <a:srcRect/>
          <a:stretch>
            <a:fillRect/>
          </a:stretch>
        </p:blipFill>
        <p:spPr bwMode="auto">
          <a:xfrm>
            <a:off x="467544" y="260647"/>
            <a:ext cx="8280920" cy="6217181"/>
          </a:xfrm>
          <a:prstGeom prst="rect">
            <a:avLst/>
          </a:prstGeom>
          <a:noFill/>
        </p:spPr>
      </p:pic>
    </p:spTree>
  </p:cSld>
  <p:clrMapOvr>
    <a:masterClrMapping/>
  </p:clrMapOvr>
  <p:transition>
    <p:cover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63661" y="764704"/>
            <a:ext cx="2442720" cy="584775"/>
          </a:xfrm>
          <a:prstGeom prst="rect">
            <a:avLst/>
          </a:prstGeom>
          <a:noFill/>
        </p:spPr>
        <p:txBody>
          <a:bodyPr wrap="none" lIns="91440" tIns="45720" rIns="91440" bIns="45720">
            <a:spAutoFit/>
          </a:bodyPr>
          <a:lstStyle/>
          <a:p>
            <a:pPr algn="ctr"/>
            <a:r>
              <a:rPr lang="es-ES" sz="3200" u="sng" cap="none" spc="0" dirty="0" smtClean="0">
                <a:ln w="18000">
                  <a:solidFill>
                    <a:schemeClr val="accent2">
                      <a:satMod val="140000"/>
                    </a:schemeClr>
                  </a:solidFill>
                  <a:prstDash val="solid"/>
                  <a:miter lim="800000"/>
                </a:ln>
                <a:solidFill>
                  <a:srgbClr val="990000"/>
                </a:solidFill>
                <a:effectLst>
                  <a:outerShdw blurRad="25500" dist="23000" dir="7020000" algn="tl">
                    <a:srgbClr val="000000">
                      <a:alpha val="50000"/>
                    </a:srgbClr>
                  </a:outerShdw>
                </a:effectLst>
              </a:rPr>
              <a:t>IMPORTANTE</a:t>
            </a:r>
            <a:endParaRPr lang="es-ES" sz="3200" u="sng" cap="none" spc="0" dirty="0">
              <a:ln w="18000">
                <a:solidFill>
                  <a:schemeClr val="accent2">
                    <a:satMod val="140000"/>
                  </a:schemeClr>
                </a:solidFill>
                <a:prstDash val="solid"/>
                <a:miter lim="800000"/>
              </a:ln>
              <a:solidFill>
                <a:srgbClr val="990000"/>
              </a:solidFill>
              <a:effectLst>
                <a:outerShdw blurRad="25500" dist="23000" dir="7020000" algn="tl">
                  <a:srgbClr val="000000">
                    <a:alpha val="50000"/>
                  </a:srgbClr>
                </a:outerShdw>
              </a:effectLst>
            </a:endParaRPr>
          </a:p>
        </p:txBody>
      </p:sp>
      <p:sp>
        <p:nvSpPr>
          <p:cNvPr id="3" name="2 Rectángulo"/>
          <p:cNvSpPr/>
          <p:nvPr/>
        </p:nvSpPr>
        <p:spPr>
          <a:xfrm>
            <a:off x="1763688" y="1916832"/>
            <a:ext cx="5485091"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smtClean="0">
                <a:ln w="11430"/>
                <a:solidFill>
                  <a:srgbClr val="990000"/>
                </a:solidFill>
                <a:effectLst>
                  <a:outerShdw blurRad="76200" dist="50800" dir="5400000" algn="tl" rotWithShape="0">
                    <a:srgbClr val="000000">
                      <a:alpha val="65000"/>
                    </a:srgbClr>
                  </a:outerShdw>
                </a:effectLst>
              </a:rPr>
              <a:t>NO HAY EVIDENCIA DE BENEFICIO</a:t>
            </a:r>
            <a:endParaRPr lang="es-ES" sz="2800" b="1" cap="none" spc="50" dirty="0">
              <a:ln w="11430"/>
              <a:solidFill>
                <a:srgbClr val="990000"/>
              </a:solidFill>
              <a:effectLst>
                <a:outerShdw blurRad="76200" dist="50800" dir="5400000" algn="tl" rotWithShape="0">
                  <a:srgbClr val="000000">
                    <a:alpha val="65000"/>
                  </a:srgbClr>
                </a:outerShdw>
              </a:effectLst>
            </a:endParaRPr>
          </a:p>
        </p:txBody>
      </p:sp>
      <p:sp>
        <p:nvSpPr>
          <p:cNvPr id="4" name="3 Rectángulo"/>
          <p:cNvSpPr/>
          <p:nvPr/>
        </p:nvSpPr>
        <p:spPr>
          <a:xfrm>
            <a:off x="2066443" y="2967335"/>
            <a:ext cx="5011115" cy="2308324"/>
          </a:xfrm>
          <a:prstGeom prst="rect">
            <a:avLst/>
          </a:prstGeom>
          <a:noFill/>
        </p:spPr>
        <p:txBody>
          <a:bodyPr wrap="none" lIns="91440" tIns="45720" rIns="91440" bIns="45720">
            <a:spAutoFit/>
          </a:bodyPr>
          <a:lstStyle/>
          <a:p>
            <a:pPr algn="ctr"/>
            <a:r>
              <a:rPr lang="es-E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ADMINISTRACION</a:t>
            </a:r>
          </a:p>
          <a:p>
            <a:pPr algn="ctr"/>
            <a:r>
              <a:rPr lang="es-E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BICARBONATO DE SODIO</a:t>
            </a:r>
          </a:p>
          <a:p>
            <a:pPr algn="ctr"/>
            <a:r>
              <a:rPr lang="es-E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FOSFORO</a:t>
            </a:r>
          </a:p>
          <a:p>
            <a:pPr algn="ctr"/>
            <a:r>
              <a:rPr lang="es-E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GLUCOSA HIPERTONICA</a:t>
            </a:r>
            <a:endParaRPr lang="es-E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89481" y="692696"/>
            <a:ext cx="250959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Tratamiento</a:t>
            </a:r>
            <a:endParaRPr lang="es-ES" sz="36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CuadroTexto"/>
          <p:cNvSpPr txBox="1"/>
          <p:nvPr/>
        </p:nvSpPr>
        <p:spPr>
          <a:xfrm>
            <a:off x="1115616" y="1340768"/>
            <a:ext cx="6984776" cy="5262979"/>
          </a:xfrm>
          <a:prstGeom prst="rect">
            <a:avLst/>
          </a:prstGeom>
          <a:noFill/>
        </p:spPr>
        <p:txBody>
          <a:bodyPr wrap="square" rtlCol="0">
            <a:spAutoFit/>
          </a:bodyPr>
          <a:lstStyle/>
          <a:p>
            <a:pPr marL="514350" indent="-514350">
              <a:lnSpc>
                <a:spcPct val="150000"/>
              </a:lnSpc>
              <a:buClr>
                <a:srgbClr val="990000"/>
              </a:buClr>
              <a:buFont typeface="+mj-lt"/>
              <a:buAutoNum type="arabicPeriod"/>
            </a:pPr>
            <a:r>
              <a:rPr lang="es-MX" sz="3200" dirty="0" smtClean="0"/>
              <a:t> </a:t>
            </a:r>
            <a:r>
              <a:rPr lang="es-MX" sz="3200" dirty="0" smtClean="0">
                <a:solidFill>
                  <a:schemeClr val="bg1">
                    <a:lumMod val="75000"/>
                  </a:schemeClr>
                </a:solidFill>
              </a:rPr>
              <a:t>Resucitación Hídrica.</a:t>
            </a:r>
          </a:p>
          <a:p>
            <a:pPr marL="514350" indent="-514350">
              <a:lnSpc>
                <a:spcPct val="150000"/>
              </a:lnSpc>
              <a:buClr>
                <a:srgbClr val="990000"/>
              </a:buClr>
              <a:buFont typeface="+mj-lt"/>
              <a:buAutoNum type="arabicPeriod"/>
            </a:pPr>
            <a:r>
              <a:rPr lang="es-MX" sz="3200" dirty="0">
                <a:solidFill>
                  <a:schemeClr val="bg1">
                    <a:lumMod val="75000"/>
                  </a:schemeClr>
                </a:solidFill>
              </a:rPr>
              <a:t> </a:t>
            </a:r>
            <a:r>
              <a:rPr lang="es-MX" sz="3200" dirty="0" smtClean="0">
                <a:solidFill>
                  <a:schemeClr val="bg1">
                    <a:lumMod val="75000"/>
                  </a:schemeClr>
                </a:solidFill>
              </a:rPr>
              <a:t>Corrección  Electrolítica</a:t>
            </a:r>
          </a:p>
          <a:p>
            <a:pPr marL="514350" indent="-514350">
              <a:lnSpc>
                <a:spcPct val="150000"/>
              </a:lnSpc>
              <a:buClr>
                <a:srgbClr val="990000"/>
              </a:buClr>
              <a:buFont typeface="+mj-lt"/>
              <a:buAutoNum type="arabicPeriod"/>
            </a:pPr>
            <a:r>
              <a:rPr lang="es-MX" sz="3200" dirty="0" smtClean="0">
                <a:solidFill>
                  <a:schemeClr val="bg1">
                    <a:lumMod val="75000"/>
                  </a:schemeClr>
                </a:solidFill>
              </a:rPr>
              <a:t>Terapia Insulinica</a:t>
            </a:r>
          </a:p>
          <a:p>
            <a:pPr marL="514350" indent="-514350">
              <a:lnSpc>
                <a:spcPct val="150000"/>
              </a:lnSpc>
              <a:buClr>
                <a:srgbClr val="990000"/>
              </a:buClr>
              <a:buFont typeface="+mj-lt"/>
              <a:buAutoNum type="arabicPeriod"/>
            </a:pPr>
            <a:r>
              <a:rPr lang="es-MX" sz="3200" dirty="0" smtClean="0">
                <a:solidFill>
                  <a:srgbClr val="990000"/>
                </a:solidFill>
              </a:rPr>
              <a:t>Corrección de la causa precipitante</a:t>
            </a:r>
          </a:p>
          <a:p>
            <a:pPr marL="971550" lvl="1" indent="-514350">
              <a:lnSpc>
                <a:spcPct val="150000"/>
              </a:lnSpc>
              <a:buClr>
                <a:srgbClr val="990000"/>
              </a:buClr>
            </a:pPr>
            <a:r>
              <a:rPr lang="es-MX" sz="3200" dirty="0" smtClean="0">
                <a:solidFill>
                  <a:srgbClr val="990000"/>
                </a:solidFill>
              </a:rPr>
              <a:t>Prevención</a:t>
            </a:r>
          </a:p>
          <a:p>
            <a:pPr marL="971550" lvl="1" indent="-514350">
              <a:lnSpc>
                <a:spcPct val="150000"/>
              </a:lnSpc>
              <a:buClr>
                <a:srgbClr val="990000"/>
              </a:buClr>
            </a:pPr>
            <a:r>
              <a:rPr lang="es-MX" sz="3200" dirty="0" smtClean="0">
                <a:solidFill>
                  <a:srgbClr val="990000"/>
                </a:solidFill>
              </a:rPr>
              <a:t> Edema cerebral (10%)</a:t>
            </a:r>
          </a:p>
          <a:p>
            <a:pPr marL="971550" lvl="1" indent="-514350">
              <a:lnSpc>
                <a:spcPct val="150000"/>
              </a:lnSpc>
              <a:buClr>
                <a:srgbClr val="990000"/>
              </a:buClr>
            </a:pPr>
            <a:r>
              <a:rPr lang="es-MX" sz="3200" dirty="0" smtClean="0">
                <a:solidFill>
                  <a:srgbClr val="990000"/>
                </a:solidFill>
              </a:rPr>
              <a:t>Muere (3%)</a:t>
            </a:r>
            <a:endParaRPr lang="es-MX" sz="3200" dirty="0"/>
          </a:p>
        </p:txBody>
      </p:sp>
    </p:spTree>
  </p:cSld>
  <p:clrMapOvr>
    <a:masterClrMapping/>
  </p:clrMapOvr>
  <p:transition>
    <p:pull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descr="https://image.slidesharecdn.com/cetoacidosisdiabetica-140917130708-phpapp01/95/cetoacidosis-diabetica-14-638.jpg?cb=141095958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5060" name="Picture 4" descr="https://image.slidesharecdn.com/cetoacidosisdiabetica-140917130708-phpapp01/95/cetoacidosis-diabetica-14-638.jpg?cb=1410959589"/>
          <p:cNvPicPr>
            <a:picLocks noChangeAspect="1" noChangeArrowheads="1"/>
          </p:cNvPicPr>
          <p:nvPr/>
        </p:nvPicPr>
        <p:blipFill>
          <a:blip r:embed="rId2" cstate="print"/>
          <a:srcRect/>
          <a:stretch>
            <a:fillRect/>
          </a:stretch>
        </p:blipFill>
        <p:spPr bwMode="auto">
          <a:xfrm>
            <a:off x="395536" y="332656"/>
            <a:ext cx="8424936" cy="6325306"/>
          </a:xfrm>
          <a:prstGeom prst="rect">
            <a:avLst/>
          </a:prstGeom>
          <a:noFill/>
        </p:spPr>
      </p:pic>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rant.com/high/9788415684152.jpg"/>
          <p:cNvPicPr>
            <a:picLocks noChangeAspect="1" noChangeArrowheads="1"/>
          </p:cNvPicPr>
          <p:nvPr/>
        </p:nvPicPr>
        <p:blipFill>
          <a:blip r:embed="rId2" cstate="print"/>
          <a:srcRect/>
          <a:stretch>
            <a:fillRect/>
          </a:stretch>
        </p:blipFill>
        <p:spPr bwMode="auto">
          <a:xfrm>
            <a:off x="467544" y="476672"/>
            <a:ext cx="4542044" cy="5904656"/>
          </a:xfrm>
          <a:prstGeom prst="rect">
            <a:avLst/>
          </a:prstGeom>
          <a:noFill/>
        </p:spPr>
      </p:pic>
      <p:sp>
        <p:nvSpPr>
          <p:cNvPr id="3" name="2 CuadroTexto"/>
          <p:cNvSpPr txBox="1"/>
          <p:nvPr/>
        </p:nvSpPr>
        <p:spPr>
          <a:xfrm>
            <a:off x="5436096" y="1196752"/>
            <a:ext cx="3168352" cy="4524315"/>
          </a:xfrm>
          <a:prstGeom prst="rect">
            <a:avLst/>
          </a:prstGeom>
          <a:noFill/>
        </p:spPr>
        <p:txBody>
          <a:bodyPr wrap="square" rtlCol="0">
            <a:spAutoFit/>
          </a:bodyPr>
          <a:lstStyle/>
          <a:p>
            <a:r>
              <a:rPr lang="es-MX" b="1" dirty="0" err="1" smtClean="0"/>
              <a:t>Anion</a:t>
            </a:r>
            <a:r>
              <a:rPr lang="es-MX" b="1" dirty="0" smtClean="0"/>
              <a:t> Gap</a:t>
            </a:r>
          </a:p>
          <a:p>
            <a:r>
              <a:rPr lang="es-MX" dirty="0" smtClean="0"/>
              <a:t>Na + K  - HCO3Na</a:t>
            </a:r>
          </a:p>
          <a:p>
            <a:endParaRPr lang="es-MX" dirty="0"/>
          </a:p>
          <a:p>
            <a:r>
              <a:rPr lang="es-MX" b="1" dirty="0" smtClean="0"/>
              <a:t>Cuerpos </a:t>
            </a:r>
            <a:r>
              <a:rPr lang="es-MX" b="1" dirty="0" err="1" smtClean="0"/>
              <a:t>Cetonicos</a:t>
            </a:r>
            <a:endParaRPr lang="es-MX" b="1" dirty="0" smtClean="0"/>
          </a:p>
          <a:p>
            <a:r>
              <a:rPr lang="es-MX" dirty="0"/>
              <a:t> </a:t>
            </a:r>
            <a:r>
              <a:rPr lang="es-MX" dirty="0" smtClean="0"/>
              <a:t>     3 Beta </a:t>
            </a:r>
            <a:r>
              <a:rPr lang="es-MX" dirty="0" err="1" smtClean="0"/>
              <a:t>Hidroxibutirato</a:t>
            </a:r>
            <a:endParaRPr lang="es-MX" dirty="0" smtClean="0"/>
          </a:p>
          <a:p>
            <a:r>
              <a:rPr lang="es-MX" dirty="0"/>
              <a:t> </a:t>
            </a:r>
            <a:r>
              <a:rPr lang="es-MX" dirty="0" smtClean="0"/>
              <a:t>      Acetona</a:t>
            </a:r>
          </a:p>
          <a:p>
            <a:r>
              <a:rPr lang="es-MX" dirty="0"/>
              <a:t> </a:t>
            </a:r>
            <a:r>
              <a:rPr lang="es-MX" dirty="0" smtClean="0"/>
              <a:t>      </a:t>
            </a:r>
            <a:r>
              <a:rPr lang="es-MX" dirty="0" err="1" smtClean="0"/>
              <a:t>Aceto</a:t>
            </a:r>
            <a:r>
              <a:rPr lang="es-MX" dirty="0" smtClean="0"/>
              <a:t> – Acetato</a:t>
            </a:r>
          </a:p>
          <a:p>
            <a:endParaRPr lang="es-MX" dirty="0" smtClean="0"/>
          </a:p>
          <a:p>
            <a:r>
              <a:rPr lang="es-MX" b="1" dirty="0" smtClean="0"/>
              <a:t>Osmolaridad Sérica</a:t>
            </a:r>
          </a:p>
          <a:p>
            <a:r>
              <a:rPr lang="es-MX" dirty="0" smtClean="0"/>
              <a:t>2 Na + Glicemia / 18 + NU / </a:t>
            </a:r>
            <a:r>
              <a:rPr lang="es-MX" dirty="0" smtClean="0"/>
              <a:t>2.8</a:t>
            </a:r>
          </a:p>
          <a:p>
            <a:endParaRPr lang="es-MX" dirty="0" smtClean="0"/>
          </a:p>
          <a:p>
            <a:r>
              <a:rPr lang="es-MX" b="1" dirty="0" err="1" smtClean="0"/>
              <a:t>Osmolaridad</a:t>
            </a:r>
            <a:r>
              <a:rPr lang="es-MX" b="1" dirty="0" smtClean="0"/>
              <a:t> </a:t>
            </a:r>
            <a:r>
              <a:rPr lang="es-MX" b="1" dirty="0" smtClean="0"/>
              <a:t>Sérica Efectiva</a:t>
            </a:r>
          </a:p>
          <a:p>
            <a:endParaRPr lang="es-MX" b="1" dirty="0" smtClean="0"/>
          </a:p>
          <a:p>
            <a:r>
              <a:rPr lang="es-MX" dirty="0" smtClean="0"/>
              <a:t>2 Na + Glicemia / 18</a:t>
            </a:r>
          </a:p>
          <a:p>
            <a:endParaRPr lang="es-MX"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COMA  HIPEROSMOLAR  NO CETOSICO</a:t>
            </a:r>
            <a:endParaRPr lang="es-MX"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sites.google.com/a/info-farmacia.com/info-farmacia/_/rsrc/1377721538783/medico-farmaceuticos/informes-tecnicos/el-precio-de-los-sueros/Fluidoterapia.jpg"/>
          <p:cNvPicPr>
            <a:picLocks noChangeAspect="1" noChangeArrowheads="1"/>
          </p:cNvPicPr>
          <p:nvPr/>
        </p:nvPicPr>
        <p:blipFill>
          <a:blip r:embed="rId2" cstate="print"/>
          <a:srcRect/>
          <a:stretch>
            <a:fillRect/>
          </a:stretch>
        </p:blipFill>
        <p:spPr bwMode="auto">
          <a:xfrm>
            <a:off x="251520" y="188640"/>
            <a:ext cx="3810739" cy="2379192"/>
          </a:xfrm>
          <a:prstGeom prst="rect">
            <a:avLst/>
          </a:prstGeom>
          <a:noFill/>
        </p:spPr>
      </p:pic>
      <p:sp>
        <p:nvSpPr>
          <p:cNvPr id="4" name="3 CuadroTexto"/>
          <p:cNvSpPr txBox="1"/>
          <p:nvPr/>
        </p:nvSpPr>
        <p:spPr>
          <a:xfrm>
            <a:off x="1187624" y="2636912"/>
            <a:ext cx="6480720" cy="3970318"/>
          </a:xfrm>
          <a:prstGeom prst="rect">
            <a:avLst/>
          </a:prstGeom>
          <a:noFill/>
        </p:spPr>
        <p:txBody>
          <a:bodyPr wrap="square" rtlCol="0">
            <a:spAutoFit/>
          </a:bodyPr>
          <a:lstStyle/>
          <a:p>
            <a:pPr marL="514350" indent="-514350" algn="ctr">
              <a:buAutoNum type="arabicPlain" startAt="1957"/>
            </a:pPr>
            <a:r>
              <a:rPr lang="es-MX" sz="2800" dirty="0" smtClean="0"/>
              <a:t> </a:t>
            </a:r>
            <a:endParaRPr lang="es-MX" sz="2800" dirty="0" smtClean="0"/>
          </a:p>
          <a:p>
            <a:pPr marL="514350" indent="-514350" algn="ctr"/>
            <a:r>
              <a:rPr lang="es-MX" sz="2800" dirty="0" err="1" smtClean="0"/>
              <a:t>Sament</a:t>
            </a:r>
            <a:r>
              <a:rPr lang="es-MX" sz="2800" dirty="0" smtClean="0"/>
              <a:t> </a:t>
            </a:r>
            <a:r>
              <a:rPr lang="es-MX" sz="2800" dirty="0" smtClean="0"/>
              <a:t>y </a:t>
            </a:r>
            <a:r>
              <a:rPr lang="es-MX" sz="2800" dirty="0" err="1" smtClean="0"/>
              <a:t>Schwartz</a:t>
            </a:r>
            <a:r>
              <a:rPr lang="es-MX" sz="2800" dirty="0" smtClean="0"/>
              <a:t> </a:t>
            </a:r>
            <a:endParaRPr lang="es-MX" sz="2800" dirty="0" smtClean="0"/>
          </a:p>
          <a:p>
            <a:pPr marL="514350" indent="-514350" algn="ctr"/>
            <a:r>
              <a:rPr lang="es-MX" sz="2800" dirty="0" smtClean="0"/>
              <a:t>reportan </a:t>
            </a:r>
            <a:r>
              <a:rPr lang="es-MX" sz="2800" dirty="0" smtClean="0"/>
              <a:t>un  </a:t>
            </a:r>
            <a:r>
              <a:rPr lang="es-MX" sz="2800" dirty="0" err="1" smtClean="0"/>
              <a:t>Sindrome</a:t>
            </a:r>
            <a:r>
              <a:rPr lang="es-MX" sz="2800" dirty="0" smtClean="0"/>
              <a:t>  de  </a:t>
            </a:r>
            <a:r>
              <a:rPr lang="es-MX" sz="2800" dirty="0" smtClean="0"/>
              <a:t>Estupor </a:t>
            </a:r>
            <a:r>
              <a:rPr lang="es-MX" sz="2800" dirty="0" err="1" smtClean="0"/>
              <a:t>Diabetico</a:t>
            </a:r>
            <a:r>
              <a:rPr lang="es-MX" sz="2800" dirty="0" smtClean="0"/>
              <a:t>  </a:t>
            </a:r>
            <a:r>
              <a:rPr lang="es-MX" sz="2800" dirty="0" smtClean="0"/>
              <a:t>con </a:t>
            </a:r>
            <a:r>
              <a:rPr lang="es-MX" sz="2800" dirty="0"/>
              <a:t>	</a:t>
            </a:r>
            <a:r>
              <a:rPr lang="es-MX" sz="2800" dirty="0" smtClean="0"/>
              <a:t>Ausencia de </a:t>
            </a:r>
            <a:r>
              <a:rPr lang="es-MX" sz="2800" dirty="0" smtClean="0"/>
              <a:t>Cetosis</a:t>
            </a:r>
          </a:p>
          <a:p>
            <a:pPr marL="514350" indent="-514350" algn="ctr"/>
            <a:endParaRPr lang="es-MX" sz="2800" dirty="0" smtClean="0"/>
          </a:p>
          <a:p>
            <a:pPr marL="514350" indent="-514350" algn="ctr"/>
            <a:r>
              <a:rPr lang="es-MX" sz="2800" dirty="0" smtClean="0"/>
              <a:t>1886</a:t>
            </a:r>
          </a:p>
          <a:p>
            <a:pPr marL="514350" indent="-514350" algn="ctr"/>
            <a:r>
              <a:rPr lang="es-MX" sz="2800" dirty="0" err="1" smtClean="0"/>
              <a:t>Dreshfelt</a:t>
            </a:r>
            <a:endParaRPr lang="es-MX" sz="2800" dirty="0" smtClean="0"/>
          </a:p>
          <a:p>
            <a:pPr marL="514350" indent="-514350" algn="ctr"/>
            <a:r>
              <a:rPr lang="es-MX" sz="2800" dirty="0" smtClean="0"/>
              <a:t>Descripción inicial de “Coma Diabético”</a:t>
            </a:r>
            <a:r>
              <a:rPr lang="es-MX" sz="2800" dirty="0" smtClean="0"/>
              <a:t> </a:t>
            </a:r>
            <a:endParaRPr lang="es-MX" sz="2800" dirty="0" smtClean="0"/>
          </a:p>
          <a:p>
            <a:pPr marL="514350" indent="-514350" algn="ctr"/>
            <a:r>
              <a:rPr lang="es-MX" sz="2800" dirty="0" smtClean="0"/>
              <a:t> </a:t>
            </a:r>
            <a:endParaRPr lang="es-MX"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720840"/>
            <a:ext cx="7992888" cy="3831818"/>
          </a:xfrm>
          <a:prstGeom prst="rect">
            <a:avLst/>
          </a:prstGeom>
        </p:spPr>
        <p:txBody>
          <a:bodyPr wrap="square">
            <a:spAutoFit/>
          </a:bodyPr>
          <a:lstStyle/>
          <a:p>
            <a:pPr algn="just">
              <a:lnSpc>
                <a:spcPct val="150000"/>
              </a:lnSpc>
            </a:pPr>
            <a:r>
              <a:rPr lang="es-SV" b="1" dirty="0" smtClean="0"/>
              <a:t>La Osmolaridad plasmática es la concentración molar del conjunto de moléculas osmóticamente activas en un litro de plasma. </a:t>
            </a:r>
          </a:p>
          <a:p>
            <a:pPr algn="just">
              <a:lnSpc>
                <a:spcPct val="150000"/>
              </a:lnSpc>
            </a:pPr>
            <a:endParaRPr lang="es-SV" b="1" dirty="0" smtClean="0"/>
          </a:p>
          <a:p>
            <a:pPr algn="just">
              <a:lnSpc>
                <a:spcPct val="150000"/>
              </a:lnSpc>
            </a:pPr>
            <a:r>
              <a:rPr lang="es-SV" b="1" dirty="0" smtClean="0"/>
              <a:t>La Osmolalidad es lo mismo, pero referido a 1 Kg de agua. </a:t>
            </a:r>
          </a:p>
          <a:p>
            <a:pPr algn="just">
              <a:lnSpc>
                <a:spcPct val="150000"/>
              </a:lnSpc>
            </a:pPr>
            <a:endParaRPr lang="es-SV" b="1" dirty="0" smtClean="0"/>
          </a:p>
          <a:p>
            <a:pPr algn="just">
              <a:lnSpc>
                <a:spcPct val="150000"/>
              </a:lnSpc>
            </a:pPr>
            <a:r>
              <a:rPr lang="es-SV" b="1" dirty="0" smtClean="0"/>
              <a:t>Mientras que para soluciones muy diluidas o con solamente moléculas muy activas osmóticamente, ambos conceptos son similares, este no es el caso del plasma, donde hay gran cantidad de moléculas grandes (proteínas y lípidos fundamentalmente)</a:t>
            </a:r>
            <a:endParaRPr lang="es-SV" dirty="0"/>
          </a:p>
        </p:txBody>
      </p:sp>
      <p:sp>
        <p:nvSpPr>
          <p:cNvPr id="3" name="2 Rectángulo"/>
          <p:cNvSpPr/>
          <p:nvPr/>
        </p:nvSpPr>
        <p:spPr>
          <a:xfrm>
            <a:off x="2109224" y="548680"/>
            <a:ext cx="4782079" cy="461665"/>
          </a:xfrm>
          <a:prstGeom prst="rect">
            <a:avLst/>
          </a:prstGeom>
          <a:noFill/>
        </p:spPr>
        <p:txBody>
          <a:bodyPr wrap="none" lIns="91440" tIns="45720" rIns="91440" bIns="45720">
            <a:spAutoFit/>
          </a:bodyPr>
          <a:lstStyle/>
          <a:p>
            <a:pPr algn="ctr"/>
            <a:r>
              <a:rPr lang="es-ES" sz="2400" b="1" cap="none" spc="0" dirty="0" err="1" smtClean="0">
                <a:ln w="17780" cmpd="sng">
                  <a:solidFill>
                    <a:srgbClr val="FFFFFF"/>
                  </a:solidFill>
                  <a:prstDash val="solid"/>
                  <a:miter lim="800000"/>
                </a:ln>
                <a:latin typeface="Arial Black" pitchFamily="34" charset="0"/>
              </a:rPr>
              <a:t>Osmolaridad</a:t>
            </a:r>
            <a:r>
              <a:rPr lang="es-ES" sz="2400" b="1" cap="none" spc="0" dirty="0" smtClean="0">
                <a:ln w="17780" cmpd="sng">
                  <a:solidFill>
                    <a:srgbClr val="FFFFFF"/>
                  </a:solidFill>
                  <a:prstDash val="solid"/>
                  <a:miter lim="800000"/>
                </a:ln>
                <a:latin typeface="Arial Black" pitchFamily="34" charset="0"/>
              </a:rPr>
              <a:t> y </a:t>
            </a:r>
            <a:r>
              <a:rPr lang="es-ES" sz="2400" b="1" cap="none" spc="0" dirty="0" err="1" smtClean="0">
                <a:ln w="17780" cmpd="sng">
                  <a:solidFill>
                    <a:srgbClr val="FFFFFF"/>
                  </a:solidFill>
                  <a:prstDash val="solid"/>
                  <a:miter lim="800000"/>
                </a:ln>
                <a:latin typeface="Arial Black" pitchFamily="34" charset="0"/>
              </a:rPr>
              <a:t>Osmolalidad</a:t>
            </a:r>
            <a:endParaRPr lang="es-ES" sz="2400" b="1" cap="none" spc="0" dirty="0">
              <a:ln w="17780" cmpd="sng">
                <a:solidFill>
                  <a:srgbClr val="FFFFFF"/>
                </a:solidFill>
                <a:prstDash val="solid"/>
                <a:miter lim="800000"/>
              </a:ln>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linds(horizontal)">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image.slidesharecdn.com/hiponatremia-120622225333-phpapp02/95/hiponatremia-17-728.jpg?cb=134040601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SV"/>
          </a:p>
        </p:txBody>
      </p:sp>
      <p:pic>
        <p:nvPicPr>
          <p:cNvPr id="1027" name="Picture 3" descr="C:\Users\MJoya\Pictures\hiponatremia-17-728.jpg"/>
          <p:cNvPicPr>
            <a:picLocks noChangeAspect="1" noChangeArrowheads="1"/>
          </p:cNvPicPr>
          <p:nvPr/>
        </p:nvPicPr>
        <p:blipFill>
          <a:blip r:embed="rId2" cstate="print"/>
          <a:srcRect/>
          <a:stretch>
            <a:fillRect/>
          </a:stretch>
        </p:blipFill>
        <p:spPr bwMode="auto">
          <a:xfrm>
            <a:off x="155509" y="116632"/>
            <a:ext cx="8832982" cy="662473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oma Hiperosmolar Hiperglucémico no&#10;Cetósico&#10;El Coma Hiperosmolar Hiperglucémico no&#10;Cetósico, también es conocido como:&#10; ..."/>
          <p:cNvPicPr>
            <a:picLocks noChangeAspect="1" noChangeArrowheads="1"/>
          </p:cNvPicPr>
          <p:nvPr/>
        </p:nvPicPr>
        <p:blipFill>
          <a:blip r:embed="rId2" cstate="print"/>
          <a:srcRect/>
          <a:stretch>
            <a:fillRect/>
          </a:stretch>
        </p:blipFill>
        <p:spPr bwMode="auto">
          <a:xfrm>
            <a:off x="467544" y="260648"/>
            <a:ext cx="8424936" cy="632530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87824" y="548680"/>
            <a:ext cx="3416576" cy="923330"/>
          </a:xfrm>
          <a:prstGeom prst="rect">
            <a:avLst/>
          </a:prstGeom>
          <a:noFill/>
        </p:spPr>
        <p:txBody>
          <a:bodyPr wrap="none" lIns="91440" tIns="45720" rIns="91440" bIns="45720">
            <a:spAutoFit/>
          </a:bodyPr>
          <a:lstStyle/>
          <a:p>
            <a:pPr algn="ctr"/>
            <a:r>
              <a:rPr lang="es-ES" sz="5400" b="1" cap="none" spc="0" dirty="0" smtClean="0">
                <a:ln w="18000">
                  <a:solidFill>
                    <a:schemeClr val="accent2">
                      <a:satMod val="140000"/>
                    </a:schemeClr>
                  </a:solidFill>
                  <a:prstDash val="solid"/>
                  <a:miter lim="800000"/>
                </a:ln>
                <a:solidFill>
                  <a:srgbClr val="990000"/>
                </a:solidFill>
                <a:effectLst>
                  <a:outerShdw blurRad="25500" dist="23000" dir="7020000" algn="tl">
                    <a:srgbClr val="000000">
                      <a:alpha val="50000"/>
                    </a:srgbClr>
                  </a:outerShdw>
                </a:effectLst>
              </a:rPr>
              <a:t>Importante</a:t>
            </a:r>
            <a:endParaRPr lang="es-ES" sz="5400" b="1" cap="none" spc="0" dirty="0">
              <a:ln w="18000">
                <a:solidFill>
                  <a:schemeClr val="accent2">
                    <a:satMod val="140000"/>
                  </a:schemeClr>
                </a:solidFill>
                <a:prstDash val="solid"/>
                <a:miter lim="800000"/>
              </a:ln>
              <a:solidFill>
                <a:srgbClr val="990000"/>
              </a:solidFill>
              <a:effectLst>
                <a:outerShdw blurRad="25500" dist="23000" dir="7020000" algn="tl">
                  <a:srgbClr val="000000">
                    <a:alpha val="50000"/>
                  </a:srgbClr>
                </a:outerShdw>
              </a:effectLst>
            </a:endParaRPr>
          </a:p>
        </p:txBody>
      </p:sp>
      <p:sp>
        <p:nvSpPr>
          <p:cNvPr id="3" name="2 CuadroTexto"/>
          <p:cNvSpPr txBox="1"/>
          <p:nvPr/>
        </p:nvSpPr>
        <p:spPr>
          <a:xfrm>
            <a:off x="467544" y="1628800"/>
            <a:ext cx="8136904" cy="4893647"/>
          </a:xfrm>
          <a:prstGeom prst="rect">
            <a:avLst/>
          </a:prstGeom>
          <a:noFill/>
        </p:spPr>
        <p:txBody>
          <a:bodyPr wrap="square" rtlCol="0">
            <a:spAutoFit/>
          </a:bodyPr>
          <a:lstStyle/>
          <a:p>
            <a:r>
              <a:rPr lang="es-MX" sz="2400" u="sng" dirty="0" smtClean="0">
                <a:solidFill>
                  <a:srgbClr val="990000"/>
                </a:solidFill>
                <a:latin typeface="Aharoni" pitchFamily="2" charset="-79"/>
                <a:cs typeface="Aharoni" pitchFamily="2" charset="-79"/>
              </a:rPr>
              <a:t>COMA HIPEROSMOLAR NO CETOSICO</a:t>
            </a:r>
            <a:r>
              <a:rPr lang="es-MX" sz="2400" dirty="0" smtClean="0">
                <a:solidFill>
                  <a:srgbClr val="990000"/>
                </a:solidFill>
                <a:latin typeface="Aharoni" pitchFamily="2" charset="-79"/>
                <a:cs typeface="Aharoni" pitchFamily="2" charset="-79"/>
              </a:rPr>
              <a:t>:  (SINDROME HIPEROSMOLAR – HIPERGLICEMICO)</a:t>
            </a:r>
          </a:p>
          <a:p>
            <a:pPr>
              <a:lnSpc>
                <a:spcPct val="150000"/>
              </a:lnSpc>
            </a:pPr>
            <a:endParaRPr lang="es-MX" sz="2400" dirty="0">
              <a:solidFill>
                <a:srgbClr val="990000"/>
              </a:solidFill>
              <a:latin typeface="Aharoni" pitchFamily="2" charset="-79"/>
              <a:cs typeface="Aharoni" pitchFamily="2" charset="-79"/>
            </a:endParaRPr>
          </a:p>
          <a:p>
            <a:pPr>
              <a:lnSpc>
                <a:spcPct val="150000"/>
              </a:lnSpc>
              <a:buFont typeface="Arial" pitchFamily="34" charset="0"/>
              <a:buChar char="•"/>
            </a:pPr>
            <a:r>
              <a:rPr lang="es-MX" sz="2400" dirty="0" smtClean="0">
                <a:solidFill>
                  <a:srgbClr val="990000"/>
                </a:solidFill>
                <a:latin typeface="Aharoni" pitchFamily="2" charset="-79"/>
                <a:cs typeface="Aharoni" pitchFamily="2" charset="-79"/>
              </a:rPr>
              <a:t> RELATIVAMENTE  “INFRECUENTE”</a:t>
            </a:r>
          </a:p>
          <a:p>
            <a:pPr>
              <a:lnSpc>
                <a:spcPct val="150000"/>
              </a:lnSpc>
              <a:buFont typeface="Arial" pitchFamily="34" charset="0"/>
              <a:buChar char="•"/>
            </a:pPr>
            <a:r>
              <a:rPr lang="es-MX" sz="2400" dirty="0">
                <a:solidFill>
                  <a:srgbClr val="990000"/>
                </a:solidFill>
                <a:latin typeface="Aharoni" pitchFamily="2" charset="-79"/>
                <a:cs typeface="Aharoni" pitchFamily="2" charset="-79"/>
              </a:rPr>
              <a:t> </a:t>
            </a:r>
            <a:r>
              <a:rPr lang="es-MX" sz="2400" dirty="0" smtClean="0">
                <a:solidFill>
                  <a:srgbClr val="990000"/>
                </a:solidFill>
                <a:latin typeface="Aharoni" pitchFamily="2" charset="-79"/>
                <a:cs typeface="Aharoni" pitchFamily="2" charset="-79"/>
              </a:rPr>
              <a:t>EDAD  PROMEDIO </a:t>
            </a:r>
            <a:r>
              <a:rPr lang="es-MX" sz="3200" dirty="0" smtClean="0">
                <a:solidFill>
                  <a:srgbClr val="990000"/>
                </a:solidFill>
                <a:latin typeface="Aharoni" pitchFamily="2" charset="-79"/>
                <a:cs typeface="Aharoni" pitchFamily="2" charset="-79"/>
              </a:rPr>
              <a:t>60</a:t>
            </a:r>
            <a:r>
              <a:rPr lang="es-MX" sz="2400" dirty="0" smtClean="0">
                <a:solidFill>
                  <a:srgbClr val="990000"/>
                </a:solidFill>
                <a:latin typeface="Aharoni" pitchFamily="2" charset="-79"/>
                <a:cs typeface="Aharoni" pitchFamily="2" charset="-79"/>
              </a:rPr>
              <a:t> AÑOS</a:t>
            </a:r>
          </a:p>
          <a:p>
            <a:pPr>
              <a:lnSpc>
                <a:spcPct val="150000"/>
              </a:lnSpc>
              <a:buFont typeface="Arial" pitchFamily="34" charset="0"/>
              <a:buChar char="•"/>
            </a:pPr>
            <a:r>
              <a:rPr lang="es-MX" sz="2400" dirty="0">
                <a:solidFill>
                  <a:srgbClr val="990000"/>
                </a:solidFill>
                <a:latin typeface="Aharoni" pitchFamily="2" charset="-79"/>
                <a:cs typeface="Aharoni" pitchFamily="2" charset="-79"/>
              </a:rPr>
              <a:t> </a:t>
            </a:r>
            <a:r>
              <a:rPr lang="es-MX" sz="2400" dirty="0" smtClean="0">
                <a:solidFill>
                  <a:srgbClr val="990000"/>
                </a:solidFill>
                <a:latin typeface="Aharoni" pitchFamily="2" charset="-79"/>
                <a:cs typeface="Aharoni" pitchFamily="2" charset="-79"/>
              </a:rPr>
              <a:t>ALTA MORTALIDAD  </a:t>
            </a:r>
            <a:r>
              <a:rPr lang="es-MX" sz="3200" dirty="0" smtClean="0">
                <a:solidFill>
                  <a:srgbClr val="990000"/>
                </a:solidFill>
                <a:latin typeface="Aharoni" pitchFamily="2" charset="-79"/>
                <a:cs typeface="Aharoni" pitchFamily="2" charset="-79"/>
              </a:rPr>
              <a:t>20 </a:t>
            </a:r>
            <a:r>
              <a:rPr lang="es-MX" sz="2400" dirty="0" smtClean="0">
                <a:solidFill>
                  <a:srgbClr val="990000"/>
                </a:solidFill>
                <a:latin typeface="Aharoni" pitchFamily="2" charset="-79"/>
                <a:cs typeface="Aharoni" pitchFamily="2" charset="-79"/>
              </a:rPr>
              <a:t>A</a:t>
            </a:r>
            <a:r>
              <a:rPr lang="es-MX" sz="3200" dirty="0" smtClean="0">
                <a:solidFill>
                  <a:srgbClr val="990000"/>
                </a:solidFill>
                <a:latin typeface="Aharoni" pitchFamily="2" charset="-79"/>
                <a:cs typeface="Aharoni" pitchFamily="2" charset="-79"/>
              </a:rPr>
              <a:t> 70%</a:t>
            </a:r>
          </a:p>
          <a:p>
            <a:pPr>
              <a:lnSpc>
                <a:spcPct val="150000"/>
              </a:lnSpc>
              <a:buFont typeface="Arial" pitchFamily="34" charset="0"/>
              <a:buChar char="•"/>
            </a:pPr>
            <a:r>
              <a:rPr lang="es-MX" sz="2400" dirty="0">
                <a:solidFill>
                  <a:srgbClr val="990000"/>
                </a:solidFill>
                <a:latin typeface="Aharoni" pitchFamily="2" charset="-79"/>
                <a:cs typeface="Aharoni" pitchFamily="2" charset="-79"/>
              </a:rPr>
              <a:t> </a:t>
            </a:r>
            <a:r>
              <a:rPr lang="es-MX" sz="2400" dirty="0" smtClean="0">
                <a:solidFill>
                  <a:srgbClr val="990000"/>
                </a:solidFill>
                <a:latin typeface="Aharoni" pitchFamily="2" charset="-79"/>
                <a:cs typeface="Aharoni" pitchFamily="2" charset="-79"/>
              </a:rPr>
              <a:t>MORTALIDAD DEPENDE DE CAUSA PRECIPITANTE Y DE  	CO-MORBILIDADES</a:t>
            </a:r>
          </a:p>
          <a:p>
            <a:pPr>
              <a:buFont typeface="Arial" pitchFamily="34" charset="0"/>
              <a:buChar char="•"/>
            </a:pPr>
            <a:endParaRPr lang="es-MX" sz="2400" dirty="0">
              <a:latin typeface="Aharoni" pitchFamily="2" charset="-79"/>
              <a:cs typeface="Aharoni" pitchFamily="2" charset="-79"/>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Las características clásicas del Síndrome Hiperglucémico&#10;Hiperosmolar son:&#10;Coma Hiperosmolar&#10;Hiperglucémico no Cetósico&#10; ..."/>
          <p:cNvPicPr>
            <a:picLocks noChangeAspect="1" noChangeArrowheads="1"/>
          </p:cNvPicPr>
          <p:nvPr/>
        </p:nvPicPr>
        <p:blipFill>
          <a:blip r:embed="rId2" cstate="print"/>
          <a:srcRect/>
          <a:stretch>
            <a:fillRect/>
          </a:stretch>
        </p:blipFill>
        <p:spPr bwMode="auto">
          <a:xfrm>
            <a:off x="395536" y="260647"/>
            <a:ext cx="8280920" cy="6217181"/>
          </a:xfrm>
          <a:prstGeom prst="rect">
            <a:avLst/>
          </a:prstGeom>
          <a:noFill/>
        </p:spPr>
      </p:pic>
    </p:spTree>
  </p:cSld>
  <p:clrMapOvr>
    <a:masterClrMapping/>
  </p:clrMapOvr>
  <p:transition>
    <p:cover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1268760"/>
            <a:ext cx="6190798" cy="646331"/>
          </a:xfrm>
          <a:prstGeom prst="rect">
            <a:avLst/>
          </a:prstGeom>
          <a:noFill/>
        </p:spPr>
        <p:txBody>
          <a:bodyPr wrap="none" lIns="91440" tIns="45720" rIns="91440" bIns="45720">
            <a:spAutoFit/>
          </a:bodyPr>
          <a:lstStyle/>
          <a:p>
            <a:pPr algn="ctr"/>
            <a:r>
              <a:rPr lang="es-ES" sz="3600" b="1" dirty="0" smtClean="0">
                <a:ln w="1905"/>
                <a:solidFill>
                  <a:srgbClr val="990000"/>
                </a:solidFill>
                <a:effectLst>
                  <a:innerShdw blurRad="69850" dist="43180" dir="5400000">
                    <a:srgbClr val="000000">
                      <a:alpha val="65000"/>
                    </a:srgbClr>
                  </a:innerShdw>
                </a:effectLst>
              </a:rPr>
              <a:t>Causas de Coma </a:t>
            </a:r>
            <a:r>
              <a:rPr lang="es-ES" sz="3600" b="1" dirty="0" err="1" smtClean="0">
                <a:ln w="1905"/>
                <a:solidFill>
                  <a:srgbClr val="990000"/>
                </a:solidFill>
                <a:effectLst>
                  <a:innerShdw blurRad="69850" dist="43180" dir="5400000">
                    <a:srgbClr val="000000">
                      <a:alpha val="65000"/>
                    </a:srgbClr>
                  </a:innerShdw>
                </a:effectLst>
              </a:rPr>
              <a:t>Hiperosmolar</a:t>
            </a:r>
            <a:endParaRPr lang="es-ES" sz="3600" b="1" cap="none" spc="0" dirty="0">
              <a:ln w="1905"/>
              <a:solidFill>
                <a:srgbClr val="990000"/>
              </a:solidFill>
              <a:effectLst>
                <a:innerShdw blurRad="69850" dist="43180" dir="5400000">
                  <a:srgbClr val="000000">
                    <a:alpha val="65000"/>
                  </a:srgbClr>
                </a:innerShdw>
              </a:effectLst>
            </a:endParaRPr>
          </a:p>
        </p:txBody>
      </p:sp>
      <p:sp>
        <p:nvSpPr>
          <p:cNvPr id="3" name="2 CuadroTexto"/>
          <p:cNvSpPr txBox="1"/>
          <p:nvPr/>
        </p:nvSpPr>
        <p:spPr>
          <a:xfrm>
            <a:off x="971600" y="2132856"/>
            <a:ext cx="7344816" cy="3416320"/>
          </a:xfrm>
          <a:prstGeom prst="rect">
            <a:avLst/>
          </a:prstGeom>
          <a:noFill/>
        </p:spPr>
        <p:txBody>
          <a:bodyPr wrap="square" rtlCol="0">
            <a:spAutoFit/>
          </a:bodyPr>
          <a:lstStyle/>
          <a:p>
            <a:pPr>
              <a:lnSpc>
                <a:spcPct val="150000"/>
              </a:lnSpc>
              <a:buClr>
                <a:srgbClr val="990000"/>
              </a:buClr>
              <a:buFont typeface="Arial" pitchFamily="34" charset="0"/>
              <a:buChar char="•"/>
            </a:pPr>
            <a:r>
              <a:rPr lang="es-MX" sz="2400" b="1" dirty="0" smtClean="0"/>
              <a:t> </a:t>
            </a:r>
            <a:r>
              <a:rPr lang="es-MX" sz="2400" b="1" dirty="0" smtClean="0">
                <a:solidFill>
                  <a:srgbClr val="990000"/>
                </a:solidFill>
              </a:rPr>
              <a:t>INFECCION  (OCULTA)</a:t>
            </a:r>
          </a:p>
          <a:p>
            <a:pPr>
              <a:lnSpc>
                <a:spcPct val="150000"/>
              </a:lnSpc>
              <a:buClr>
                <a:srgbClr val="990000"/>
              </a:buClr>
              <a:buFont typeface="Arial" pitchFamily="34" charset="0"/>
              <a:buChar char="•"/>
            </a:pPr>
            <a:r>
              <a:rPr lang="es-MX" sz="2400" b="1" dirty="0">
                <a:solidFill>
                  <a:srgbClr val="990000"/>
                </a:solidFill>
              </a:rPr>
              <a:t> </a:t>
            </a:r>
            <a:r>
              <a:rPr lang="es-MX" sz="2400" b="1" dirty="0" smtClean="0">
                <a:solidFill>
                  <a:srgbClr val="990000"/>
                </a:solidFill>
              </a:rPr>
              <a:t>ERRORES EN EL DIAGNOSTICO Y TRATAMIENTO</a:t>
            </a:r>
          </a:p>
          <a:p>
            <a:pPr>
              <a:lnSpc>
                <a:spcPct val="150000"/>
              </a:lnSpc>
              <a:buClr>
                <a:srgbClr val="990000"/>
              </a:buClr>
              <a:buFont typeface="Arial" pitchFamily="34" charset="0"/>
              <a:buChar char="•"/>
            </a:pPr>
            <a:r>
              <a:rPr lang="es-MX" sz="2400" b="1" dirty="0" smtClean="0">
                <a:solidFill>
                  <a:srgbClr val="990000"/>
                </a:solidFill>
              </a:rPr>
              <a:t> NO HISTORIA DE DIABETES </a:t>
            </a:r>
          </a:p>
          <a:p>
            <a:pPr>
              <a:lnSpc>
                <a:spcPct val="150000"/>
              </a:lnSpc>
              <a:buClr>
                <a:srgbClr val="990000"/>
              </a:buClr>
              <a:buFont typeface="Arial" pitchFamily="34" charset="0"/>
              <a:buChar char="•"/>
            </a:pPr>
            <a:r>
              <a:rPr lang="es-MX" sz="2400" b="1" dirty="0">
                <a:solidFill>
                  <a:srgbClr val="990000"/>
                </a:solidFill>
              </a:rPr>
              <a:t> </a:t>
            </a:r>
            <a:r>
              <a:rPr lang="es-MX" sz="2400" b="1" dirty="0" smtClean="0">
                <a:solidFill>
                  <a:srgbClr val="990000"/>
                </a:solidFill>
              </a:rPr>
              <a:t>FARMACOS (ESTEROIDES)</a:t>
            </a:r>
          </a:p>
          <a:p>
            <a:pPr>
              <a:lnSpc>
                <a:spcPct val="150000"/>
              </a:lnSpc>
              <a:buClr>
                <a:srgbClr val="990000"/>
              </a:buClr>
              <a:buFont typeface="Arial" pitchFamily="34" charset="0"/>
              <a:buChar char="•"/>
            </a:pPr>
            <a:r>
              <a:rPr lang="es-MX" sz="2400" b="1" dirty="0" smtClean="0">
                <a:solidFill>
                  <a:srgbClr val="990000"/>
                </a:solidFill>
              </a:rPr>
              <a:t>CAUSAS  ENFERMEDADES INTERCURRENTES</a:t>
            </a:r>
          </a:p>
          <a:p>
            <a:pPr lvl="1">
              <a:lnSpc>
                <a:spcPct val="150000"/>
              </a:lnSpc>
              <a:buClr>
                <a:srgbClr val="990000"/>
              </a:buClr>
              <a:buFont typeface="Arial" pitchFamily="34" charset="0"/>
              <a:buChar char="•"/>
            </a:pPr>
            <a:r>
              <a:rPr lang="es-MX" sz="2400" b="1" dirty="0" smtClean="0">
                <a:solidFill>
                  <a:srgbClr val="990000"/>
                </a:solidFill>
              </a:rPr>
              <a:t>IMA / EAP / TEP </a:t>
            </a: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1700808"/>
            <a:ext cx="7200800" cy="2677656"/>
          </a:xfrm>
          <a:prstGeom prst="rect">
            <a:avLst/>
          </a:prstGeom>
          <a:noFill/>
        </p:spPr>
        <p:txBody>
          <a:bodyPr wrap="square" rtlCol="0">
            <a:spAutoFit/>
          </a:bodyPr>
          <a:lstStyle/>
          <a:p>
            <a:r>
              <a:rPr lang="es-MX" sz="2400" b="1" dirty="0" smtClean="0">
                <a:solidFill>
                  <a:srgbClr val="990000"/>
                </a:solidFill>
              </a:rPr>
              <a:t>2 / 3  DE PACIENTES  SIN HISTORIA DE DIABETES</a:t>
            </a:r>
          </a:p>
          <a:p>
            <a:endParaRPr lang="es-MX" sz="2400" b="1" dirty="0">
              <a:solidFill>
                <a:srgbClr val="990000"/>
              </a:solidFill>
            </a:endParaRPr>
          </a:p>
          <a:p>
            <a:r>
              <a:rPr lang="es-MX" sz="2400" b="1" dirty="0" smtClean="0">
                <a:solidFill>
                  <a:srgbClr val="990000"/>
                </a:solidFill>
              </a:rPr>
              <a:t>1 / 3   DIABETES  DE  INICIO EN EDAD  ADULTA</a:t>
            </a:r>
          </a:p>
          <a:p>
            <a:endParaRPr lang="es-MX" sz="2400" b="1" dirty="0">
              <a:solidFill>
                <a:srgbClr val="990000"/>
              </a:solidFill>
            </a:endParaRPr>
          </a:p>
          <a:p>
            <a:r>
              <a:rPr lang="es-MX" sz="2400" b="1" dirty="0" smtClean="0">
                <a:solidFill>
                  <a:srgbClr val="990000"/>
                </a:solidFill>
              </a:rPr>
              <a:t>MINIMO   DE   PACIENTES  SON  TIPO  1  ¿?</a:t>
            </a:r>
          </a:p>
          <a:p>
            <a:endParaRPr lang="es-MX" sz="2400" b="1" dirty="0">
              <a:solidFill>
                <a:srgbClr val="990000"/>
              </a:solidFill>
            </a:endParaRPr>
          </a:p>
          <a:p>
            <a:r>
              <a:rPr lang="es-MX" sz="2400" b="1" dirty="0" smtClean="0">
                <a:solidFill>
                  <a:srgbClr val="990000"/>
                </a:solidFill>
              </a:rPr>
              <a:t>COMA  &lt; 30 %</a:t>
            </a:r>
            <a:endParaRPr lang="es-MX" sz="2400" b="1" dirty="0">
              <a:solidFill>
                <a:srgbClr val="990000"/>
              </a:solidFill>
            </a:endParaRPr>
          </a:p>
        </p:txBody>
      </p:sp>
      <p:pic>
        <p:nvPicPr>
          <p:cNvPr id="52226" name="Picture 2" descr="http://dmhospitalaria.saedyn.es/img/img_descompensacion_hiperosmolar_definicion_movil.jpg"/>
          <p:cNvPicPr>
            <a:picLocks noChangeAspect="1" noChangeArrowheads="1"/>
          </p:cNvPicPr>
          <p:nvPr/>
        </p:nvPicPr>
        <p:blipFill>
          <a:blip r:embed="rId2" cstate="print"/>
          <a:srcRect/>
          <a:stretch>
            <a:fillRect/>
          </a:stretch>
        </p:blipFill>
        <p:spPr bwMode="auto">
          <a:xfrm>
            <a:off x="6156176" y="4077072"/>
            <a:ext cx="2365277" cy="2365277"/>
          </a:xfrm>
          <a:prstGeom prst="rect">
            <a:avLst/>
          </a:prstGeom>
          <a:noFill/>
        </p:spPr>
      </p:pic>
      <p:sp>
        <p:nvSpPr>
          <p:cNvPr id="4" name="3 Rectángulo"/>
          <p:cNvSpPr/>
          <p:nvPr/>
        </p:nvSpPr>
        <p:spPr>
          <a:xfrm>
            <a:off x="2555776" y="620688"/>
            <a:ext cx="4002506"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IMPORTANTE</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60648"/>
            <a:ext cx="8424936" cy="4801314"/>
          </a:xfrm>
          <a:prstGeom prst="rect">
            <a:avLst/>
          </a:prstGeom>
        </p:spPr>
        <p:txBody>
          <a:bodyPr wrap="square">
            <a:spAutoFit/>
          </a:bodyPr>
          <a:lstStyle/>
          <a:p>
            <a:r>
              <a:rPr lang="en-US" b="1" dirty="0" smtClean="0"/>
              <a:t>Moderate Versus Tight </a:t>
            </a:r>
            <a:r>
              <a:rPr lang="en-US" b="1" dirty="0" err="1" smtClean="0"/>
              <a:t>Glycemic</a:t>
            </a:r>
            <a:r>
              <a:rPr lang="en-US" b="1" dirty="0" smtClean="0"/>
              <a:t> Control</a:t>
            </a:r>
          </a:p>
          <a:p>
            <a:endParaRPr lang="en-US" b="1" dirty="0" smtClean="0"/>
          </a:p>
          <a:p>
            <a:pPr algn="just"/>
            <a:r>
              <a:rPr lang="en-US" dirty="0" smtClean="0"/>
              <a:t>A meta-analysis of over 26 studies, including the </a:t>
            </a:r>
            <a:r>
              <a:rPr lang="en-US" dirty="0" err="1" smtClean="0"/>
              <a:t>Normoglycemia</a:t>
            </a:r>
            <a:r>
              <a:rPr lang="en-US" dirty="0" smtClean="0"/>
              <a:t> in Intensive Care Evaluation–Survival Using Glucose Algorithm Regulation (NICE-SUGAR) study.</a:t>
            </a:r>
          </a:p>
          <a:p>
            <a:pPr algn="just"/>
            <a:endParaRPr lang="en-US" dirty="0" smtClean="0"/>
          </a:p>
          <a:p>
            <a:pPr algn="just"/>
            <a:r>
              <a:rPr lang="en-US" dirty="0" smtClean="0"/>
              <a:t>Showed increased rates of severe hypoglycemia (blood glucose &lt;40 mg/</a:t>
            </a:r>
            <a:r>
              <a:rPr lang="en-US" dirty="0" err="1" smtClean="0"/>
              <a:t>dL</a:t>
            </a:r>
            <a:r>
              <a:rPr lang="en-US" dirty="0" smtClean="0"/>
              <a:t>) and mortality in tightly versus moderately controlled cohorts (</a:t>
            </a:r>
            <a:r>
              <a:rPr lang="en-US" dirty="0" smtClean="0">
                <a:hlinkClick r:id="rId2"/>
              </a:rPr>
              <a:t>1</a:t>
            </a:r>
            <a:r>
              <a:rPr lang="en-US" dirty="0" smtClean="0"/>
              <a:t>). </a:t>
            </a:r>
          </a:p>
          <a:p>
            <a:pPr algn="just"/>
            <a:endParaRPr lang="en-US" dirty="0" smtClean="0"/>
          </a:p>
          <a:p>
            <a:pPr algn="just"/>
            <a:r>
              <a:rPr lang="en-US" dirty="0" smtClean="0"/>
              <a:t>This evidence established new standards: insulin therapy should be initiated for treatment of persistent hyperglycemia starting at a threshold ≥180 mg/</a:t>
            </a:r>
            <a:r>
              <a:rPr lang="en-US" dirty="0" err="1" smtClean="0"/>
              <a:t>dL</a:t>
            </a:r>
            <a:r>
              <a:rPr lang="en-US" dirty="0" smtClean="0"/>
              <a:t> (10.0 </a:t>
            </a:r>
            <a:r>
              <a:rPr lang="en-US" dirty="0" err="1" smtClean="0"/>
              <a:t>mmol</a:t>
            </a:r>
            <a:r>
              <a:rPr lang="en-US" dirty="0" smtClean="0"/>
              <a:t>/L). Once insulin therapy is started, a target glucose range of 140–180 mg/</a:t>
            </a:r>
            <a:r>
              <a:rPr lang="en-US" dirty="0" err="1" smtClean="0"/>
              <a:t>dL</a:t>
            </a:r>
            <a:r>
              <a:rPr lang="en-US" dirty="0" smtClean="0"/>
              <a:t> (7.8–10.0 </a:t>
            </a:r>
            <a:r>
              <a:rPr lang="en-US" dirty="0" err="1" smtClean="0"/>
              <a:t>mmol</a:t>
            </a:r>
            <a:r>
              <a:rPr lang="en-US" dirty="0" smtClean="0"/>
              <a:t>/L) is recommended for the majority of critically ill and </a:t>
            </a:r>
            <a:r>
              <a:rPr lang="en-US" dirty="0" err="1" smtClean="0"/>
              <a:t>noncritically</a:t>
            </a:r>
            <a:r>
              <a:rPr lang="en-US" dirty="0" smtClean="0"/>
              <a:t> ill patients (</a:t>
            </a:r>
            <a:r>
              <a:rPr lang="en-US" dirty="0" smtClean="0">
                <a:hlinkClick r:id="rId2"/>
              </a:rPr>
              <a:t>2</a:t>
            </a:r>
            <a:r>
              <a:rPr lang="en-US" dirty="0" smtClean="0"/>
              <a:t>). </a:t>
            </a:r>
          </a:p>
          <a:p>
            <a:pPr algn="just"/>
            <a:endParaRPr lang="en-US" dirty="0" smtClean="0"/>
          </a:p>
          <a:p>
            <a:pPr algn="just"/>
            <a:r>
              <a:rPr lang="en-US" dirty="0" smtClean="0"/>
              <a:t>More stringent goals, such as &lt;140 mg/Dl, may be appropriate for selected patients, as long as this can be achieved without significant hypoglycemia. </a:t>
            </a:r>
          </a:p>
        </p:txBody>
      </p:sp>
      <p:sp>
        <p:nvSpPr>
          <p:cNvPr id="58369" name="Rectangle 1">
            <a:hlinkClick r:id="rId2" tooltip="View reference 16 in text"/>
          </p:cNvPr>
          <p:cNvSpPr>
            <a:spLocks noChangeArrowheads="1"/>
          </p:cNvSpPr>
          <p:nvPr/>
        </p:nvSpPr>
        <p:spPr bwMode="auto">
          <a:xfrm>
            <a:off x="179512" y="5065683"/>
            <a:ext cx="8712968"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dirty="0" smtClean="0">
              <a:ln>
                <a:noFill/>
              </a:ln>
              <a:solidFill>
                <a:schemeClr val="tx1"/>
              </a:solidFill>
              <a:effectLst/>
              <a:latin typeface="Arial" charset="0"/>
              <a:cs typeface="Arial" charset="0"/>
            </a:endParaRPr>
          </a:p>
          <a:p>
            <a:pPr marL="0" marR="0" lvl="0" indent="0" algn="r" defTabSz="914400" rtl="0" eaLnBrk="0" fontAlgn="base" latinLnBrk="0" hangingPunct="0">
              <a:lnSpc>
                <a:spcPct val="100000"/>
              </a:lnSpc>
              <a:spcBef>
                <a:spcPct val="0"/>
              </a:spcBef>
              <a:spcAft>
                <a:spcPct val="0"/>
              </a:spcAft>
              <a:buClrTx/>
              <a:buSzTx/>
              <a:buFontTx/>
              <a:buAutoNum type="arabicPeriod"/>
              <a:tabLst/>
            </a:pPr>
            <a:r>
              <a:rPr kumimoji="0" lang="es-SV" sz="1050" b="0" i="0" u="none" strike="noStrike" cap="none" normalizeH="0" baseline="0" dirty="0" smtClean="0">
                <a:ln>
                  <a:noFill/>
                </a:ln>
                <a:solidFill>
                  <a:schemeClr val="tx1"/>
                </a:solidFill>
                <a:effectLst/>
                <a:latin typeface="Arial" charset="0"/>
                <a:cs typeface="Arial" charset="0"/>
              </a:rPr>
              <a:t>NICE-SUGAR </a:t>
            </a:r>
            <a:r>
              <a:rPr kumimoji="0" lang="es-SV" sz="1050" b="0" i="0" u="none" strike="noStrike" cap="none" normalizeH="0" baseline="0" dirty="0" err="1" smtClean="0">
                <a:ln>
                  <a:noFill/>
                </a:ln>
                <a:solidFill>
                  <a:schemeClr val="tx1"/>
                </a:solidFill>
                <a:effectLst/>
                <a:latin typeface="Arial" charset="0"/>
                <a:cs typeface="Arial" charset="0"/>
              </a:rPr>
              <a:t>Study</a:t>
            </a:r>
            <a:r>
              <a:rPr kumimoji="0" lang="es-SV" sz="1050" b="0" i="0" u="none" strike="noStrike" cap="none" normalizeH="0" baseline="0" dirty="0" smtClean="0">
                <a:ln>
                  <a:noFill/>
                </a:ln>
                <a:solidFill>
                  <a:schemeClr val="tx1"/>
                </a:solidFill>
                <a:effectLst/>
                <a:latin typeface="Arial" charset="0"/>
                <a:cs typeface="Arial" charset="0"/>
              </a:rPr>
              <a:t> </a:t>
            </a:r>
            <a:r>
              <a:rPr kumimoji="0" lang="es-SV" sz="1050" b="0" i="0" u="none" strike="noStrike" cap="none" normalizeH="0" baseline="0" dirty="0" err="1" smtClean="0">
                <a:ln>
                  <a:noFill/>
                </a:ln>
                <a:solidFill>
                  <a:schemeClr val="tx1"/>
                </a:solidFill>
                <a:effectLst/>
                <a:latin typeface="Arial" charset="0"/>
                <a:cs typeface="Arial" charset="0"/>
              </a:rPr>
              <a:t>Investigators</a:t>
            </a:r>
            <a:r>
              <a:rPr kumimoji="0" lang="es-SV" sz="1050" b="0" i="0" u="none" strike="noStrike" cap="none" normalizeH="0" baseline="0" dirty="0" smtClean="0">
                <a:ln>
                  <a:noFill/>
                </a:ln>
                <a:solidFill>
                  <a:schemeClr val="tx1"/>
                </a:solidFill>
                <a:effectLst/>
                <a:latin typeface="Arial" charset="0"/>
                <a:cs typeface="Arial" charset="0"/>
              </a:rPr>
              <a:t>, </a:t>
            </a:r>
            <a:r>
              <a:rPr kumimoji="0" lang="es-SV" sz="1050" b="0" i="0" u="none" strike="noStrike" cap="none" normalizeH="0" baseline="0" dirty="0" err="1" smtClean="0">
                <a:ln>
                  <a:noFill/>
                </a:ln>
                <a:solidFill>
                  <a:schemeClr val="tx1"/>
                </a:solidFill>
                <a:effectLst/>
                <a:latin typeface="Arial" charset="0"/>
                <a:cs typeface="Arial" charset="0"/>
              </a:rPr>
              <a:t>Finfer</a:t>
            </a:r>
            <a:r>
              <a:rPr kumimoji="0" lang="es-SV" sz="1050" b="0" i="0" u="none" strike="noStrike" cap="none" normalizeH="0" baseline="0" dirty="0" smtClean="0">
                <a:ln>
                  <a:noFill/>
                </a:ln>
                <a:solidFill>
                  <a:schemeClr val="tx1"/>
                </a:solidFill>
                <a:effectLst/>
                <a:latin typeface="Arial" charset="0"/>
                <a:cs typeface="Arial" charset="0"/>
              </a:rPr>
              <a:t> S, </a:t>
            </a:r>
            <a:r>
              <a:rPr kumimoji="0" lang="es-SV" sz="1050" b="0" i="0" u="none" strike="noStrike" cap="none" normalizeH="0" baseline="0" dirty="0" err="1" smtClean="0">
                <a:ln>
                  <a:noFill/>
                </a:ln>
                <a:solidFill>
                  <a:schemeClr val="tx1"/>
                </a:solidFill>
                <a:effectLst/>
                <a:latin typeface="Arial" charset="0"/>
                <a:cs typeface="Arial" charset="0"/>
              </a:rPr>
              <a:t>Chittock</a:t>
            </a:r>
            <a:r>
              <a:rPr kumimoji="0" lang="es-SV" sz="1050" b="0" i="0" u="none" strike="noStrike" cap="none" normalizeH="0" baseline="0" dirty="0" smtClean="0">
                <a:ln>
                  <a:noFill/>
                </a:ln>
                <a:solidFill>
                  <a:schemeClr val="tx1"/>
                </a:solidFill>
                <a:effectLst/>
                <a:latin typeface="Arial" charset="0"/>
                <a:cs typeface="Arial" charset="0"/>
              </a:rPr>
              <a:t> DR, et al</a:t>
            </a:r>
            <a:r>
              <a:rPr kumimoji="0" lang="es-SV" sz="1050" b="0" i="1" u="none" strike="noStrike" cap="none" normalizeH="0" baseline="0" dirty="0" smtClean="0">
                <a:ln>
                  <a:noFill/>
                </a:ln>
                <a:solidFill>
                  <a:schemeClr val="tx1"/>
                </a:solidFill>
                <a:effectLst/>
                <a:latin typeface="Arial" charset="0"/>
                <a:cs typeface="Arial" charset="0"/>
              </a:rPr>
              <a:t>. </a:t>
            </a:r>
            <a:r>
              <a:rPr kumimoji="0" lang="es-SV" sz="1050" b="0" i="1" u="none" strike="noStrike" cap="none" normalizeH="0" baseline="0" dirty="0" err="1" smtClean="0">
                <a:ln>
                  <a:noFill/>
                </a:ln>
                <a:solidFill>
                  <a:schemeClr val="tx1"/>
                </a:solidFill>
                <a:effectLst/>
                <a:latin typeface="Arial" charset="0"/>
                <a:cs typeface="Arial" charset="0"/>
              </a:rPr>
              <a:t>Intensive</a:t>
            </a:r>
            <a:r>
              <a:rPr kumimoji="0" lang="es-SV" sz="1050" b="0" i="1" u="none" strike="noStrike" cap="none" normalizeH="0" baseline="0" dirty="0" smtClean="0">
                <a:ln>
                  <a:noFill/>
                </a:ln>
                <a:solidFill>
                  <a:schemeClr val="tx1"/>
                </a:solidFill>
                <a:effectLst/>
                <a:latin typeface="Arial" charset="0"/>
                <a:cs typeface="Arial" charset="0"/>
              </a:rPr>
              <a:t> versus </a:t>
            </a:r>
            <a:r>
              <a:rPr kumimoji="0" lang="es-SV" sz="1050" b="0" i="1" u="none" strike="noStrike" cap="none" normalizeH="0" baseline="0" dirty="0" err="1" smtClean="0">
                <a:ln>
                  <a:noFill/>
                </a:ln>
                <a:solidFill>
                  <a:schemeClr val="tx1"/>
                </a:solidFill>
                <a:effectLst/>
                <a:latin typeface="Arial" charset="0"/>
                <a:cs typeface="Arial" charset="0"/>
              </a:rPr>
              <a:t>conventional</a:t>
            </a:r>
            <a:r>
              <a:rPr kumimoji="0" lang="es-SV" sz="1050" b="0" i="1" u="none" strike="noStrike" cap="none" normalizeH="0" baseline="0" dirty="0" smtClean="0">
                <a:ln>
                  <a:noFill/>
                </a:ln>
                <a:solidFill>
                  <a:schemeClr val="tx1"/>
                </a:solidFill>
                <a:effectLst/>
                <a:latin typeface="Arial" charset="0"/>
                <a:cs typeface="Arial" charset="0"/>
              </a:rPr>
              <a:t> </a:t>
            </a:r>
            <a:r>
              <a:rPr kumimoji="0" lang="es-SV" sz="1050" b="0" i="1" u="none" strike="noStrike" cap="none" normalizeH="0" baseline="0" dirty="0" err="1" smtClean="0">
                <a:ln>
                  <a:noFill/>
                </a:ln>
                <a:solidFill>
                  <a:schemeClr val="tx1"/>
                </a:solidFill>
                <a:effectLst/>
                <a:latin typeface="Arial" charset="0"/>
                <a:cs typeface="Arial" charset="0"/>
              </a:rPr>
              <a:t>glucose</a:t>
            </a:r>
            <a:r>
              <a:rPr kumimoji="0" lang="es-SV" sz="1050" b="0" i="1" u="none" strike="noStrike" cap="none" normalizeH="0" baseline="0" dirty="0" smtClean="0">
                <a:ln>
                  <a:noFill/>
                </a:ln>
                <a:solidFill>
                  <a:schemeClr val="tx1"/>
                </a:solidFill>
                <a:effectLst/>
                <a:latin typeface="Arial" charset="0"/>
                <a:cs typeface="Arial" charset="0"/>
              </a:rPr>
              <a:t> control in </a:t>
            </a:r>
            <a:r>
              <a:rPr kumimoji="0" lang="es-SV" sz="1050" b="0" i="1" u="none" strike="noStrike" cap="none" normalizeH="0" baseline="0" dirty="0" err="1" smtClean="0">
                <a:ln>
                  <a:noFill/>
                </a:ln>
                <a:solidFill>
                  <a:schemeClr val="tx1"/>
                </a:solidFill>
                <a:effectLst/>
                <a:latin typeface="Arial" charset="0"/>
                <a:cs typeface="Arial" charset="0"/>
              </a:rPr>
              <a:t>critically</a:t>
            </a:r>
            <a:r>
              <a:rPr kumimoji="0" lang="es-SV" sz="1050" b="0" i="1" u="none" strike="noStrike" cap="none" normalizeH="0" baseline="0" dirty="0" smtClean="0">
                <a:ln>
                  <a:noFill/>
                </a:ln>
                <a:solidFill>
                  <a:schemeClr val="tx1"/>
                </a:solidFill>
                <a:effectLst/>
                <a:latin typeface="Arial" charset="0"/>
                <a:cs typeface="Arial" charset="0"/>
              </a:rPr>
              <a:t> </a:t>
            </a:r>
            <a:r>
              <a:rPr kumimoji="0" lang="es-SV" sz="1050" b="0" i="1" u="none" strike="noStrike" cap="none" normalizeH="0" baseline="0" dirty="0" err="1" smtClean="0">
                <a:ln>
                  <a:noFill/>
                </a:ln>
                <a:solidFill>
                  <a:schemeClr val="tx1"/>
                </a:solidFill>
                <a:effectLst/>
                <a:latin typeface="Arial" charset="0"/>
                <a:cs typeface="Arial" charset="0"/>
              </a:rPr>
              <a:t>ill</a:t>
            </a:r>
            <a:r>
              <a:rPr kumimoji="0" lang="es-SV" sz="1050" b="0" i="1" u="none" strike="noStrike" cap="none" normalizeH="0" baseline="0" dirty="0" smtClean="0">
                <a:ln>
                  <a:noFill/>
                </a:ln>
                <a:solidFill>
                  <a:schemeClr val="tx1"/>
                </a:solidFill>
                <a:effectLst/>
                <a:latin typeface="Arial" charset="0"/>
                <a:cs typeface="Arial" charset="0"/>
              </a:rPr>
              <a:t> </a:t>
            </a:r>
            <a:r>
              <a:rPr kumimoji="0" lang="es-SV" sz="1050" b="0" i="1" u="none" strike="noStrike" cap="none" normalizeH="0" baseline="0" dirty="0" err="1" smtClean="0">
                <a:ln>
                  <a:noFill/>
                </a:ln>
                <a:solidFill>
                  <a:schemeClr val="tx1"/>
                </a:solidFill>
                <a:effectLst/>
                <a:latin typeface="Arial" charset="0"/>
                <a:cs typeface="Arial" charset="0"/>
              </a:rPr>
              <a:t>patients</a:t>
            </a:r>
            <a:r>
              <a:rPr kumimoji="0" lang="es-SV" sz="1050" b="0" i="1" u="none" strike="noStrike" cap="none" normalizeH="0" baseline="0" dirty="0" smtClean="0">
                <a:ln>
                  <a:noFill/>
                </a:ln>
                <a:solidFill>
                  <a:schemeClr val="tx1"/>
                </a:solidFill>
                <a:effectLst/>
                <a:latin typeface="Arial" charset="0"/>
                <a:cs typeface="Arial" charset="0"/>
              </a:rPr>
              <a:t>. N </a:t>
            </a:r>
            <a:r>
              <a:rPr kumimoji="0" lang="es-SV" sz="1050" b="0" i="1" u="none" strike="noStrike" cap="none" normalizeH="0" baseline="0" dirty="0" err="1" smtClean="0">
                <a:ln>
                  <a:noFill/>
                </a:ln>
                <a:solidFill>
                  <a:schemeClr val="tx1"/>
                </a:solidFill>
                <a:effectLst/>
                <a:latin typeface="Arial" charset="0"/>
                <a:cs typeface="Arial" charset="0"/>
              </a:rPr>
              <a:t>Engl</a:t>
            </a:r>
            <a:r>
              <a:rPr kumimoji="0" lang="es-SV" sz="1050" b="0" i="1" u="none" strike="noStrike" cap="none" normalizeH="0" baseline="0" dirty="0" smtClean="0">
                <a:ln>
                  <a:noFill/>
                </a:ln>
                <a:solidFill>
                  <a:schemeClr val="tx1"/>
                </a:solidFill>
                <a:effectLst/>
                <a:latin typeface="Arial" charset="0"/>
                <a:cs typeface="Arial" charset="0"/>
              </a:rPr>
              <a:t> J </a:t>
            </a:r>
            <a:r>
              <a:rPr kumimoji="0" lang="es-SV" sz="1050" b="0" i="1" u="none" strike="noStrike" cap="none" normalizeH="0" baseline="0" dirty="0" err="1" smtClean="0">
                <a:ln>
                  <a:noFill/>
                </a:ln>
                <a:solidFill>
                  <a:schemeClr val="tx1"/>
                </a:solidFill>
                <a:effectLst/>
                <a:latin typeface="Arial" charset="0"/>
                <a:cs typeface="Arial" charset="0"/>
              </a:rPr>
              <a:t>Med</a:t>
            </a:r>
            <a:r>
              <a:rPr kumimoji="0" lang="es-SV" sz="1050" b="0" i="1" u="none" strike="noStrike" cap="none" normalizeH="0" baseline="0" dirty="0" smtClean="0">
                <a:ln>
                  <a:noFill/>
                </a:ln>
                <a:solidFill>
                  <a:schemeClr val="tx1"/>
                </a:solidFill>
                <a:effectLst/>
                <a:latin typeface="Arial" charset="0"/>
                <a:cs typeface="Arial" charset="0"/>
              </a:rPr>
              <a:t> 2009;360:1283–1297.</a:t>
            </a:r>
          </a:p>
          <a:p>
            <a:pPr marL="0" marR="0" lvl="0" indent="0" algn="r" defTabSz="914400" rtl="0" eaLnBrk="0" fontAlgn="base" latinLnBrk="0" hangingPunct="0">
              <a:lnSpc>
                <a:spcPct val="100000"/>
              </a:lnSpc>
              <a:spcBef>
                <a:spcPct val="0"/>
              </a:spcBef>
              <a:spcAft>
                <a:spcPct val="0"/>
              </a:spcAft>
              <a:buClrTx/>
              <a:buSzTx/>
              <a:buFontTx/>
              <a:buAutoNum type="arabicPeriod"/>
              <a:tabLst/>
            </a:pPr>
            <a:endParaRPr kumimoji="0" lang="es-SV" sz="1050" b="0" i="1" u="none" strike="noStrike" cap="none" normalizeH="0" baseline="0" dirty="0" smtClean="0">
              <a:ln>
                <a:noFill/>
              </a:ln>
              <a:solidFill>
                <a:schemeClr val="tx1"/>
              </a:solidFill>
              <a:effectLst/>
              <a:latin typeface="Arial" charset="0"/>
              <a:cs typeface="Arial" charset="0"/>
            </a:endParaRPr>
          </a:p>
          <a:p>
            <a:pPr algn="r"/>
            <a:r>
              <a:rPr lang="es-SV" sz="1050" dirty="0" smtClean="0"/>
              <a:t>2.- </a:t>
            </a:r>
            <a:r>
              <a:rPr lang="es-SV" sz="1050" dirty="0" err="1" smtClean="0"/>
              <a:t>Moghissi</a:t>
            </a:r>
            <a:r>
              <a:rPr lang="es-SV" sz="1050" dirty="0" smtClean="0"/>
              <a:t> ES, </a:t>
            </a:r>
            <a:r>
              <a:rPr lang="es-SV" sz="1050" dirty="0" err="1" smtClean="0"/>
              <a:t>Korytkowski</a:t>
            </a:r>
            <a:r>
              <a:rPr lang="es-SV" sz="1050" dirty="0" smtClean="0"/>
              <a:t> MT, </a:t>
            </a:r>
            <a:r>
              <a:rPr lang="es-SV" sz="1050" dirty="0" err="1" smtClean="0"/>
              <a:t>DiNardo</a:t>
            </a:r>
            <a:r>
              <a:rPr lang="es-SV" sz="1050" dirty="0" smtClean="0"/>
              <a:t> M, et al.; American </a:t>
            </a:r>
            <a:r>
              <a:rPr lang="es-SV" sz="1050" dirty="0" err="1" smtClean="0"/>
              <a:t>Association</a:t>
            </a:r>
            <a:r>
              <a:rPr lang="es-SV" sz="1050" dirty="0" smtClean="0"/>
              <a:t> of </a:t>
            </a:r>
            <a:r>
              <a:rPr lang="es-SV" sz="1050" dirty="0" err="1" smtClean="0"/>
              <a:t>Clinical</a:t>
            </a:r>
            <a:r>
              <a:rPr lang="es-SV" sz="1050" dirty="0" smtClean="0"/>
              <a:t> </a:t>
            </a:r>
            <a:r>
              <a:rPr lang="es-SV" sz="1050" dirty="0" err="1" smtClean="0"/>
              <a:t>Endocrinologists</a:t>
            </a:r>
            <a:r>
              <a:rPr lang="es-SV" sz="1050" dirty="0" smtClean="0"/>
              <a:t>; American Diabetes </a:t>
            </a:r>
            <a:r>
              <a:rPr lang="es-SV" sz="1050" dirty="0" err="1" smtClean="0"/>
              <a:t>Association</a:t>
            </a:r>
            <a:r>
              <a:rPr lang="es-SV" sz="1050" i="1" dirty="0" smtClean="0"/>
              <a:t>. American </a:t>
            </a:r>
            <a:r>
              <a:rPr lang="es-SV" sz="1050" i="1" dirty="0" err="1" smtClean="0"/>
              <a:t>Association</a:t>
            </a:r>
            <a:r>
              <a:rPr lang="es-SV" sz="1050" i="1" dirty="0" smtClean="0"/>
              <a:t> of </a:t>
            </a:r>
            <a:r>
              <a:rPr lang="es-SV" sz="1050" i="1" dirty="0" err="1" smtClean="0"/>
              <a:t>Clinical</a:t>
            </a:r>
            <a:r>
              <a:rPr lang="es-SV" sz="1050" i="1" dirty="0" smtClean="0"/>
              <a:t> </a:t>
            </a:r>
            <a:r>
              <a:rPr lang="es-SV" sz="1050" i="1" dirty="0" err="1" smtClean="0"/>
              <a:t>Endocrinologists</a:t>
            </a:r>
            <a:r>
              <a:rPr lang="es-SV" sz="1050" i="1" dirty="0" smtClean="0"/>
              <a:t> and American Diabetes </a:t>
            </a:r>
            <a:r>
              <a:rPr lang="es-SV" sz="1050" i="1" dirty="0" err="1" smtClean="0"/>
              <a:t>Association</a:t>
            </a:r>
            <a:r>
              <a:rPr lang="es-SV" sz="1050" i="1" dirty="0" smtClean="0"/>
              <a:t> </a:t>
            </a:r>
            <a:r>
              <a:rPr lang="es-SV" sz="1050" i="1" dirty="0" err="1" smtClean="0"/>
              <a:t>consensus</a:t>
            </a:r>
            <a:r>
              <a:rPr lang="es-SV" sz="1050" i="1" dirty="0" smtClean="0"/>
              <a:t> </a:t>
            </a:r>
            <a:r>
              <a:rPr lang="es-SV" sz="1050" i="1" dirty="0" err="1" smtClean="0"/>
              <a:t>statement</a:t>
            </a:r>
            <a:r>
              <a:rPr lang="es-SV" sz="1050" i="1" dirty="0" smtClean="0"/>
              <a:t> </a:t>
            </a:r>
            <a:r>
              <a:rPr lang="es-SV" sz="1050" i="1" dirty="0" err="1" smtClean="0"/>
              <a:t>on</a:t>
            </a:r>
            <a:r>
              <a:rPr lang="es-SV" sz="1050" i="1" dirty="0" smtClean="0"/>
              <a:t> </a:t>
            </a:r>
            <a:r>
              <a:rPr lang="es-SV" sz="1050" i="1" dirty="0" err="1" smtClean="0"/>
              <a:t>inpatient</a:t>
            </a:r>
            <a:r>
              <a:rPr lang="es-SV" sz="1050" i="1" dirty="0" smtClean="0"/>
              <a:t> </a:t>
            </a:r>
            <a:r>
              <a:rPr lang="es-SV" sz="1050" i="1" dirty="0" err="1" smtClean="0"/>
              <a:t>glycemic</a:t>
            </a:r>
            <a:r>
              <a:rPr lang="es-SV" sz="1050" i="1" dirty="0" smtClean="0"/>
              <a:t> control. Diabetes </a:t>
            </a:r>
            <a:r>
              <a:rPr lang="es-SV" sz="1050" i="1" dirty="0" err="1" smtClean="0"/>
              <a:t>Care</a:t>
            </a:r>
            <a:r>
              <a:rPr lang="es-SV" sz="1050" i="1" dirty="0" smtClean="0"/>
              <a:t> 2009;32:1119–1131</a:t>
            </a:r>
            <a:endParaRPr lang="es-SV" sz="1050" dirty="0" smtClean="0"/>
          </a:p>
          <a:p>
            <a:pPr marL="0" marR="0" lvl="0" indent="0" algn="r" defTabSz="914400" rtl="0" eaLnBrk="0" fontAlgn="base" latinLnBrk="0" hangingPunct="0">
              <a:lnSpc>
                <a:spcPct val="100000"/>
              </a:lnSpc>
              <a:spcBef>
                <a:spcPct val="0"/>
              </a:spcBef>
              <a:spcAft>
                <a:spcPct val="0"/>
              </a:spcAft>
              <a:buClrTx/>
              <a:buSzTx/>
              <a:buFontTx/>
              <a:buAutoNum type="arabicPeriod"/>
              <a:tabLst/>
            </a:pPr>
            <a:endParaRPr kumimoji="0" lang="es-SV" sz="105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SV" sz="105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2" y="908720"/>
            <a:ext cx="6912768" cy="523220"/>
          </a:xfrm>
          <a:prstGeom prst="rect">
            <a:avLst/>
          </a:prstGeom>
          <a:noFill/>
        </p:spPr>
        <p:txBody>
          <a:bodyPr wrap="square" rtlCol="0">
            <a:spAutoFit/>
          </a:bodyPr>
          <a:lstStyle/>
          <a:p>
            <a:pPr algn="ctr"/>
            <a:r>
              <a:rPr lang="es-MX" sz="2800" u="sng" dirty="0" smtClean="0"/>
              <a:t>CRISIS   HIPERGLICEMICAS</a:t>
            </a:r>
            <a:endParaRPr lang="es-MX" sz="2800" u="sng" dirty="0"/>
          </a:p>
        </p:txBody>
      </p:sp>
      <p:sp>
        <p:nvSpPr>
          <p:cNvPr id="3" name="2 CuadroTexto"/>
          <p:cNvSpPr txBox="1"/>
          <p:nvPr/>
        </p:nvSpPr>
        <p:spPr>
          <a:xfrm>
            <a:off x="1403648" y="2060848"/>
            <a:ext cx="6912768" cy="1686616"/>
          </a:xfrm>
          <a:prstGeom prst="rect">
            <a:avLst/>
          </a:prstGeom>
          <a:noFill/>
        </p:spPr>
        <p:txBody>
          <a:bodyPr wrap="square" rtlCol="0">
            <a:spAutoFit/>
          </a:bodyPr>
          <a:lstStyle/>
          <a:p>
            <a:pPr marL="457200" indent="-457200">
              <a:lnSpc>
                <a:spcPct val="150000"/>
              </a:lnSpc>
              <a:buFont typeface="+mj-lt"/>
              <a:buAutoNum type="arabicPeriod"/>
            </a:pPr>
            <a:r>
              <a:rPr lang="es-MX" sz="2400" dirty="0" smtClean="0"/>
              <a:t>CETOACIDOSIS DIABETICA</a:t>
            </a:r>
          </a:p>
          <a:p>
            <a:pPr marL="457200" indent="-457200">
              <a:lnSpc>
                <a:spcPct val="150000"/>
              </a:lnSpc>
              <a:buFont typeface="+mj-lt"/>
              <a:buAutoNum type="arabicPeriod"/>
            </a:pPr>
            <a:r>
              <a:rPr lang="es-MX" sz="2400" dirty="0" smtClean="0"/>
              <a:t>COMA HIPEROSMOLAR NO CETOSICO</a:t>
            </a:r>
          </a:p>
          <a:p>
            <a:pPr marL="457200" indent="-457200">
              <a:lnSpc>
                <a:spcPct val="150000"/>
              </a:lnSpc>
              <a:buFont typeface="+mj-lt"/>
              <a:buAutoNum type="arabicPeriod"/>
            </a:pPr>
            <a:r>
              <a:rPr lang="es-MX" sz="2400" dirty="0" smtClean="0"/>
              <a:t>DESCOMPENSACION SIMPLE</a:t>
            </a:r>
            <a:endParaRPr lang="es-MX" sz="2400" dirty="0"/>
          </a:p>
        </p:txBody>
      </p:sp>
      <p:pic>
        <p:nvPicPr>
          <p:cNvPr id="4" name="3 Marcador de contenido" descr="paciente-insulina.jpg"/>
          <p:cNvPicPr>
            <a:picLocks noChangeAspect="1"/>
          </p:cNvPicPr>
          <p:nvPr/>
        </p:nvPicPr>
        <p:blipFill>
          <a:blip r:embed="rId2" cstate="print"/>
          <a:stretch>
            <a:fillRect/>
          </a:stretch>
        </p:blipFill>
        <p:spPr>
          <a:xfrm>
            <a:off x="3779912" y="4293096"/>
            <a:ext cx="2985827" cy="1754173"/>
          </a:xfrm>
          <a:prstGeom prst="rect">
            <a:avLst/>
          </a:prstGeom>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SV" sz="2800" dirty="0" smtClean="0"/>
              <a:t>CASO CLINICO</a:t>
            </a:r>
            <a:endParaRPr lang="es-SV" sz="2800" dirty="0"/>
          </a:p>
        </p:txBody>
      </p:sp>
      <p:pic>
        <p:nvPicPr>
          <p:cNvPr id="4" name="3 Marcador de contenido" descr="paciente-insulina.jpg"/>
          <p:cNvPicPr>
            <a:picLocks noGrp="1" noChangeAspect="1"/>
          </p:cNvPicPr>
          <p:nvPr>
            <p:ph idx="1"/>
          </p:nvPr>
        </p:nvPicPr>
        <p:blipFill>
          <a:blip r:embed="rId2" cstate="print"/>
          <a:stretch>
            <a:fillRect/>
          </a:stretch>
        </p:blipFill>
        <p:spPr>
          <a:xfrm>
            <a:off x="2108200" y="2324894"/>
            <a:ext cx="5080000" cy="2984500"/>
          </a:xfrm>
        </p:spPr>
      </p:pic>
      <p:sp>
        <p:nvSpPr>
          <p:cNvPr id="5" name="4 Rectángulo"/>
          <p:cNvSpPr/>
          <p:nvPr/>
        </p:nvSpPr>
        <p:spPr>
          <a:xfrm>
            <a:off x="2176300" y="1340768"/>
            <a:ext cx="5079981"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effectLst>
                  <a:outerShdw blurRad="50800" algn="tl" rotWithShape="0">
                    <a:srgbClr val="000000"/>
                  </a:outerShdw>
                </a:effectLst>
              </a:rPr>
              <a:t>¿</a:t>
            </a:r>
            <a:r>
              <a:rPr lang="es-ES" sz="3600" b="1" dirty="0" err="1" smtClean="0">
                <a:ln w="17780" cmpd="sng">
                  <a:solidFill>
                    <a:srgbClr val="FFFFFF"/>
                  </a:solidFill>
                  <a:prstDash val="solid"/>
                  <a:miter lim="800000"/>
                </a:ln>
                <a:effectLst>
                  <a:outerShdw blurRad="50800" algn="tl" rotWithShape="0">
                    <a:srgbClr val="000000"/>
                  </a:outerShdw>
                </a:effectLst>
              </a:rPr>
              <a:t>Cetoacid</a:t>
            </a:r>
            <a:r>
              <a:rPr lang="es-ES" sz="3600" b="1" cap="none" spc="0" dirty="0" err="1" smtClean="0">
                <a:ln w="17780" cmpd="sng">
                  <a:solidFill>
                    <a:srgbClr val="FFFFFF"/>
                  </a:solidFill>
                  <a:prstDash val="solid"/>
                  <a:miter lim="800000"/>
                </a:ln>
                <a:effectLst>
                  <a:outerShdw blurRad="50800" algn="tl" rotWithShape="0">
                    <a:srgbClr val="000000"/>
                  </a:outerShdw>
                </a:effectLst>
              </a:rPr>
              <a:t>osis</a:t>
            </a:r>
            <a:r>
              <a:rPr lang="es-ES" sz="3600" b="1" cap="none" spc="0" dirty="0" smtClean="0">
                <a:ln w="17780" cmpd="sng">
                  <a:solidFill>
                    <a:srgbClr val="FFFFFF"/>
                  </a:solidFill>
                  <a:prstDash val="solid"/>
                  <a:miter lim="800000"/>
                </a:ln>
                <a:effectLst>
                  <a:outerShdw blurRad="50800" algn="tl" rotWithShape="0">
                    <a:srgbClr val="000000"/>
                  </a:outerShdw>
                </a:effectLst>
              </a:rPr>
              <a:t> </a:t>
            </a:r>
            <a:r>
              <a:rPr lang="es-ES" sz="3600" b="1" cap="none" spc="0" dirty="0" err="1" smtClean="0">
                <a:ln w="17780" cmpd="sng">
                  <a:solidFill>
                    <a:srgbClr val="FFFFFF"/>
                  </a:solidFill>
                  <a:prstDash val="solid"/>
                  <a:miter lim="800000"/>
                </a:ln>
                <a:effectLst>
                  <a:outerShdw blurRad="50800" algn="tl" rotWithShape="0">
                    <a:srgbClr val="000000"/>
                  </a:outerShdw>
                </a:effectLst>
              </a:rPr>
              <a:t>Diabetica</a:t>
            </a:r>
            <a:r>
              <a:rPr lang="es-ES" sz="3600" b="1" cap="none" spc="0" dirty="0" smtClean="0">
                <a:ln w="17780" cmpd="sng">
                  <a:solidFill>
                    <a:srgbClr val="FFFFFF"/>
                  </a:solidFill>
                  <a:prstDash val="solid"/>
                  <a:miter lim="800000"/>
                </a:ln>
                <a:effectLst>
                  <a:outerShdw blurRad="50800" algn="tl" rotWithShape="0">
                    <a:srgbClr val="000000"/>
                  </a:outerShdw>
                </a:effectLst>
              </a:rPr>
              <a:t>?</a:t>
            </a:r>
            <a:endParaRPr lang="es-ES" sz="3600" b="1" cap="none" spc="0" dirty="0">
              <a:ln w="17780" cmpd="sng">
                <a:solidFill>
                  <a:srgbClr val="FFFFFF"/>
                </a:solidFill>
                <a:prstDash val="solid"/>
                <a:miter lim="800000"/>
              </a:ln>
              <a:effectLst>
                <a:outerShdw blurRad="50800" algn="tl" rotWithShape="0">
                  <a:srgbClr val="000000"/>
                </a:outerShdw>
              </a:effectLst>
            </a:endParaRPr>
          </a:p>
        </p:txBody>
      </p:sp>
    </p:spTree>
  </p:cSld>
  <p:clrMapOvr>
    <a:masterClrMapping/>
  </p:clrMapOvr>
  <p:transition>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5157192"/>
            <a:ext cx="8686800" cy="838200"/>
          </a:xfrm>
        </p:spPr>
        <p:txBody>
          <a:bodyPr/>
          <a:lstStyle/>
          <a:p>
            <a:pPr algn="ctr"/>
            <a:r>
              <a:rPr lang="es-SV" dirty="0" err="1" smtClean="0"/>
              <a:t>Cetoacidosis</a:t>
            </a:r>
            <a:r>
              <a:rPr lang="es-SV" dirty="0" smtClean="0"/>
              <a:t>  </a:t>
            </a:r>
            <a:r>
              <a:rPr lang="es-SV" dirty="0" err="1" smtClean="0"/>
              <a:t>alcoholica</a:t>
            </a:r>
            <a:endParaRPr lang="es-SV" dirty="0"/>
          </a:p>
        </p:txBody>
      </p:sp>
      <p:pic>
        <p:nvPicPr>
          <p:cNvPr id="4" name="3 Marcador de contenido" descr="paciente-insulina.jpg"/>
          <p:cNvPicPr>
            <a:picLocks noGrp="1" noChangeAspect="1"/>
          </p:cNvPicPr>
          <p:nvPr>
            <p:ph idx="1"/>
          </p:nvPr>
        </p:nvPicPr>
        <p:blipFill>
          <a:blip r:embed="rId2" cstate="print"/>
          <a:stretch>
            <a:fillRect/>
          </a:stretch>
        </p:blipFill>
        <p:spPr>
          <a:xfrm>
            <a:off x="179512" y="260648"/>
            <a:ext cx="2369597" cy="1392138"/>
          </a:xfrm>
        </p:spPr>
      </p:pic>
      <p:sp>
        <p:nvSpPr>
          <p:cNvPr id="5" name="4 CuadroTexto"/>
          <p:cNvSpPr txBox="1"/>
          <p:nvPr/>
        </p:nvSpPr>
        <p:spPr>
          <a:xfrm>
            <a:off x="467544" y="1772816"/>
            <a:ext cx="8424936" cy="3000821"/>
          </a:xfrm>
          <a:prstGeom prst="rect">
            <a:avLst/>
          </a:prstGeom>
          <a:noFill/>
        </p:spPr>
        <p:txBody>
          <a:bodyPr wrap="square" rtlCol="0">
            <a:spAutoFit/>
          </a:bodyPr>
          <a:lstStyle/>
          <a:p>
            <a:pPr>
              <a:lnSpc>
                <a:spcPct val="150000"/>
              </a:lnSpc>
            </a:pPr>
            <a:r>
              <a:rPr lang="es-MX" dirty="0" smtClean="0"/>
              <a:t>HOMBRE 32 AÑOS CON HISTORIA DE INGESTA FUERTE DE ALCOHOL (LICOR CLARO Y CERVEZA) INGRESADO CON ACIDOSIS METABOLICA PH 7.1 Y GLICEMIA 238.</a:t>
            </a:r>
            <a:endParaRPr lang="es-MX" dirty="0" smtClean="0"/>
          </a:p>
          <a:p>
            <a:pPr>
              <a:lnSpc>
                <a:spcPct val="150000"/>
              </a:lnSpc>
            </a:pPr>
            <a:r>
              <a:rPr lang="es-MX" dirty="0" smtClean="0"/>
              <a:t>INSULINA REGULAR CADA 6 HORAS Y LEV</a:t>
            </a:r>
          </a:p>
          <a:p>
            <a:pPr>
              <a:lnSpc>
                <a:spcPct val="150000"/>
              </a:lnSpc>
            </a:pPr>
            <a:r>
              <a:rPr lang="es-MX" dirty="0" smtClean="0"/>
              <a:t>DADO DE ALTA CON </a:t>
            </a:r>
            <a:r>
              <a:rPr lang="es-MX" dirty="0" err="1" smtClean="0"/>
              <a:t>iDPP</a:t>
            </a:r>
            <a:r>
              <a:rPr lang="es-MX" dirty="0" smtClean="0"/>
              <a:t>-IV  </a:t>
            </a:r>
            <a:r>
              <a:rPr lang="es-MX" b="1" u="sng" dirty="0" smtClean="0"/>
              <a:t>PERO  CATALOGADO  COMO  CETOACIDOSIS  DIABETICA</a:t>
            </a:r>
          </a:p>
          <a:p>
            <a:pPr>
              <a:lnSpc>
                <a:spcPct val="150000"/>
              </a:lnSpc>
            </a:pPr>
            <a:r>
              <a:rPr lang="es-MX" dirty="0" smtClean="0"/>
              <a:t>ACTUALMENTE  MANEJADO CON  “DIETA”</a:t>
            </a:r>
          </a:p>
          <a:p>
            <a:pPr>
              <a:lnSpc>
                <a:spcPct val="150000"/>
              </a:lnSpc>
            </a:pPr>
            <a:endParaRPr lang="es-MX" dirty="0" smtClean="0"/>
          </a:p>
          <a:p>
            <a:pPr>
              <a:lnSpc>
                <a:spcPct val="150000"/>
              </a:lnSpc>
            </a:pPr>
            <a:r>
              <a:rPr lang="es-MX" dirty="0" smtClean="0"/>
              <a:t>SE PRESENTA A CLINICA  PARA  SEGUNDA OPINION</a:t>
            </a:r>
            <a:endParaRPr lang="es-MX"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ox(i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ox(i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ox(in)">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628800"/>
            <a:ext cx="8686800" cy="838200"/>
          </a:xfrm>
        </p:spPr>
        <p:txBody>
          <a:bodyPr/>
          <a:lstStyle/>
          <a:p>
            <a:pPr algn="ctr"/>
            <a:r>
              <a:rPr lang="es-SV" dirty="0" err="1" smtClean="0"/>
              <a:t>Cetoacidosis</a:t>
            </a:r>
            <a:r>
              <a:rPr lang="es-SV" dirty="0" smtClean="0"/>
              <a:t>  </a:t>
            </a:r>
            <a:r>
              <a:rPr lang="es-SV" dirty="0" err="1" smtClean="0"/>
              <a:t>alcoholica</a:t>
            </a:r>
            <a:endParaRPr lang="es-SV" dirty="0"/>
          </a:p>
        </p:txBody>
      </p:sp>
      <p:pic>
        <p:nvPicPr>
          <p:cNvPr id="4" name="3 Marcador de contenido" descr="paciente-insulina.jpg"/>
          <p:cNvPicPr>
            <a:picLocks noGrp="1" noChangeAspect="1"/>
          </p:cNvPicPr>
          <p:nvPr>
            <p:ph idx="1"/>
          </p:nvPr>
        </p:nvPicPr>
        <p:blipFill>
          <a:blip r:embed="rId2" cstate="print"/>
          <a:stretch>
            <a:fillRect/>
          </a:stretch>
        </p:blipFill>
        <p:spPr>
          <a:xfrm>
            <a:off x="179512" y="260648"/>
            <a:ext cx="2369597" cy="1392138"/>
          </a:xfrm>
        </p:spPr>
      </p:pic>
      <p:sp>
        <p:nvSpPr>
          <p:cNvPr id="5" name="4 CuadroTexto"/>
          <p:cNvSpPr txBox="1"/>
          <p:nvPr/>
        </p:nvSpPr>
        <p:spPr>
          <a:xfrm>
            <a:off x="395536" y="2564904"/>
            <a:ext cx="8424936" cy="457048"/>
          </a:xfrm>
          <a:prstGeom prst="rect">
            <a:avLst/>
          </a:prstGeom>
          <a:noFill/>
        </p:spPr>
        <p:txBody>
          <a:bodyPr wrap="square" rtlCol="0">
            <a:spAutoFit/>
          </a:bodyPr>
          <a:lstStyle/>
          <a:p>
            <a:pPr algn="ctr">
              <a:lnSpc>
                <a:spcPct val="150000"/>
              </a:lnSpc>
            </a:pPr>
            <a:r>
              <a:rPr lang="es-MX" b="1" dirty="0" smtClean="0"/>
              <a:t>CRITERIOS DE HOFFER Y HAMBURGER</a:t>
            </a:r>
            <a:endParaRPr lang="es-MX" b="1" dirty="0"/>
          </a:p>
        </p:txBody>
      </p:sp>
      <p:sp>
        <p:nvSpPr>
          <p:cNvPr id="6" name="5 Rectángulo"/>
          <p:cNvSpPr/>
          <p:nvPr/>
        </p:nvSpPr>
        <p:spPr>
          <a:xfrm>
            <a:off x="755576" y="3284984"/>
            <a:ext cx="7704856" cy="2534540"/>
          </a:xfrm>
          <a:prstGeom prst="rect">
            <a:avLst/>
          </a:prstGeom>
        </p:spPr>
        <p:txBody>
          <a:bodyPr wrap="square">
            <a:spAutoFit/>
          </a:bodyPr>
          <a:lstStyle/>
          <a:p>
            <a:pPr algn="just">
              <a:lnSpc>
                <a:spcPct val="150000"/>
              </a:lnSpc>
            </a:pPr>
            <a:r>
              <a:rPr lang="es-MX" b="1" dirty="0" smtClean="0"/>
              <a:t>Un gramo de etanol tiene aproximadamente </a:t>
            </a:r>
            <a:r>
              <a:rPr lang="es-MX" b="1" dirty="0" smtClean="0"/>
              <a:t>7.1 </a:t>
            </a:r>
            <a:r>
              <a:rPr lang="es-MX" b="1" dirty="0" err="1" smtClean="0"/>
              <a:t>kcal</a:t>
            </a:r>
            <a:r>
              <a:rPr lang="es-MX" b="1" dirty="0" smtClean="0"/>
              <a:t> </a:t>
            </a:r>
            <a:r>
              <a:rPr lang="es-MX" b="1" dirty="0" smtClean="0"/>
              <a:t>y una copa contiene entre </a:t>
            </a:r>
            <a:r>
              <a:rPr lang="es-MX" b="1" dirty="0" smtClean="0"/>
              <a:t>70 </a:t>
            </a:r>
            <a:r>
              <a:rPr lang="es-MX" b="1" dirty="0" smtClean="0"/>
              <a:t>a 100 </a:t>
            </a:r>
            <a:r>
              <a:rPr lang="es-MX" b="1" dirty="0" err="1" smtClean="0"/>
              <a:t>kcal</a:t>
            </a:r>
            <a:r>
              <a:rPr lang="es-MX" b="1" dirty="0" smtClean="0"/>
              <a:t> </a:t>
            </a:r>
            <a:r>
              <a:rPr lang="es-MX" b="1" dirty="0" smtClean="0"/>
              <a:t>de etanol y otros carbohidratos. </a:t>
            </a:r>
            <a:endParaRPr lang="es-MX" b="1" dirty="0" smtClean="0"/>
          </a:p>
          <a:p>
            <a:pPr algn="just">
              <a:lnSpc>
                <a:spcPct val="150000"/>
              </a:lnSpc>
            </a:pPr>
            <a:endParaRPr lang="es-MX" b="1" dirty="0" smtClean="0"/>
          </a:p>
          <a:p>
            <a:pPr algn="just">
              <a:lnSpc>
                <a:spcPct val="150000"/>
              </a:lnSpc>
            </a:pPr>
            <a:r>
              <a:rPr lang="es-MX" b="1" dirty="0" smtClean="0"/>
              <a:t>Por esto</a:t>
            </a:r>
            <a:r>
              <a:rPr lang="es-MX" b="1" dirty="0" smtClean="0"/>
              <a:t>, el consumo de 8 a 10 copas puede aportar más de </a:t>
            </a:r>
            <a:r>
              <a:rPr lang="es-MX" b="1" dirty="0" smtClean="0"/>
              <a:t>1000 </a:t>
            </a:r>
            <a:r>
              <a:rPr lang="es-MX" b="1" dirty="0" err="1" smtClean="0"/>
              <a:t>kcal</a:t>
            </a:r>
            <a:r>
              <a:rPr lang="es-MX" b="1" dirty="0" smtClean="0"/>
              <a:t> diarias que</a:t>
            </a:r>
            <a:r>
              <a:rPr lang="es-MX" b="1" dirty="0" smtClean="0"/>
              <a:t>, </a:t>
            </a:r>
            <a:r>
              <a:rPr lang="es-MX" b="1" dirty="0" err="1" smtClean="0"/>
              <a:t>estan</a:t>
            </a:r>
            <a:r>
              <a:rPr lang="es-MX" b="1" dirty="0" smtClean="0"/>
              <a:t> ausentes  </a:t>
            </a:r>
            <a:r>
              <a:rPr lang="es-MX" b="1" dirty="0" smtClean="0"/>
              <a:t>de elementos nutritivos como minerales, proteínas o </a:t>
            </a:r>
            <a:r>
              <a:rPr lang="es-MX" b="1" dirty="0" smtClean="0"/>
              <a:t>vitaminas.</a:t>
            </a:r>
            <a:endParaRPr lang="es-MX" b="1"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484784"/>
            <a:ext cx="8686800" cy="838200"/>
          </a:xfrm>
        </p:spPr>
        <p:txBody>
          <a:bodyPr/>
          <a:lstStyle/>
          <a:p>
            <a:pPr algn="ctr"/>
            <a:r>
              <a:rPr lang="es-SV" dirty="0" err="1" smtClean="0"/>
              <a:t>Cetoacidosis</a:t>
            </a:r>
            <a:r>
              <a:rPr lang="es-SV" dirty="0" smtClean="0"/>
              <a:t>  </a:t>
            </a:r>
            <a:r>
              <a:rPr lang="es-SV" dirty="0" err="1" smtClean="0"/>
              <a:t>alcoholica</a:t>
            </a:r>
            <a:endParaRPr lang="es-SV" dirty="0"/>
          </a:p>
        </p:txBody>
      </p:sp>
      <p:pic>
        <p:nvPicPr>
          <p:cNvPr id="4" name="3 Marcador de contenido" descr="paciente-insulina.jpg"/>
          <p:cNvPicPr>
            <a:picLocks noGrp="1" noChangeAspect="1"/>
          </p:cNvPicPr>
          <p:nvPr>
            <p:ph idx="1"/>
          </p:nvPr>
        </p:nvPicPr>
        <p:blipFill>
          <a:blip r:embed="rId2" cstate="print"/>
          <a:stretch>
            <a:fillRect/>
          </a:stretch>
        </p:blipFill>
        <p:spPr>
          <a:xfrm>
            <a:off x="179512" y="260648"/>
            <a:ext cx="2369597" cy="1392138"/>
          </a:xfrm>
        </p:spPr>
      </p:pic>
      <p:sp>
        <p:nvSpPr>
          <p:cNvPr id="5" name="4 CuadroTexto"/>
          <p:cNvSpPr txBox="1"/>
          <p:nvPr/>
        </p:nvSpPr>
        <p:spPr>
          <a:xfrm>
            <a:off x="395536" y="2348880"/>
            <a:ext cx="8424936" cy="457048"/>
          </a:xfrm>
          <a:prstGeom prst="rect">
            <a:avLst/>
          </a:prstGeom>
          <a:noFill/>
        </p:spPr>
        <p:txBody>
          <a:bodyPr wrap="square" rtlCol="0">
            <a:spAutoFit/>
          </a:bodyPr>
          <a:lstStyle/>
          <a:p>
            <a:pPr algn="ctr">
              <a:lnSpc>
                <a:spcPct val="150000"/>
              </a:lnSpc>
            </a:pPr>
            <a:r>
              <a:rPr lang="es-MX" b="1" dirty="0" smtClean="0"/>
              <a:t>CRITERIOS DE HOFFER Y HAMBURGER</a:t>
            </a:r>
            <a:endParaRPr lang="es-MX" b="1" dirty="0"/>
          </a:p>
        </p:txBody>
      </p:sp>
      <p:sp>
        <p:nvSpPr>
          <p:cNvPr id="7" name="6 Rectángulo"/>
          <p:cNvSpPr/>
          <p:nvPr/>
        </p:nvSpPr>
        <p:spPr>
          <a:xfrm>
            <a:off x="611560" y="2996952"/>
            <a:ext cx="8064896" cy="2169825"/>
          </a:xfrm>
          <a:prstGeom prst="rect">
            <a:avLst/>
          </a:prstGeom>
        </p:spPr>
        <p:txBody>
          <a:bodyPr wrap="square">
            <a:spAutoFit/>
          </a:bodyPr>
          <a:lstStyle/>
          <a:p>
            <a:pPr algn="just">
              <a:lnSpc>
                <a:spcPct val="150000"/>
              </a:lnSpc>
            </a:pPr>
            <a:r>
              <a:rPr lang="es-MX" dirty="0" smtClean="0"/>
              <a:t>Los criterios de </a:t>
            </a:r>
            <a:r>
              <a:rPr lang="es-MX" dirty="0" err="1" smtClean="0"/>
              <a:t>Soffer</a:t>
            </a:r>
            <a:r>
              <a:rPr lang="es-MX" dirty="0" smtClean="0"/>
              <a:t> y </a:t>
            </a:r>
            <a:r>
              <a:rPr lang="es-MX" dirty="0" err="1" smtClean="0"/>
              <a:t>Hamburger</a:t>
            </a:r>
            <a:r>
              <a:rPr lang="es-MX" dirty="0" smtClean="0"/>
              <a:t> para definir la </a:t>
            </a:r>
            <a:r>
              <a:rPr lang="es-MX" dirty="0" err="1" smtClean="0"/>
              <a:t>cetoacidosis</a:t>
            </a:r>
            <a:r>
              <a:rPr lang="es-MX" dirty="0" smtClean="0"/>
              <a:t> alcohólica </a:t>
            </a:r>
            <a:r>
              <a:rPr lang="es-MX" dirty="0" smtClean="0"/>
              <a:t>incluyen </a:t>
            </a:r>
            <a:r>
              <a:rPr lang="es-MX" dirty="0" smtClean="0"/>
              <a:t>un valor de </a:t>
            </a:r>
            <a:r>
              <a:rPr lang="es-MX" b="1" dirty="0" smtClean="0"/>
              <a:t>glucosa en suero menor de 300 mg/100 ml</a:t>
            </a:r>
            <a:r>
              <a:rPr lang="es-MX" dirty="0" smtClean="0"/>
              <a:t>, el antecedente reciente de </a:t>
            </a:r>
            <a:r>
              <a:rPr lang="es-MX" b="1" dirty="0" smtClean="0"/>
              <a:t>ingestión de alcohol</a:t>
            </a:r>
            <a:r>
              <a:rPr lang="es-MX" dirty="0" smtClean="0"/>
              <a:t>, con una </a:t>
            </a:r>
            <a:r>
              <a:rPr lang="es-MX" b="1" dirty="0" smtClean="0"/>
              <a:t>declinación relativa o absoluta </a:t>
            </a:r>
            <a:r>
              <a:rPr lang="es-MX" dirty="0" smtClean="0"/>
              <a:t>en el consumo de etanol 24 a 72 horas antes de la hospitalización, </a:t>
            </a:r>
            <a:r>
              <a:rPr lang="es-MX" b="1" dirty="0" smtClean="0"/>
              <a:t>el antecedente de vómito y acidosis metabólica</a:t>
            </a:r>
            <a:r>
              <a:rPr lang="es-MX" dirty="0" smtClean="0"/>
              <a:t> para la cual se han excluido otras causas. </a:t>
            </a:r>
            <a:endParaRPr lang="es-MX" dirty="0"/>
          </a:p>
        </p:txBody>
      </p:sp>
      <p:sp>
        <p:nvSpPr>
          <p:cNvPr id="8" name="7 Rectángulo"/>
          <p:cNvSpPr/>
          <p:nvPr/>
        </p:nvSpPr>
        <p:spPr>
          <a:xfrm>
            <a:off x="1331640" y="5661248"/>
            <a:ext cx="7200800" cy="369332"/>
          </a:xfrm>
          <a:prstGeom prst="rect">
            <a:avLst/>
          </a:prstGeom>
        </p:spPr>
        <p:txBody>
          <a:bodyPr wrap="square">
            <a:spAutoFit/>
          </a:bodyPr>
          <a:lstStyle/>
          <a:p>
            <a:r>
              <a:rPr lang="es-MX" dirty="0" smtClean="0"/>
              <a:t>salud.edomexico.gob.mx/</a:t>
            </a:r>
            <a:r>
              <a:rPr lang="es-MX" dirty="0" err="1" smtClean="0"/>
              <a:t>html</a:t>
            </a:r>
            <a:r>
              <a:rPr lang="es-MX" dirty="0" smtClean="0"/>
              <a:t>/doctos/</a:t>
            </a:r>
            <a:r>
              <a:rPr lang="es-MX" dirty="0" err="1" smtClean="0"/>
              <a:t>ueic</a:t>
            </a:r>
            <a:r>
              <a:rPr lang="es-MX" dirty="0" smtClean="0"/>
              <a:t>/</a:t>
            </a:r>
            <a:r>
              <a:rPr lang="es-MX" dirty="0" err="1" smtClean="0"/>
              <a:t>educacion</a:t>
            </a:r>
            <a:r>
              <a:rPr lang="es-MX" dirty="0" smtClean="0"/>
              <a:t>/cetoa_alco.pdf</a:t>
            </a:r>
            <a:endParaRPr lang="es-MX"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checkerboard(across)">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diamond(in)">
                                      <p:cBhvr>
                                        <p:cTn id="24"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encolombia.com/images/revistas/ciru14399_145fig4.jpg"/>
          <p:cNvPicPr>
            <a:picLocks noChangeAspect="1" noChangeArrowheads="1"/>
          </p:cNvPicPr>
          <p:nvPr/>
        </p:nvPicPr>
        <p:blipFill>
          <a:blip r:embed="rId2" cstate="print"/>
          <a:srcRect/>
          <a:stretch>
            <a:fillRect/>
          </a:stretch>
        </p:blipFill>
        <p:spPr bwMode="auto">
          <a:xfrm>
            <a:off x="395536" y="332656"/>
            <a:ext cx="8445926" cy="626469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SV" dirty="0" smtClean="0"/>
              <a:t>Caso 2</a:t>
            </a:r>
            <a:endParaRPr lang="es-SV" dirty="0"/>
          </a:p>
        </p:txBody>
      </p:sp>
      <p:pic>
        <p:nvPicPr>
          <p:cNvPr id="4" name="3 Marcador de contenido" descr="COMA DIABETICO.jpg"/>
          <p:cNvPicPr>
            <a:picLocks noGrp="1" noChangeAspect="1"/>
          </p:cNvPicPr>
          <p:nvPr>
            <p:ph idx="1"/>
          </p:nvPr>
        </p:nvPicPr>
        <p:blipFill>
          <a:blip r:embed="rId2" cstate="print"/>
          <a:stretch>
            <a:fillRect/>
          </a:stretch>
        </p:blipFill>
        <p:spPr>
          <a:xfrm>
            <a:off x="2362200" y="2293144"/>
            <a:ext cx="4572000" cy="3048000"/>
          </a:xfrm>
        </p:spPr>
      </p:pic>
    </p:spTree>
  </p:cSld>
  <p:clrMapOvr>
    <a:masterClrMapping/>
  </p:clrMapOvr>
  <p:transition>
    <p:diamon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140968"/>
            <a:ext cx="8686800" cy="3214464"/>
          </a:xfrm>
        </p:spPr>
        <p:txBody>
          <a:bodyPr>
            <a:normAutofit fontScale="90000"/>
          </a:bodyPr>
          <a:lstStyle/>
          <a:p>
            <a:r>
              <a:rPr lang="es-SV" sz="2400" dirty="0" smtClean="0">
                <a:latin typeface="Arial Black" pitchFamily="34" charset="0"/>
              </a:rPr>
              <a:t>Paciente 71 años de edad con historia de dermatitis  </a:t>
            </a:r>
            <a:r>
              <a:rPr lang="es-SV" sz="2400" dirty="0" err="1" smtClean="0">
                <a:latin typeface="Arial Black" pitchFamily="34" charset="0"/>
              </a:rPr>
              <a:t>vrs</a:t>
            </a:r>
            <a:r>
              <a:rPr lang="es-SV" sz="2400" dirty="0" smtClean="0">
                <a:latin typeface="Arial Black" pitchFamily="34" charset="0"/>
              </a:rPr>
              <a:t>. Vasculitis.</a:t>
            </a:r>
            <a:br>
              <a:rPr lang="es-SV" sz="2400" dirty="0" smtClean="0">
                <a:latin typeface="Arial Black" pitchFamily="34" charset="0"/>
              </a:rPr>
            </a:br>
            <a:r>
              <a:rPr lang="es-SV" sz="2400" dirty="0" smtClean="0">
                <a:latin typeface="Arial Black" pitchFamily="34" charset="0"/>
              </a:rPr>
              <a:t/>
            </a:r>
            <a:br>
              <a:rPr lang="es-SV" sz="2400" dirty="0" smtClean="0">
                <a:latin typeface="Arial Black" pitchFamily="34" charset="0"/>
              </a:rPr>
            </a:br>
            <a:r>
              <a:rPr lang="es-SV" sz="2400" dirty="0" smtClean="0">
                <a:latin typeface="Arial Black" pitchFamily="34" charset="0"/>
              </a:rPr>
              <a:t>Recibe prednisona 60 </a:t>
            </a:r>
            <a:r>
              <a:rPr lang="es-SV" sz="2400" dirty="0" err="1" smtClean="0">
                <a:latin typeface="Arial Black" pitchFamily="34" charset="0"/>
              </a:rPr>
              <a:t>mgr</a:t>
            </a:r>
            <a:r>
              <a:rPr lang="es-SV" sz="2400" dirty="0" smtClean="0">
                <a:latin typeface="Arial Black" pitchFamily="34" charset="0"/>
              </a:rPr>
              <a:t> cada </a:t>
            </a:r>
            <a:r>
              <a:rPr lang="es-SV" sz="2400" dirty="0" err="1" smtClean="0">
                <a:latin typeface="Arial Black" pitchFamily="34" charset="0"/>
              </a:rPr>
              <a:t>dia</a:t>
            </a:r>
            <a:r>
              <a:rPr lang="es-SV" sz="2400" dirty="0" smtClean="0">
                <a:latin typeface="Arial Black" pitchFamily="34" charset="0"/>
              </a:rPr>
              <a:t> por dos semanas</a:t>
            </a:r>
            <a:br>
              <a:rPr lang="es-SV" sz="2400" dirty="0" smtClean="0">
                <a:latin typeface="Arial Black" pitchFamily="34" charset="0"/>
              </a:rPr>
            </a:br>
            <a:r>
              <a:rPr lang="es-SV" sz="2400" dirty="0" smtClean="0">
                <a:latin typeface="Arial Black" pitchFamily="34" charset="0"/>
              </a:rPr>
              <a:t/>
            </a:r>
            <a:br>
              <a:rPr lang="es-SV" sz="2400" dirty="0" smtClean="0">
                <a:latin typeface="Arial Black" pitchFamily="34" charset="0"/>
              </a:rPr>
            </a:br>
            <a:r>
              <a:rPr lang="es-SV" sz="2400" dirty="0" smtClean="0">
                <a:latin typeface="Arial Black" pitchFamily="34" charset="0"/>
              </a:rPr>
              <a:t>desarrolla  fatiga  al 10 </a:t>
            </a:r>
            <a:r>
              <a:rPr lang="es-SV" sz="2400" dirty="0" err="1" smtClean="0">
                <a:latin typeface="Arial Black" pitchFamily="34" charset="0"/>
              </a:rPr>
              <a:t>dia</a:t>
            </a:r>
            <a:r>
              <a:rPr lang="es-SV" sz="2400" dirty="0" smtClean="0">
                <a:latin typeface="Arial Black" pitchFamily="34" charset="0"/>
              </a:rPr>
              <a:t> de tratamiento</a:t>
            </a:r>
            <a:br>
              <a:rPr lang="es-SV" sz="2400" dirty="0" smtClean="0">
                <a:latin typeface="Arial Black" pitchFamily="34" charset="0"/>
              </a:rPr>
            </a:br>
            <a:r>
              <a:rPr lang="es-SV" sz="2400" dirty="0" smtClean="0">
                <a:latin typeface="Arial Black" pitchFamily="34" charset="0"/>
              </a:rPr>
              <a:t/>
            </a:r>
            <a:br>
              <a:rPr lang="es-SV" sz="2400" dirty="0" smtClean="0">
                <a:latin typeface="Arial Black" pitchFamily="34" charset="0"/>
              </a:rPr>
            </a:br>
            <a:r>
              <a:rPr lang="es-SV" sz="2400" dirty="0" smtClean="0">
                <a:latin typeface="Arial Black" pitchFamily="34" charset="0"/>
              </a:rPr>
              <a:t>glicemia  ayunas  524 </a:t>
            </a:r>
            <a:r>
              <a:rPr lang="es-SV" sz="2400" dirty="0" err="1" smtClean="0">
                <a:latin typeface="Arial Black" pitchFamily="34" charset="0"/>
              </a:rPr>
              <a:t>mgr</a:t>
            </a:r>
            <a:r>
              <a:rPr lang="es-SV" sz="2400" dirty="0" smtClean="0">
                <a:latin typeface="Arial Black" pitchFamily="34" charset="0"/>
              </a:rPr>
              <a:t> / dl y post </a:t>
            </a:r>
            <a:r>
              <a:rPr lang="es-SV" sz="2400" dirty="0" err="1" smtClean="0">
                <a:latin typeface="Arial Black" pitchFamily="34" charset="0"/>
              </a:rPr>
              <a:t>prandial</a:t>
            </a:r>
            <a:r>
              <a:rPr lang="es-SV" sz="2400" dirty="0" smtClean="0">
                <a:latin typeface="Arial Black" pitchFamily="34" charset="0"/>
              </a:rPr>
              <a:t>   726 </a:t>
            </a:r>
            <a:r>
              <a:rPr lang="es-SV" sz="2400" dirty="0" err="1" smtClean="0">
                <a:latin typeface="Arial Black" pitchFamily="34" charset="0"/>
              </a:rPr>
              <a:t>mgr</a:t>
            </a:r>
            <a:r>
              <a:rPr lang="es-SV" sz="2400" dirty="0" smtClean="0">
                <a:latin typeface="Arial Black" pitchFamily="34" charset="0"/>
              </a:rPr>
              <a:t> / dl</a:t>
            </a:r>
            <a:r>
              <a:rPr lang="es-SV" sz="2400" dirty="0" smtClean="0">
                <a:latin typeface="Arial Black" pitchFamily="34" charset="0"/>
              </a:rPr>
              <a:t/>
            </a:r>
            <a:br>
              <a:rPr lang="es-SV" sz="2400" dirty="0" smtClean="0">
                <a:latin typeface="Arial Black" pitchFamily="34" charset="0"/>
              </a:rPr>
            </a:br>
            <a:r>
              <a:rPr lang="es-SV" sz="2400" dirty="0" smtClean="0">
                <a:latin typeface="Arial Black" pitchFamily="34" charset="0"/>
              </a:rPr>
              <a:t/>
            </a:r>
            <a:br>
              <a:rPr lang="es-SV" sz="2400" dirty="0" smtClean="0">
                <a:latin typeface="Arial Black" pitchFamily="34" charset="0"/>
              </a:rPr>
            </a:br>
            <a:r>
              <a:rPr lang="es-SV" sz="2400" dirty="0" smtClean="0">
                <a:latin typeface="Arial Black" pitchFamily="34" charset="0"/>
              </a:rPr>
              <a:t/>
            </a:r>
            <a:br>
              <a:rPr lang="es-SV" sz="2400" dirty="0" smtClean="0">
                <a:latin typeface="Arial Black" pitchFamily="34" charset="0"/>
              </a:rPr>
            </a:br>
            <a:r>
              <a:rPr lang="es-SV" sz="2400" dirty="0" smtClean="0">
                <a:latin typeface="Arial Black" pitchFamily="34" charset="0"/>
              </a:rPr>
              <a:t/>
            </a:r>
            <a:br>
              <a:rPr lang="es-SV" sz="2400" dirty="0" smtClean="0">
                <a:latin typeface="Arial Black" pitchFamily="34" charset="0"/>
              </a:rPr>
            </a:br>
            <a:endParaRPr lang="es-SV" sz="2400" dirty="0">
              <a:latin typeface="Arial Black" pitchFamily="34" charset="0"/>
            </a:endParaRPr>
          </a:p>
        </p:txBody>
      </p:sp>
      <p:pic>
        <p:nvPicPr>
          <p:cNvPr id="4" name="3 Marcador de contenido" descr="COMA DIABETICO.jpg"/>
          <p:cNvPicPr>
            <a:picLocks noGrp="1" noChangeAspect="1"/>
          </p:cNvPicPr>
          <p:nvPr>
            <p:ph idx="1"/>
          </p:nvPr>
        </p:nvPicPr>
        <p:blipFill>
          <a:blip r:embed="rId2" cstate="print"/>
          <a:stretch>
            <a:fillRect/>
          </a:stretch>
        </p:blipFill>
        <p:spPr>
          <a:xfrm>
            <a:off x="395536" y="404664"/>
            <a:ext cx="2243844" cy="1495896"/>
          </a:xfr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988840"/>
            <a:ext cx="8686800" cy="1008112"/>
          </a:xfrm>
        </p:spPr>
        <p:txBody>
          <a:bodyPr>
            <a:normAutofit/>
          </a:bodyPr>
          <a:lstStyle/>
          <a:p>
            <a:pPr algn="ctr"/>
            <a:r>
              <a:rPr lang="es-SV" sz="2400" dirty="0" err="1" smtClean="0">
                <a:latin typeface="Arial Black" pitchFamily="34" charset="0"/>
              </a:rPr>
              <a:t>Sindrome</a:t>
            </a:r>
            <a:r>
              <a:rPr lang="es-SV" sz="2400" dirty="0" smtClean="0">
                <a:latin typeface="Arial Black" pitchFamily="34" charset="0"/>
              </a:rPr>
              <a:t>  </a:t>
            </a:r>
            <a:r>
              <a:rPr lang="es-SV" sz="2400" dirty="0" err="1" smtClean="0">
                <a:latin typeface="Arial Black" pitchFamily="34" charset="0"/>
              </a:rPr>
              <a:t>hiperosmolar</a:t>
            </a:r>
            <a:r>
              <a:rPr lang="es-SV" sz="2400" dirty="0" smtClean="0">
                <a:latin typeface="Arial Black" pitchFamily="34" charset="0"/>
              </a:rPr>
              <a:t>  no  </a:t>
            </a:r>
            <a:r>
              <a:rPr lang="es-SV" sz="2400" dirty="0" err="1" smtClean="0">
                <a:latin typeface="Arial Black" pitchFamily="34" charset="0"/>
              </a:rPr>
              <a:t>cetosico</a:t>
            </a:r>
            <a:endParaRPr lang="es-SV" sz="2400" dirty="0">
              <a:latin typeface="Arial Black" pitchFamily="34" charset="0"/>
            </a:endParaRPr>
          </a:p>
        </p:txBody>
      </p:sp>
      <p:pic>
        <p:nvPicPr>
          <p:cNvPr id="4" name="3 Marcador de contenido" descr="COMA DIABETICO.jpg"/>
          <p:cNvPicPr>
            <a:picLocks noGrp="1" noChangeAspect="1"/>
          </p:cNvPicPr>
          <p:nvPr>
            <p:ph idx="1"/>
          </p:nvPr>
        </p:nvPicPr>
        <p:blipFill>
          <a:blip r:embed="rId2" cstate="print"/>
          <a:stretch>
            <a:fillRect/>
          </a:stretch>
        </p:blipFill>
        <p:spPr>
          <a:xfrm>
            <a:off x="395536" y="404664"/>
            <a:ext cx="2243844" cy="1495896"/>
          </a:xfrm>
        </p:spPr>
      </p:pic>
      <p:sp>
        <p:nvSpPr>
          <p:cNvPr id="6" name="5 CuadroTexto"/>
          <p:cNvSpPr txBox="1"/>
          <p:nvPr/>
        </p:nvSpPr>
        <p:spPr>
          <a:xfrm>
            <a:off x="3203848" y="404664"/>
            <a:ext cx="2088232" cy="2031325"/>
          </a:xfrm>
          <a:prstGeom prst="rect">
            <a:avLst/>
          </a:prstGeom>
          <a:noFill/>
        </p:spPr>
        <p:txBody>
          <a:bodyPr wrap="square" rtlCol="0">
            <a:spAutoFit/>
          </a:bodyPr>
          <a:lstStyle/>
          <a:p>
            <a:r>
              <a:rPr lang="es-MX" b="1" dirty="0" smtClean="0"/>
              <a:t>PESO   155 LBS</a:t>
            </a:r>
          </a:p>
          <a:p>
            <a:r>
              <a:rPr lang="es-MX" b="1" dirty="0" smtClean="0"/>
              <a:t>GLICEMIA  604</a:t>
            </a:r>
          </a:p>
          <a:p>
            <a:r>
              <a:rPr lang="es-MX" b="1" dirty="0" smtClean="0"/>
              <a:t>SODIO : 122</a:t>
            </a:r>
          </a:p>
          <a:p>
            <a:r>
              <a:rPr lang="es-MX" b="1" dirty="0" smtClean="0"/>
              <a:t>SODIO  ©  130</a:t>
            </a:r>
          </a:p>
          <a:p>
            <a:r>
              <a:rPr lang="es-MX" b="1" dirty="0" smtClean="0"/>
              <a:t>HCO3NA  16</a:t>
            </a:r>
          </a:p>
          <a:p>
            <a:r>
              <a:rPr lang="es-MX" b="1" dirty="0" smtClean="0"/>
              <a:t>PH  7.32</a:t>
            </a:r>
          </a:p>
          <a:p>
            <a:r>
              <a:rPr lang="es-MX" b="1" dirty="0" smtClean="0"/>
              <a:t>NU  37</a:t>
            </a:r>
            <a:endParaRPr lang="es-MX" b="1" dirty="0"/>
          </a:p>
        </p:txBody>
      </p:sp>
      <p:sp>
        <p:nvSpPr>
          <p:cNvPr id="7" name="6 Rectángulo"/>
          <p:cNvSpPr/>
          <p:nvPr/>
        </p:nvSpPr>
        <p:spPr>
          <a:xfrm>
            <a:off x="1907704" y="3573016"/>
            <a:ext cx="5760640" cy="369332"/>
          </a:xfrm>
          <a:prstGeom prst="rect">
            <a:avLst/>
          </a:prstGeom>
        </p:spPr>
        <p:txBody>
          <a:bodyPr wrap="square">
            <a:spAutoFit/>
          </a:bodyPr>
          <a:lstStyle/>
          <a:p>
            <a:pPr algn="ctr"/>
            <a:r>
              <a:rPr lang="pt-BR" b="1" dirty="0" err="1" smtClean="0">
                <a:solidFill>
                  <a:srgbClr val="FF0000"/>
                </a:solidFill>
              </a:rPr>
              <a:t>Osm</a:t>
            </a:r>
            <a:r>
              <a:rPr lang="pt-BR" b="1" dirty="0" smtClean="0">
                <a:solidFill>
                  <a:srgbClr val="FF0000"/>
                </a:solidFill>
              </a:rPr>
              <a:t> = (Na * 2) + (</a:t>
            </a:r>
            <a:r>
              <a:rPr lang="pt-BR" b="1" dirty="0" err="1" smtClean="0">
                <a:solidFill>
                  <a:srgbClr val="FF0000"/>
                </a:solidFill>
              </a:rPr>
              <a:t>Glucosa</a:t>
            </a:r>
            <a:r>
              <a:rPr lang="pt-BR" b="1" dirty="0" smtClean="0">
                <a:solidFill>
                  <a:srgbClr val="FF0000"/>
                </a:solidFill>
              </a:rPr>
              <a:t> / 18) + (BUN / 2.8)</a:t>
            </a:r>
            <a:endParaRPr lang="es-SV" b="1" dirty="0">
              <a:solidFill>
                <a:srgbClr val="FF0000"/>
              </a:solidFill>
            </a:endParaRPr>
          </a:p>
        </p:txBody>
      </p:sp>
      <p:sp>
        <p:nvSpPr>
          <p:cNvPr id="8" name="7 Rectángulo"/>
          <p:cNvSpPr/>
          <p:nvPr/>
        </p:nvSpPr>
        <p:spPr>
          <a:xfrm>
            <a:off x="1979712" y="4293096"/>
            <a:ext cx="5616624" cy="369332"/>
          </a:xfrm>
          <a:prstGeom prst="rect">
            <a:avLst/>
          </a:prstGeom>
        </p:spPr>
        <p:txBody>
          <a:bodyPr wrap="square">
            <a:spAutoFit/>
          </a:bodyPr>
          <a:lstStyle/>
          <a:p>
            <a:pPr algn="ctr"/>
            <a:r>
              <a:rPr lang="pt-BR" b="1" dirty="0" err="1" smtClean="0">
                <a:solidFill>
                  <a:srgbClr val="FF0000"/>
                </a:solidFill>
              </a:rPr>
              <a:t>Osm</a:t>
            </a:r>
            <a:r>
              <a:rPr lang="pt-BR" b="1" dirty="0" smtClean="0">
                <a:solidFill>
                  <a:srgbClr val="FF0000"/>
                </a:solidFill>
              </a:rPr>
              <a:t> = </a:t>
            </a:r>
            <a:r>
              <a:rPr lang="pt-BR" b="1" dirty="0" smtClean="0">
                <a:solidFill>
                  <a:srgbClr val="FF0000"/>
                </a:solidFill>
              </a:rPr>
              <a:t>(130 </a:t>
            </a:r>
            <a:r>
              <a:rPr lang="pt-BR" b="1" dirty="0" smtClean="0">
                <a:solidFill>
                  <a:srgbClr val="FF0000"/>
                </a:solidFill>
              </a:rPr>
              <a:t>* 2) + </a:t>
            </a:r>
            <a:r>
              <a:rPr lang="pt-BR" b="1" dirty="0" smtClean="0">
                <a:solidFill>
                  <a:srgbClr val="FF0000"/>
                </a:solidFill>
              </a:rPr>
              <a:t>( 604/ </a:t>
            </a:r>
            <a:r>
              <a:rPr lang="pt-BR" b="1" dirty="0" smtClean="0">
                <a:solidFill>
                  <a:srgbClr val="FF0000"/>
                </a:solidFill>
              </a:rPr>
              <a:t>18) + </a:t>
            </a:r>
            <a:r>
              <a:rPr lang="pt-BR" b="1" dirty="0" smtClean="0">
                <a:solidFill>
                  <a:srgbClr val="FF0000"/>
                </a:solidFill>
              </a:rPr>
              <a:t>(37 </a:t>
            </a:r>
            <a:r>
              <a:rPr lang="pt-BR" b="1" dirty="0" smtClean="0">
                <a:solidFill>
                  <a:srgbClr val="FF0000"/>
                </a:solidFill>
              </a:rPr>
              <a:t>/ 2.8)</a:t>
            </a:r>
            <a:endParaRPr lang="es-SV" b="1" dirty="0">
              <a:solidFill>
                <a:srgbClr val="FF0000"/>
              </a:solidFill>
            </a:endParaRPr>
          </a:p>
        </p:txBody>
      </p:sp>
      <p:sp>
        <p:nvSpPr>
          <p:cNvPr id="9" name="8 Rectángulo"/>
          <p:cNvSpPr/>
          <p:nvPr/>
        </p:nvSpPr>
        <p:spPr>
          <a:xfrm>
            <a:off x="1979712" y="5085184"/>
            <a:ext cx="5616624" cy="369332"/>
          </a:xfrm>
          <a:prstGeom prst="rect">
            <a:avLst/>
          </a:prstGeom>
        </p:spPr>
        <p:txBody>
          <a:bodyPr wrap="square">
            <a:spAutoFit/>
          </a:bodyPr>
          <a:lstStyle/>
          <a:p>
            <a:pPr algn="ctr"/>
            <a:r>
              <a:rPr lang="pt-BR" b="1" dirty="0" err="1" smtClean="0">
                <a:solidFill>
                  <a:srgbClr val="FF0000"/>
                </a:solidFill>
              </a:rPr>
              <a:t>Osm</a:t>
            </a:r>
            <a:r>
              <a:rPr lang="pt-BR" b="1" dirty="0" smtClean="0">
                <a:solidFill>
                  <a:srgbClr val="FF0000"/>
                </a:solidFill>
              </a:rPr>
              <a:t> = </a:t>
            </a:r>
            <a:r>
              <a:rPr lang="pt-BR" b="1" dirty="0" smtClean="0">
                <a:solidFill>
                  <a:srgbClr val="FF0000"/>
                </a:solidFill>
              </a:rPr>
              <a:t>(260 ) </a:t>
            </a:r>
            <a:r>
              <a:rPr lang="pt-BR" b="1" dirty="0" smtClean="0">
                <a:solidFill>
                  <a:srgbClr val="FF0000"/>
                </a:solidFill>
              </a:rPr>
              <a:t>+ </a:t>
            </a:r>
            <a:r>
              <a:rPr lang="pt-BR" b="1" dirty="0" smtClean="0">
                <a:solidFill>
                  <a:srgbClr val="FF0000"/>
                </a:solidFill>
              </a:rPr>
              <a:t>( 33.55) </a:t>
            </a:r>
            <a:r>
              <a:rPr lang="pt-BR" b="1" dirty="0" smtClean="0">
                <a:solidFill>
                  <a:srgbClr val="FF0000"/>
                </a:solidFill>
              </a:rPr>
              <a:t>+ </a:t>
            </a:r>
            <a:r>
              <a:rPr lang="pt-BR" b="1" dirty="0" smtClean="0">
                <a:solidFill>
                  <a:srgbClr val="FF0000"/>
                </a:solidFill>
              </a:rPr>
              <a:t>(13.21)</a:t>
            </a:r>
            <a:endParaRPr lang="es-SV" b="1" dirty="0">
              <a:solidFill>
                <a:srgbClr val="FF0000"/>
              </a:solidFill>
            </a:endParaRPr>
          </a:p>
        </p:txBody>
      </p:sp>
      <p:sp>
        <p:nvSpPr>
          <p:cNvPr id="10" name="9 Rectángulo"/>
          <p:cNvSpPr/>
          <p:nvPr/>
        </p:nvSpPr>
        <p:spPr>
          <a:xfrm>
            <a:off x="1907704" y="5589240"/>
            <a:ext cx="5616624" cy="369332"/>
          </a:xfrm>
          <a:prstGeom prst="rect">
            <a:avLst/>
          </a:prstGeom>
        </p:spPr>
        <p:txBody>
          <a:bodyPr wrap="square">
            <a:spAutoFit/>
          </a:bodyPr>
          <a:lstStyle/>
          <a:p>
            <a:pPr algn="ctr"/>
            <a:r>
              <a:rPr lang="pt-BR" b="1" dirty="0" err="1" smtClean="0">
                <a:solidFill>
                  <a:srgbClr val="FF0000"/>
                </a:solidFill>
              </a:rPr>
              <a:t>Osm</a:t>
            </a:r>
            <a:r>
              <a:rPr lang="pt-BR" b="1" dirty="0" smtClean="0">
                <a:solidFill>
                  <a:srgbClr val="FF0000"/>
                </a:solidFill>
              </a:rPr>
              <a:t> = </a:t>
            </a:r>
            <a:r>
              <a:rPr lang="pt-BR" b="1" dirty="0" smtClean="0">
                <a:solidFill>
                  <a:srgbClr val="FF0000"/>
                </a:solidFill>
              </a:rPr>
              <a:t>306.32</a:t>
            </a:r>
            <a:endParaRPr lang="es-SV" b="1" dirty="0">
              <a:solidFill>
                <a:srgbClr val="FF0000"/>
              </a:solidFill>
            </a:endParaRPr>
          </a:p>
        </p:txBody>
      </p:sp>
      <p:sp>
        <p:nvSpPr>
          <p:cNvPr id="11" name="10 Rectángulo"/>
          <p:cNvSpPr/>
          <p:nvPr/>
        </p:nvSpPr>
        <p:spPr>
          <a:xfrm>
            <a:off x="1979712" y="6093296"/>
            <a:ext cx="5616624" cy="369332"/>
          </a:xfrm>
          <a:prstGeom prst="rect">
            <a:avLst/>
          </a:prstGeom>
        </p:spPr>
        <p:txBody>
          <a:bodyPr wrap="square">
            <a:spAutoFit/>
          </a:bodyPr>
          <a:lstStyle/>
          <a:p>
            <a:pPr algn="ctr"/>
            <a:r>
              <a:rPr lang="pt-BR" b="1" dirty="0" err="1" smtClean="0">
                <a:solidFill>
                  <a:srgbClr val="FF0000"/>
                </a:solidFill>
              </a:rPr>
              <a:t>Osm</a:t>
            </a:r>
            <a:r>
              <a:rPr lang="pt-BR" b="1" dirty="0" smtClean="0">
                <a:solidFill>
                  <a:srgbClr val="FF0000"/>
                </a:solidFill>
              </a:rPr>
              <a:t> </a:t>
            </a:r>
            <a:r>
              <a:rPr lang="pt-BR" b="1" dirty="0" smtClean="0">
                <a:solidFill>
                  <a:srgbClr val="FF0000"/>
                </a:solidFill>
              </a:rPr>
              <a:t> ELEVADA = 306.32</a:t>
            </a:r>
            <a:endParaRPr lang="es-SV" b="1" dirty="0">
              <a:solidFill>
                <a:srgbClr val="FF0000"/>
              </a:solidFill>
            </a:endParaRPr>
          </a:p>
        </p:txBody>
      </p:sp>
      <p:sp>
        <p:nvSpPr>
          <p:cNvPr id="13" name="12 Rectángulo"/>
          <p:cNvSpPr/>
          <p:nvPr/>
        </p:nvSpPr>
        <p:spPr>
          <a:xfrm>
            <a:off x="5940152" y="476672"/>
            <a:ext cx="2455096" cy="1477328"/>
          </a:xfrm>
          <a:prstGeom prst="rect">
            <a:avLst/>
          </a:prstGeom>
        </p:spPr>
        <p:txBody>
          <a:bodyPr wrap="none">
            <a:spAutoFit/>
          </a:bodyPr>
          <a:lstStyle/>
          <a:p>
            <a:r>
              <a:rPr lang="es-MX" b="1" dirty="0" smtClean="0"/>
              <a:t>SODIO  </a:t>
            </a:r>
            <a:r>
              <a:rPr lang="es-MX" b="1" dirty="0" smtClean="0"/>
              <a:t>©:</a:t>
            </a:r>
          </a:p>
          <a:p>
            <a:r>
              <a:rPr lang="es-MX" b="1" u="sng" dirty="0" smtClean="0"/>
              <a:t>Glicemia – 100</a:t>
            </a:r>
            <a:r>
              <a:rPr lang="es-MX" b="1" dirty="0" smtClean="0"/>
              <a:t>   x  1.6 </a:t>
            </a:r>
          </a:p>
          <a:p>
            <a:r>
              <a:rPr lang="es-MX" dirty="0" smtClean="0"/>
              <a:t>        </a:t>
            </a:r>
            <a:r>
              <a:rPr lang="es-MX" b="1" dirty="0" smtClean="0"/>
              <a:t>100</a:t>
            </a:r>
          </a:p>
          <a:p>
            <a:pPr marL="342900" indent="-342900">
              <a:buAutoNum type="arabicPlain" startAt="122"/>
            </a:pPr>
            <a:r>
              <a:rPr lang="es-MX" b="1" dirty="0" smtClean="0"/>
              <a:t> + 8.06</a:t>
            </a:r>
          </a:p>
          <a:p>
            <a:pPr marL="342900" indent="-342900"/>
            <a:r>
              <a:rPr lang="es-MX" b="1" dirty="0" smtClean="0"/>
              <a:t>130.06</a:t>
            </a:r>
            <a:endParaRPr lang="es-MX" b="1"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7" dur="500"/>
                                        <p:tgtEl>
                                          <p:spTgt spid="1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0" dur="500"/>
                                        <p:tgtEl>
                                          <p:spTgt spid="1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checkerboard(across)">
                                      <p:cBhvr>
                                        <p:cTn id="13" dur="500"/>
                                        <p:tgtEl>
                                          <p:spTgt spid="1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checkerboard(across)">
                                      <p:cBhvr>
                                        <p:cTn id="16" dur="500"/>
                                        <p:tgtEl>
                                          <p:spTgt spid="1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checkerboard(across)">
                                      <p:cBhvr>
                                        <p:cTn id="19" dur="500"/>
                                        <p:tgtEl>
                                          <p:spTgt spid="1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i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ox(in)">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diamond(in)">
                                      <p:cBhvr>
                                        <p:cTn id="40" dur="20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 calcmode="lin" valueType="num">
                                      <p:cBhvr>
                                        <p:cTn id="47" dur="500" fill="hold"/>
                                        <p:tgtEl>
                                          <p:spTgt spid="10"/>
                                        </p:tgtEl>
                                        <p:attrNameLst>
                                          <p:attrName>style.rotation</p:attrName>
                                        </p:attrNameLst>
                                      </p:cBhvr>
                                      <p:tavLst>
                                        <p:tav tm="0">
                                          <p:val>
                                            <p:fltVal val="360"/>
                                          </p:val>
                                        </p:tav>
                                        <p:tav tm="100000">
                                          <p:val>
                                            <p:fltVal val="0"/>
                                          </p:val>
                                        </p:tav>
                                      </p:tavLst>
                                    </p:anim>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 calcmode="lin" valueType="num">
                                      <p:cBhvr>
                                        <p:cTn id="55" dur="500" fill="hold"/>
                                        <p:tgtEl>
                                          <p:spTgt spid="11"/>
                                        </p:tgtEl>
                                        <p:attrNameLst>
                                          <p:attrName>style.rotation</p:attrName>
                                        </p:attrNameLst>
                                      </p:cBhvr>
                                      <p:tavLst>
                                        <p:tav tm="0">
                                          <p:val>
                                            <p:fltVal val="360"/>
                                          </p:val>
                                        </p:tav>
                                        <p:tav tm="100000">
                                          <p:val>
                                            <p:fltVal val="0"/>
                                          </p:val>
                                        </p:tav>
                                      </p:tavLst>
                                    </p:anim>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988840"/>
            <a:ext cx="8686800" cy="1008112"/>
          </a:xfrm>
        </p:spPr>
        <p:txBody>
          <a:bodyPr>
            <a:normAutofit/>
          </a:bodyPr>
          <a:lstStyle/>
          <a:p>
            <a:pPr algn="ctr"/>
            <a:r>
              <a:rPr lang="es-SV" sz="2400" dirty="0" err="1" smtClean="0">
                <a:latin typeface="Arial Black" pitchFamily="34" charset="0"/>
              </a:rPr>
              <a:t>Sindrome</a:t>
            </a:r>
            <a:r>
              <a:rPr lang="es-SV" sz="2400" dirty="0" smtClean="0">
                <a:latin typeface="Arial Black" pitchFamily="34" charset="0"/>
              </a:rPr>
              <a:t>  </a:t>
            </a:r>
            <a:r>
              <a:rPr lang="es-SV" sz="2400" dirty="0" err="1" smtClean="0">
                <a:latin typeface="Arial Black" pitchFamily="34" charset="0"/>
              </a:rPr>
              <a:t>hiperosmolar</a:t>
            </a:r>
            <a:r>
              <a:rPr lang="es-SV" sz="2400" dirty="0" smtClean="0">
                <a:latin typeface="Arial Black" pitchFamily="34" charset="0"/>
              </a:rPr>
              <a:t>  no  </a:t>
            </a:r>
            <a:r>
              <a:rPr lang="es-SV" sz="2400" dirty="0" err="1" smtClean="0">
                <a:latin typeface="Arial Black" pitchFamily="34" charset="0"/>
              </a:rPr>
              <a:t>cetosico</a:t>
            </a:r>
            <a:endParaRPr lang="es-SV" sz="2400" dirty="0">
              <a:latin typeface="Arial Black" pitchFamily="34" charset="0"/>
            </a:endParaRPr>
          </a:p>
        </p:txBody>
      </p:sp>
      <p:pic>
        <p:nvPicPr>
          <p:cNvPr id="4" name="3 Marcador de contenido" descr="COMA DIABETICO.jpg"/>
          <p:cNvPicPr>
            <a:picLocks noGrp="1" noChangeAspect="1"/>
          </p:cNvPicPr>
          <p:nvPr>
            <p:ph idx="1"/>
          </p:nvPr>
        </p:nvPicPr>
        <p:blipFill>
          <a:blip r:embed="rId2" cstate="print"/>
          <a:stretch>
            <a:fillRect/>
          </a:stretch>
        </p:blipFill>
        <p:spPr>
          <a:xfrm>
            <a:off x="2123728" y="404664"/>
            <a:ext cx="2243844" cy="1495896"/>
          </a:xfrm>
        </p:spPr>
      </p:pic>
      <p:sp>
        <p:nvSpPr>
          <p:cNvPr id="6" name="5 CuadroTexto"/>
          <p:cNvSpPr txBox="1"/>
          <p:nvPr/>
        </p:nvSpPr>
        <p:spPr>
          <a:xfrm>
            <a:off x="5220072" y="476672"/>
            <a:ext cx="2088232" cy="1477328"/>
          </a:xfrm>
          <a:prstGeom prst="rect">
            <a:avLst/>
          </a:prstGeom>
          <a:noFill/>
        </p:spPr>
        <p:txBody>
          <a:bodyPr wrap="square" rtlCol="0">
            <a:spAutoFit/>
          </a:bodyPr>
          <a:lstStyle/>
          <a:p>
            <a:r>
              <a:rPr lang="es-MX" b="1" dirty="0" smtClean="0"/>
              <a:t>GLICEMIA  604</a:t>
            </a:r>
          </a:p>
          <a:p>
            <a:r>
              <a:rPr lang="es-MX" b="1" dirty="0" smtClean="0"/>
              <a:t>SODIO   130</a:t>
            </a:r>
          </a:p>
          <a:p>
            <a:r>
              <a:rPr lang="es-MX" b="1" dirty="0" smtClean="0"/>
              <a:t>HCO3NA  16</a:t>
            </a:r>
          </a:p>
          <a:p>
            <a:r>
              <a:rPr lang="es-MX" b="1" dirty="0" smtClean="0"/>
              <a:t>PH  7.32</a:t>
            </a:r>
          </a:p>
          <a:p>
            <a:r>
              <a:rPr lang="es-MX" b="1" dirty="0" smtClean="0"/>
              <a:t>NU  37</a:t>
            </a:r>
            <a:endParaRPr lang="es-MX" b="1" dirty="0"/>
          </a:p>
        </p:txBody>
      </p:sp>
      <p:sp>
        <p:nvSpPr>
          <p:cNvPr id="7" name="6 Rectángulo"/>
          <p:cNvSpPr/>
          <p:nvPr/>
        </p:nvSpPr>
        <p:spPr>
          <a:xfrm>
            <a:off x="1907704" y="3573016"/>
            <a:ext cx="5760640" cy="369332"/>
          </a:xfrm>
          <a:prstGeom prst="rect">
            <a:avLst/>
          </a:prstGeom>
        </p:spPr>
        <p:txBody>
          <a:bodyPr wrap="square">
            <a:spAutoFit/>
          </a:bodyPr>
          <a:lstStyle/>
          <a:p>
            <a:pPr algn="ctr"/>
            <a:r>
              <a:rPr lang="pt-BR" b="1" dirty="0" err="1" smtClean="0">
                <a:solidFill>
                  <a:srgbClr val="FF0000"/>
                </a:solidFill>
              </a:rPr>
              <a:t>Osm</a:t>
            </a:r>
            <a:r>
              <a:rPr lang="pt-BR" b="1" dirty="0" smtClean="0">
                <a:solidFill>
                  <a:srgbClr val="FF0000"/>
                </a:solidFill>
              </a:rPr>
              <a:t> = (Na * 2) + (</a:t>
            </a:r>
            <a:r>
              <a:rPr lang="pt-BR" b="1" dirty="0" err="1" smtClean="0">
                <a:solidFill>
                  <a:srgbClr val="FF0000"/>
                </a:solidFill>
              </a:rPr>
              <a:t>Glucosa</a:t>
            </a:r>
            <a:r>
              <a:rPr lang="pt-BR" b="1" dirty="0" smtClean="0">
                <a:solidFill>
                  <a:srgbClr val="FF0000"/>
                </a:solidFill>
              </a:rPr>
              <a:t> / 18) + (BUN / 2.8)</a:t>
            </a:r>
            <a:endParaRPr lang="es-SV" b="1" dirty="0">
              <a:solidFill>
                <a:srgbClr val="FF0000"/>
              </a:solidFill>
            </a:endParaRPr>
          </a:p>
        </p:txBody>
      </p:sp>
      <p:sp>
        <p:nvSpPr>
          <p:cNvPr id="8" name="7 Rectángulo"/>
          <p:cNvSpPr/>
          <p:nvPr/>
        </p:nvSpPr>
        <p:spPr>
          <a:xfrm>
            <a:off x="1979712" y="4293096"/>
            <a:ext cx="5616624" cy="369332"/>
          </a:xfrm>
          <a:prstGeom prst="rect">
            <a:avLst/>
          </a:prstGeom>
        </p:spPr>
        <p:txBody>
          <a:bodyPr wrap="square">
            <a:spAutoFit/>
          </a:bodyPr>
          <a:lstStyle/>
          <a:p>
            <a:pPr algn="ctr"/>
            <a:r>
              <a:rPr lang="pt-BR" b="1" dirty="0" err="1" smtClean="0">
                <a:solidFill>
                  <a:srgbClr val="FF0000"/>
                </a:solidFill>
              </a:rPr>
              <a:t>Osm</a:t>
            </a:r>
            <a:r>
              <a:rPr lang="pt-BR" b="1" dirty="0" smtClean="0">
                <a:solidFill>
                  <a:srgbClr val="FF0000"/>
                </a:solidFill>
              </a:rPr>
              <a:t> = </a:t>
            </a:r>
            <a:r>
              <a:rPr lang="pt-BR" b="1" dirty="0" smtClean="0">
                <a:solidFill>
                  <a:srgbClr val="FF0000"/>
                </a:solidFill>
              </a:rPr>
              <a:t>(130 </a:t>
            </a:r>
            <a:r>
              <a:rPr lang="pt-BR" b="1" dirty="0" smtClean="0">
                <a:solidFill>
                  <a:srgbClr val="FF0000"/>
                </a:solidFill>
              </a:rPr>
              <a:t>* 2) + </a:t>
            </a:r>
            <a:r>
              <a:rPr lang="pt-BR" b="1" dirty="0" smtClean="0">
                <a:solidFill>
                  <a:srgbClr val="FF0000"/>
                </a:solidFill>
              </a:rPr>
              <a:t>( 604/ </a:t>
            </a:r>
            <a:r>
              <a:rPr lang="pt-BR" b="1" dirty="0" smtClean="0">
                <a:solidFill>
                  <a:srgbClr val="FF0000"/>
                </a:solidFill>
              </a:rPr>
              <a:t>18) + </a:t>
            </a:r>
            <a:r>
              <a:rPr lang="pt-BR" b="1" dirty="0" smtClean="0">
                <a:solidFill>
                  <a:srgbClr val="FF0000"/>
                </a:solidFill>
              </a:rPr>
              <a:t>(37 </a:t>
            </a:r>
            <a:r>
              <a:rPr lang="pt-BR" b="1" dirty="0" smtClean="0">
                <a:solidFill>
                  <a:srgbClr val="FF0000"/>
                </a:solidFill>
              </a:rPr>
              <a:t>/ 2.8)</a:t>
            </a:r>
            <a:endParaRPr lang="es-SV" b="1" dirty="0">
              <a:solidFill>
                <a:srgbClr val="FF0000"/>
              </a:solidFill>
            </a:endParaRPr>
          </a:p>
        </p:txBody>
      </p:sp>
      <p:sp>
        <p:nvSpPr>
          <p:cNvPr id="9" name="8 Rectángulo"/>
          <p:cNvSpPr/>
          <p:nvPr/>
        </p:nvSpPr>
        <p:spPr>
          <a:xfrm>
            <a:off x="1979712" y="5085184"/>
            <a:ext cx="5616624" cy="369332"/>
          </a:xfrm>
          <a:prstGeom prst="rect">
            <a:avLst/>
          </a:prstGeom>
        </p:spPr>
        <p:txBody>
          <a:bodyPr wrap="square">
            <a:spAutoFit/>
          </a:bodyPr>
          <a:lstStyle/>
          <a:p>
            <a:pPr algn="ctr"/>
            <a:r>
              <a:rPr lang="pt-BR" b="1" dirty="0" err="1" smtClean="0">
                <a:solidFill>
                  <a:srgbClr val="FF0000"/>
                </a:solidFill>
              </a:rPr>
              <a:t>Osm</a:t>
            </a:r>
            <a:r>
              <a:rPr lang="pt-BR" b="1" dirty="0" smtClean="0">
                <a:solidFill>
                  <a:srgbClr val="FF0000"/>
                </a:solidFill>
              </a:rPr>
              <a:t> = </a:t>
            </a:r>
            <a:r>
              <a:rPr lang="pt-BR" b="1" dirty="0" smtClean="0">
                <a:solidFill>
                  <a:srgbClr val="FF0000"/>
                </a:solidFill>
              </a:rPr>
              <a:t>(260 ) </a:t>
            </a:r>
            <a:r>
              <a:rPr lang="pt-BR" b="1" dirty="0" smtClean="0">
                <a:solidFill>
                  <a:srgbClr val="FF0000"/>
                </a:solidFill>
              </a:rPr>
              <a:t>+ </a:t>
            </a:r>
            <a:r>
              <a:rPr lang="pt-BR" b="1" dirty="0" smtClean="0">
                <a:solidFill>
                  <a:srgbClr val="FF0000"/>
                </a:solidFill>
              </a:rPr>
              <a:t>( 33.55) </a:t>
            </a:r>
            <a:r>
              <a:rPr lang="pt-BR" b="1" dirty="0" smtClean="0">
                <a:solidFill>
                  <a:srgbClr val="FF0000"/>
                </a:solidFill>
              </a:rPr>
              <a:t>+ </a:t>
            </a:r>
            <a:r>
              <a:rPr lang="pt-BR" b="1" dirty="0" smtClean="0">
                <a:solidFill>
                  <a:srgbClr val="FF0000"/>
                </a:solidFill>
              </a:rPr>
              <a:t>(13.21)</a:t>
            </a:r>
            <a:endParaRPr lang="es-SV" b="1" dirty="0">
              <a:solidFill>
                <a:srgbClr val="FF0000"/>
              </a:solidFill>
            </a:endParaRPr>
          </a:p>
        </p:txBody>
      </p:sp>
      <p:sp>
        <p:nvSpPr>
          <p:cNvPr id="10" name="9 Rectángulo"/>
          <p:cNvSpPr/>
          <p:nvPr/>
        </p:nvSpPr>
        <p:spPr>
          <a:xfrm>
            <a:off x="1907704" y="5589240"/>
            <a:ext cx="5616624" cy="369332"/>
          </a:xfrm>
          <a:prstGeom prst="rect">
            <a:avLst/>
          </a:prstGeom>
        </p:spPr>
        <p:txBody>
          <a:bodyPr wrap="square">
            <a:spAutoFit/>
          </a:bodyPr>
          <a:lstStyle/>
          <a:p>
            <a:pPr algn="ctr"/>
            <a:r>
              <a:rPr lang="pt-BR" b="1" dirty="0" err="1" smtClean="0">
                <a:solidFill>
                  <a:srgbClr val="FF0000"/>
                </a:solidFill>
              </a:rPr>
              <a:t>Osm</a:t>
            </a:r>
            <a:r>
              <a:rPr lang="pt-BR" b="1" dirty="0" smtClean="0">
                <a:solidFill>
                  <a:srgbClr val="FF0000"/>
                </a:solidFill>
              </a:rPr>
              <a:t> = </a:t>
            </a:r>
            <a:r>
              <a:rPr lang="pt-BR" b="1" dirty="0" smtClean="0">
                <a:solidFill>
                  <a:srgbClr val="FF0000"/>
                </a:solidFill>
              </a:rPr>
              <a:t>306.32</a:t>
            </a:r>
            <a:endParaRPr lang="es-SV" b="1" dirty="0">
              <a:solidFill>
                <a:srgbClr val="FF0000"/>
              </a:solidFill>
            </a:endParaRPr>
          </a:p>
        </p:txBody>
      </p:sp>
      <p:sp>
        <p:nvSpPr>
          <p:cNvPr id="11" name="10 Rectángulo"/>
          <p:cNvSpPr/>
          <p:nvPr/>
        </p:nvSpPr>
        <p:spPr>
          <a:xfrm>
            <a:off x="1979712" y="6093296"/>
            <a:ext cx="5616624" cy="369332"/>
          </a:xfrm>
          <a:prstGeom prst="rect">
            <a:avLst/>
          </a:prstGeom>
        </p:spPr>
        <p:txBody>
          <a:bodyPr wrap="square">
            <a:spAutoFit/>
          </a:bodyPr>
          <a:lstStyle/>
          <a:p>
            <a:pPr algn="ctr"/>
            <a:r>
              <a:rPr lang="pt-BR" b="1" dirty="0" err="1" smtClean="0">
                <a:solidFill>
                  <a:srgbClr val="FF0000"/>
                </a:solidFill>
              </a:rPr>
              <a:t>Osm</a:t>
            </a:r>
            <a:r>
              <a:rPr lang="pt-BR" b="1" dirty="0" smtClean="0">
                <a:solidFill>
                  <a:srgbClr val="FF0000"/>
                </a:solidFill>
              </a:rPr>
              <a:t> </a:t>
            </a:r>
            <a:r>
              <a:rPr lang="pt-BR" b="1" dirty="0" smtClean="0">
                <a:solidFill>
                  <a:srgbClr val="FF0000"/>
                </a:solidFill>
              </a:rPr>
              <a:t>Normal = 275 – 285 </a:t>
            </a:r>
            <a:r>
              <a:rPr lang="pt-BR" b="1" dirty="0" err="1" smtClean="0">
                <a:solidFill>
                  <a:srgbClr val="FF0000"/>
                </a:solidFill>
              </a:rPr>
              <a:t>mOsm</a:t>
            </a:r>
            <a:r>
              <a:rPr lang="pt-BR" b="1" dirty="0" smtClean="0">
                <a:solidFill>
                  <a:srgbClr val="FF0000"/>
                </a:solidFill>
              </a:rPr>
              <a:t> / litro</a:t>
            </a:r>
            <a:endParaRPr lang="es-SV" b="1" dirty="0">
              <a:solidFill>
                <a:srgbClr val="FF0000"/>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diamond(in)">
                                      <p:cBhvr>
                                        <p:cTn id="23" dur="20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360"/>
                                          </p:val>
                                        </p:tav>
                                        <p:tav tm="100000">
                                          <p:val>
                                            <p:fltVal val="0"/>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 calcmode="lin" valueType="num">
                                      <p:cBhvr>
                                        <p:cTn id="38" dur="500" fill="hold"/>
                                        <p:tgtEl>
                                          <p:spTgt spid="11"/>
                                        </p:tgtEl>
                                        <p:attrNameLst>
                                          <p:attrName>style.rotation</p:attrName>
                                        </p:attrNameLst>
                                      </p:cBhvr>
                                      <p:tavLst>
                                        <p:tav tm="0">
                                          <p:val>
                                            <p:fltVal val="360"/>
                                          </p:val>
                                        </p:tav>
                                        <p:tav tm="100000">
                                          <p:val>
                                            <p:fltVal val="0"/>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628800"/>
            <a:ext cx="8208912" cy="646331"/>
          </a:xfrm>
          <a:prstGeom prst="rect">
            <a:avLst/>
          </a:prstGeom>
        </p:spPr>
        <p:txBody>
          <a:bodyPr wrap="square">
            <a:spAutoFit/>
          </a:bodyPr>
          <a:lstStyle/>
          <a:p>
            <a:pPr algn="ctr"/>
            <a:endParaRPr lang="es-SV" dirty="0" smtClean="0"/>
          </a:p>
          <a:p>
            <a:pPr algn="ctr"/>
            <a:r>
              <a:rPr lang="es-SV" dirty="0" smtClean="0"/>
              <a:t>https</a:t>
            </a:r>
            <a:r>
              <a:rPr lang="es-SV" dirty="0" smtClean="0"/>
              <a:t>://www.msdmanuals.com/medical-calculators/Osmolality-es.htm</a:t>
            </a:r>
            <a:endParaRPr lang="es-SV" dirty="0"/>
          </a:p>
        </p:txBody>
      </p:sp>
      <p:sp>
        <p:nvSpPr>
          <p:cNvPr id="3" name="2 Rectángulo"/>
          <p:cNvSpPr/>
          <p:nvPr/>
        </p:nvSpPr>
        <p:spPr>
          <a:xfrm>
            <a:off x="683568" y="764704"/>
            <a:ext cx="7632848" cy="369332"/>
          </a:xfrm>
          <a:prstGeom prst="rect">
            <a:avLst/>
          </a:prstGeom>
        </p:spPr>
        <p:txBody>
          <a:bodyPr wrap="square">
            <a:spAutoFit/>
          </a:bodyPr>
          <a:lstStyle/>
          <a:p>
            <a:pPr algn="ctr"/>
            <a:r>
              <a:rPr lang="pt-BR" b="1" dirty="0" err="1" smtClean="0">
                <a:solidFill>
                  <a:srgbClr val="FF0000"/>
                </a:solidFill>
              </a:rPr>
              <a:t>Osm</a:t>
            </a:r>
            <a:r>
              <a:rPr lang="pt-BR" b="1" dirty="0" smtClean="0">
                <a:solidFill>
                  <a:srgbClr val="FF0000"/>
                </a:solidFill>
              </a:rPr>
              <a:t> = (Na * 2) + (</a:t>
            </a:r>
            <a:r>
              <a:rPr lang="pt-BR" b="1" dirty="0" err="1" smtClean="0">
                <a:solidFill>
                  <a:srgbClr val="FF0000"/>
                </a:solidFill>
              </a:rPr>
              <a:t>Glucosa</a:t>
            </a:r>
            <a:r>
              <a:rPr lang="pt-BR" b="1" dirty="0" smtClean="0">
                <a:solidFill>
                  <a:srgbClr val="FF0000"/>
                </a:solidFill>
              </a:rPr>
              <a:t> / 18) + (BUN / 2.8)</a:t>
            </a:r>
            <a:endParaRPr lang="es-SV" b="1" dirty="0">
              <a:solidFill>
                <a:srgbClr val="FF0000"/>
              </a:solidFill>
            </a:endParaRPr>
          </a:p>
        </p:txBody>
      </p:sp>
      <p:sp>
        <p:nvSpPr>
          <p:cNvPr id="4" name="3 Rectángulo"/>
          <p:cNvSpPr/>
          <p:nvPr/>
        </p:nvSpPr>
        <p:spPr>
          <a:xfrm>
            <a:off x="827584" y="2708920"/>
            <a:ext cx="7560840" cy="646331"/>
          </a:xfrm>
          <a:prstGeom prst="rect">
            <a:avLst/>
          </a:prstGeom>
        </p:spPr>
        <p:txBody>
          <a:bodyPr wrap="square">
            <a:spAutoFit/>
          </a:bodyPr>
          <a:lstStyle/>
          <a:p>
            <a:pPr algn="ctr"/>
            <a:r>
              <a:rPr lang="es-SV" dirty="0" smtClean="0"/>
              <a:t>http://www.samiuc.es/index.php/calculadores-medicos/calculadores-nefrologicos-y-medio-interno/osmolalidad-plasmatica.html</a:t>
            </a:r>
            <a:endParaRPr lang="es-SV"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043608" y="1196752"/>
          <a:ext cx="7344816" cy="4703504"/>
        </p:xfrm>
        <a:graphic>
          <a:graphicData uri="http://schemas.openxmlformats.org/drawingml/2006/table">
            <a:tbl>
              <a:tblPr firstRow="1" bandRow="1">
                <a:tableStyleId>{5C22544A-7EE6-4342-B048-85BDC9FD1C3A}</a:tableStyleId>
              </a:tblPr>
              <a:tblGrid>
                <a:gridCol w="2448272"/>
                <a:gridCol w="2448272"/>
                <a:gridCol w="2448272"/>
              </a:tblGrid>
              <a:tr h="1080122">
                <a:tc>
                  <a:txBody>
                    <a:bodyPr/>
                    <a:lstStyle/>
                    <a:p>
                      <a:pPr algn="ctr"/>
                      <a:r>
                        <a:rPr lang="es-MX" dirty="0" smtClean="0">
                          <a:solidFill>
                            <a:srgbClr val="002060"/>
                          </a:solidFill>
                        </a:rPr>
                        <a:t>PARAMETRO</a:t>
                      </a:r>
                      <a:endParaRPr lang="es-MX" dirty="0">
                        <a:solidFill>
                          <a:srgbClr val="002060"/>
                        </a:solidFill>
                      </a:endParaRPr>
                    </a:p>
                  </a:txBody>
                  <a:tcPr/>
                </a:tc>
                <a:tc>
                  <a:txBody>
                    <a:bodyPr/>
                    <a:lstStyle/>
                    <a:p>
                      <a:pPr algn="ctr"/>
                      <a:r>
                        <a:rPr lang="es-MX" dirty="0" smtClean="0">
                          <a:solidFill>
                            <a:srgbClr val="002060"/>
                          </a:solidFill>
                        </a:rPr>
                        <a:t>CETOACIDOSIS</a:t>
                      </a:r>
                    </a:p>
                    <a:p>
                      <a:pPr algn="ctr"/>
                      <a:r>
                        <a:rPr lang="es-MX" dirty="0" smtClean="0">
                          <a:solidFill>
                            <a:srgbClr val="002060"/>
                          </a:solidFill>
                        </a:rPr>
                        <a:t>DIABETICA</a:t>
                      </a:r>
                      <a:endParaRPr lang="es-MX" dirty="0">
                        <a:solidFill>
                          <a:srgbClr val="002060"/>
                        </a:solidFill>
                      </a:endParaRPr>
                    </a:p>
                  </a:txBody>
                  <a:tcPr/>
                </a:tc>
                <a:tc>
                  <a:txBody>
                    <a:bodyPr/>
                    <a:lstStyle/>
                    <a:p>
                      <a:pPr algn="ctr"/>
                      <a:r>
                        <a:rPr lang="es-MX" dirty="0" smtClean="0">
                          <a:solidFill>
                            <a:srgbClr val="002060"/>
                          </a:solidFill>
                        </a:rPr>
                        <a:t>COMA HIPEROSMOLAR</a:t>
                      </a:r>
                    </a:p>
                    <a:p>
                      <a:pPr algn="ctr"/>
                      <a:r>
                        <a:rPr lang="es-MX" dirty="0" smtClean="0">
                          <a:solidFill>
                            <a:srgbClr val="002060"/>
                          </a:solidFill>
                        </a:rPr>
                        <a:t>NO </a:t>
                      </a:r>
                    </a:p>
                    <a:p>
                      <a:pPr algn="ctr"/>
                      <a:r>
                        <a:rPr lang="es-MX" dirty="0" smtClean="0">
                          <a:solidFill>
                            <a:srgbClr val="002060"/>
                          </a:solidFill>
                        </a:rPr>
                        <a:t>CETOSICO</a:t>
                      </a:r>
                      <a:endParaRPr lang="es-MX" dirty="0">
                        <a:solidFill>
                          <a:srgbClr val="002060"/>
                        </a:solidFill>
                      </a:endParaRPr>
                    </a:p>
                  </a:txBody>
                  <a:tcPr/>
                </a:tc>
              </a:tr>
              <a:tr h="497217">
                <a:tc>
                  <a:txBody>
                    <a:bodyPr/>
                    <a:lstStyle/>
                    <a:p>
                      <a:pPr algn="ctr"/>
                      <a:r>
                        <a:rPr lang="es-MX" b="1" dirty="0" smtClean="0"/>
                        <a:t>GLUCOSA</a:t>
                      </a:r>
                      <a:endParaRPr lang="es-MX" b="1" dirty="0"/>
                    </a:p>
                  </a:txBody>
                  <a:tcPr/>
                </a:tc>
                <a:tc>
                  <a:txBody>
                    <a:bodyPr/>
                    <a:lstStyle/>
                    <a:p>
                      <a:pPr algn="ctr"/>
                      <a:r>
                        <a:rPr lang="es-MX" b="1" dirty="0" smtClean="0"/>
                        <a:t>&gt;250 MGR /DL</a:t>
                      </a:r>
                      <a:endParaRPr lang="es-MX" b="1" dirty="0"/>
                    </a:p>
                  </a:txBody>
                  <a:tcPr/>
                </a:tc>
                <a:tc>
                  <a:txBody>
                    <a:bodyPr/>
                    <a:lstStyle/>
                    <a:p>
                      <a:pPr algn="ctr"/>
                      <a:r>
                        <a:rPr lang="es-MX" b="1" dirty="0" smtClean="0"/>
                        <a:t>&gt; 600 MGR / DL</a:t>
                      </a:r>
                      <a:endParaRPr lang="es-MX" b="1" dirty="0"/>
                    </a:p>
                  </a:txBody>
                  <a:tcPr/>
                </a:tc>
              </a:tr>
              <a:tr h="497217">
                <a:tc>
                  <a:txBody>
                    <a:bodyPr/>
                    <a:lstStyle/>
                    <a:p>
                      <a:pPr algn="ctr"/>
                      <a:r>
                        <a:rPr lang="es-MX" b="1" dirty="0" smtClean="0"/>
                        <a:t>PH SANGUINEO</a:t>
                      </a:r>
                      <a:endParaRPr lang="es-MX" b="1" dirty="0"/>
                    </a:p>
                  </a:txBody>
                  <a:tcPr/>
                </a:tc>
                <a:tc>
                  <a:txBody>
                    <a:bodyPr/>
                    <a:lstStyle/>
                    <a:p>
                      <a:pPr algn="ctr"/>
                      <a:r>
                        <a:rPr lang="es-MX" b="1" dirty="0" smtClean="0"/>
                        <a:t>&lt; 7.35</a:t>
                      </a:r>
                      <a:endParaRPr lang="es-MX" b="1" dirty="0"/>
                    </a:p>
                  </a:txBody>
                  <a:tcPr/>
                </a:tc>
                <a:tc>
                  <a:txBody>
                    <a:bodyPr/>
                    <a:lstStyle/>
                    <a:p>
                      <a:pPr algn="ctr"/>
                      <a:r>
                        <a:rPr lang="es-MX" b="1" dirty="0" smtClean="0"/>
                        <a:t>NO</a:t>
                      </a:r>
                      <a:r>
                        <a:rPr lang="es-MX" b="1" baseline="0" dirty="0" smtClean="0"/>
                        <a:t> ACIDOSIS</a:t>
                      </a:r>
                      <a:endParaRPr lang="es-MX" b="1" dirty="0"/>
                    </a:p>
                  </a:txBody>
                  <a:tcPr/>
                </a:tc>
              </a:tr>
              <a:tr h="497217">
                <a:tc>
                  <a:txBody>
                    <a:bodyPr/>
                    <a:lstStyle/>
                    <a:p>
                      <a:pPr algn="ctr"/>
                      <a:r>
                        <a:rPr lang="es-MX" b="1" dirty="0" smtClean="0"/>
                        <a:t>BICARBONATO SERICO</a:t>
                      </a:r>
                      <a:endParaRPr lang="es-MX" b="1" dirty="0"/>
                    </a:p>
                  </a:txBody>
                  <a:tcPr/>
                </a:tc>
                <a:tc>
                  <a:txBody>
                    <a:bodyPr/>
                    <a:lstStyle/>
                    <a:p>
                      <a:pPr algn="ctr"/>
                      <a:r>
                        <a:rPr lang="es-MX" b="1" dirty="0" smtClean="0"/>
                        <a:t>&lt; 15 MMOL /LT</a:t>
                      </a:r>
                      <a:endParaRPr lang="es-MX" b="1" dirty="0"/>
                    </a:p>
                  </a:txBody>
                  <a:tcPr/>
                </a:tc>
                <a:tc>
                  <a:txBody>
                    <a:bodyPr/>
                    <a:lstStyle/>
                    <a:p>
                      <a:pPr algn="ctr"/>
                      <a:r>
                        <a:rPr lang="es-MX" b="1" dirty="0" smtClean="0"/>
                        <a:t>&gt; 15 MMOL / LT</a:t>
                      </a:r>
                      <a:endParaRPr lang="es-MX" b="1" dirty="0"/>
                    </a:p>
                  </a:txBody>
                  <a:tcPr/>
                </a:tc>
              </a:tr>
              <a:tr h="497217">
                <a:tc>
                  <a:txBody>
                    <a:bodyPr/>
                    <a:lstStyle/>
                    <a:p>
                      <a:pPr algn="ctr"/>
                      <a:r>
                        <a:rPr lang="es-MX" b="1" dirty="0" smtClean="0"/>
                        <a:t>ANION</a:t>
                      </a:r>
                      <a:r>
                        <a:rPr lang="es-MX" b="1" baseline="0" dirty="0" smtClean="0"/>
                        <a:t> GAP</a:t>
                      </a:r>
                      <a:endParaRPr lang="es-MX" b="1" dirty="0"/>
                    </a:p>
                  </a:txBody>
                  <a:tcPr/>
                </a:tc>
                <a:tc>
                  <a:txBody>
                    <a:bodyPr/>
                    <a:lstStyle/>
                    <a:p>
                      <a:pPr algn="ctr"/>
                      <a:r>
                        <a:rPr lang="es-MX" b="1" dirty="0" smtClean="0"/>
                        <a:t>ELEVADO</a:t>
                      </a:r>
                      <a:endParaRPr lang="es-MX" b="1" dirty="0"/>
                    </a:p>
                  </a:txBody>
                  <a:tcPr/>
                </a:tc>
                <a:tc>
                  <a:txBody>
                    <a:bodyPr/>
                    <a:lstStyle/>
                    <a:p>
                      <a:pPr algn="ctr"/>
                      <a:r>
                        <a:rPr lang="es-MX" b="1" dirty="0" smtClean="0"/>
                        <a:t>&lt; 14</a:t>
                      </a:r>
                      <a:endParaRPr lang="es-MX" b="1" dirty="0"/>
                    </a:p>
                  </a:txBody>
                  <a:tcPr/>
                </a:tc>
              </a:tr>
              <a:tr h="497217">
                <a:tc>
                  <a:txBody>
                    <a:bodyPr/>
                    <a:lstStyle/>
                    <a:p>
                      <a:pPr algn="ctr"/>
                      <a:r>
                        <a:rPr lang="es-MX" b="1" dirty="0" smtClean="0"/>
                        <a:t>CETONAS</a:t>
                      </a:r>
                      <a:endParaRPr lang="es-MX" b="1" dirty="0"/>
                    </a:p>
                  </a:txBody>
                  <a:tcPr/>
                </a:tc>
                <a:tc>
                  <a:txBody>
                    <a:bodyPr/>
                    <a:lstStyle/>
                    <a:p>
                      <a:pPr algn="ctr"/>
                      <a:r>
                        <a:rPr lang="es-MX" b="1" dirty="0" smtClean="0"/>
                        <a:t>PRESENTE</a:t>
                      </a:r>
                    </a:p>
                    <a:p>
                      <a:pPr algn="ctr"/>
                      <a:r>
                        <a:rPr lang="es-MX" b="1" dirty="0" smtClean="0"/>
                        <a:t>SANGRE Y ORINA</a:t>
                      </a:r>
                      <a:endParaRPr lang="es-MX" b="1" dirty="0"/>
                    </a:p>
                  </a:txBody>
                  <a:tcPr/>
                </a:tc>
                <a:tc>
                  <a:txBody>
                    <a:bodyPr/>
                    <a:lstStyle/>
                    <a:p>
                      <a:pPr algn="ctr"/>
                      <a:r>
                        <a:rPr lang="es-MX" b="1" dirty="0" smtClean="0"/>
                        <a:t>AUSENTE</a:t>
                      </a:r>
                    </a:p>
                    <a:p>
                      <a:pPr algn="ctr"/>
                      <a:r>
                        <a:rPr lang="es-MX" b="1" dirty="0" smtClean="0"/>
                        <a:t>CETONURIA +</a:t>
                      </a:r>
                      <a:endParaRPr lang="es-MX" b="1" dirty="0"/>
                    </a:p>
                  </a:txBody>
                  <a:tcPr/>
                </a:tc>
              </a:tr>
              <a:tr h="497217">
                <a:tc>
                  <a:txBody>
                    <a:bodyPr/>
                    <a:lstStyle/>
                    <a:p>
                      <a:pPr algn="ctr"/>
                      <a:r>
                        <a:rPr lang="es-MX" b="1" dirty="0" smtClean="0"/>
                        <a:t>SODIO</a:t>
                      </a:r>
                      <a:endParaRPr lang="es-MX" b="1" dirty="0"/>
                    </a:p>
                  </a:txBody>
                  <a:tcPr/>
                </a:tc>
                <a:tc>
                  <a:txBody>
                    <a:bodyPr/>
                    <a:lstStyle/>
                    <a:p>
                      <a:pPr algn="ctr"/>
                      <a:r>
                        <a:rPr lang="es-MX" b="1" dirty="0" smtClean="0"/>
                        <a:t>NORMAL O BAJO</a:t>
                      </a:r>
                      <a:endParaRPr lang="es-MX" b="1" dirty="0"/>
                    </a:p>
                  </a:txBody>
                  <a:tcPr/>
                </a:tc>
                <a:tc>
                  <a:txBody>
                    <a:bodyPr/>
                    <a:lstStyle/>
                    <a:p>
                      <a:pPr algn="ctr"/>
                      <a:r>
                        <a:rPr lang="es-MX" b="1" dirty="0" smtClean="0"/>
                        <a:t>&gt;</a:t>
                      </a:r>
                      <a:r>
                        <a:rPr lang="es-MX" b="1" baseline="0" dirty="0" smtClean="0"/>
                        <a:t> 150 </a:t>
                      </a:r>
                      <a:r>
                        <a:rPr lang="es-MX" b="1" baseline="0" dirty="0" err="1" smtClean="0"/>
                        <a:t>Meq</a:t>
                      </a:r>
                      <a:r>
                        <a:rPr lang="es-MX" b="1" baseline="0" dirty="0" smtClean="0"/>
                        <a:t> / </a:t>
                      </a:r>
                      <a:r>
                        <a:rPr lang="es-MX" b="1" baseline="0" dirty="0" err="1" smtClean="0"/>
                        <a:t>dL</a:t>
                      </a:r>
                      <a:endParaRPr lang="es-MX" b="1" dirty="0"/>
                    </a:p>
                  </a:txBody>
                  <a:tcPr/>
                </a:tc>
              </a:tr>
              <a:tr h="497217">
                <a:tc>
                  <a:txBody>
                    <a:bodyPr/>
                    <a:lstStyle/>
                    <a:p>
                      <a:pPr algn="ctr"/>
                      <a:r>
                        <a:rPr lang="es-MX" b="1" dirty="0" smtClean="0"/>
                        <a:t>NITROGENO</a:t>
                      </a:r>
                      <a:r>
                        <a:rPr lang="es-MX" b="1" baseline="0" dirty="0" smtClean="0"/>
                        <a:t> UREICO</a:t>
                      </a:r>
                      <a:endParaRPr lang="es-MX" b="1" dirty="0"/>
                    </a:p>
                  </a:txBody>
                  <a:tcPr/>
                </a:tc>
                <a:tc>
                  <a:txBody>
                    <a:bodyPr/>
                    <a:lstStyle/>
                    <a:p>
                      <a:pPr algn="ctr"/>
                      <a:r>
                        <a:rPr lang="es-MX" b="1" dirty="0" smtClean="0"/>
                        <a:t>25 – 50 </a:t>
                      </a:r>
                      <a:endParaRPr lang="es-MX" b="1" dirty="0"/>
                    </a:p>
                  </a:txBody>
                  <a:tcPr/>
                </a:tc>
                <a:tc>
                  <a:txBody>
                    <a:bodyPr/>
                    <a:lstStyle/>
                    <a:p>
                      <a:pPr algn="ctr"/>
                      <a:r>
                        <a:rPr lang="es-MX" b="1" dirty="0" smtClean="0"/>
                        <a:t>&gt; 50</a:t>
                      </a:r>
                      <a:endParaRPr lang="es-MX" b="1" dirty="0"/>
                    </a:p>
                  </a:txBody>
                  <a:tcPr/>
                </a:tc>
              </a:tr>
            </a:tbl>
          </a:graphicData>
        </a:graphic>
      </p:graphicFrame>
      <p:sp>
        <p:nvSpPr>
          <p:cNvPr id="4" name="3 CuadroTexto"/>
          <p:cNvSpPr txBox="1"/>
          <p:nvPr/>
        </p:nvSpPr>
        <p:spPr>
          <a:xfrm>
            <a:off x="2123728" y="476672"/>
            <a:ext cx="5760640" cy="369332"/>
          </a:xfrm>
          <a:prstGeom prst="rect">
            <a:avLst/>
          </a:prstGeom>
          <a:noFill/>
        </p:spPr>
        <p:txBody>
          <a:bodyPr wrap="square" rtlCol="0">
            <a:spAutoFit/>
          </a:bodyPr>
          <a:lstStyle/>
          <a:p>
            <a:pPr algn="ctr"/>
            <a:r>
              <a:rPr lang="es-MX" b="1" u="sng" dirty="0" smtClean="0"/>
              <a:t>CETOACIDOSIS  VRS  COMA HIPEROSMOLAR</a:t>
            </a:r>
            <a:endParaRPr lang="es-MX" b="1" u="sng"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rogas Y Hormonas Con Actividad&#10;Hiperglucemiante&#10; Hidantoína: (-) la liberación de insulina&#10;almacenada en los gránulos de..."/>
          <p:cNvPicPr>
            <a:picLocks noChangeAspect="1" noChangeArrowheads="1"/>
          </p:cNvPicPr>
          <p:nvPr/>
        </p:nvPicPr>
        <p:blipFill>
          <a:blip r:embed="rId2" cstate="print"/>
          <a:srcRect/>
          <a:stretch>
            <a:fillRect/>
          </a:stretch>
        </p:blipFill>
        <p:spPr bwMode="auto">
          <a:xfrm>
            <a:off x="395536" y="404663"/>
            <a:ext cx="8208912" cy="6163119"/>
          </a:xfrm>
          <a:prstGeom prst="rect">
            <a:avLst/>
          </a:prstGeom>
          <a:noFill/>
        </p:spPr>
      </p:pic>
      <p:cxnSp>
        <p:nvCxnSpPr>
          <p:cNvPr id="4" name="3 Conector recto"/>
          <p:cNvCxnSpPr/>
          <p:nvPr/>
        </p:nvCxnSpPr>
        <p:spPr>
          <a:xfrm>
            <a:off x="1115616" y="3933056"/>
            <a:ext cx="24482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LINICA&#10; Edad avanzada.&#10; Más frecuente en mujeres y en individuos&#10;marginados socialmente.&#10; Sin diagnóstico previo de DB..."/>
          <p:cNvPicPr>
            <a:picLocks noChangeAspect="1" noChangeArrowheads="1"/>
          </p:cNvPicPr>
          <p:nvPr/>
        </p:nvPicPr>
        <p:blipFill>
          <a:blip r:embed="rId2" cstate="print"/>
          <a:srcRect/>
          <a:stretch>
            <a:fillRect/>
          </a:stretch>
        </p:blipFill>
        <p:spPr bwMode="auto">
          <a:xfrm>
            <a:off x="323528" y="404664"/>
            <a:ext cx="8496944" cy="6379368"/>
          </a:xfrm>
          <a:prstGeom prst="rect">
            <a:avLst/>
          </a:prstGeom>
          <a:noFill/>
        </p:spPr>
      </p:pic>
    </p:spTree>
  </p:cSld>
  <p:clrMapOvr>
    <a:masterClrMapping/>
  </p:clrMapOvr>
  <p:transition>
    <p:pull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ratamiento&#10; Cuando la glucemia ha reducido a menor de 250&#10;mg/dL, se recomienda al iniciar la administración de&#10;solución ..."/>
          <p:cNvPicPr>
            <a:picLocks noChangeAspect="1" noChangeArrowheads="1"/>
          </p:cNvPicPr>
          <p:nvPr/>
        </p:nvPicPr>
        <p:blipFill>
          <a:blip r:embed="rId2" cstate="print"/>
          <a:srcRect/>
          <a:stretch>
            <a:fillRect/>
          </a:stretch>
        </p:blipFill>
        <p:spPr bwMode="auto">
          <a:xfrm>
            <a:off x="251520" y="188640"/>
            <a:ext cx="8496944" cy="6379368"/>
          </a:xfrm>
          <a:prstGeom prst="rect">
            <a:avLst/>
          </a:prstGeom>
          <a:noFill/>
        </p:spPr>
      </p:pic>
      <p:sp>
        <p:nvSpPr>
          <p:cNvPr id="3" name="2 Multiplicar"/>
          <p:cNvSpPr/>
          <p:nvPr/>
        </p:nvSpPr>
        <p:spPr>
          <a:xfrm>
            <a:off x="0" y="0"/>
            <a:ext cx="9073008" cy="6858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3275856" y="620688"/>
            <a:ext cx="1872208" cy="1872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3"/>
                                        </p:tgtEl>
                                      </p:cBhvr>
                                    </p:animEffect>
                                    <p:animScale>
                                      <p:cBhvr>
                                        <p:cTn id="24"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988840"/>
            <a:ext cx="8686800" cy="1008112"/>
          </a:xfrm>
        </p:spPr>
        <p:txBody>
          <a:bodyPr>
            <a:normAutofit/>
          </a:bodyPr>
          <a:lstStyle/>
          <a:p>
            <a:pPr algn="ctr"/>
            <a:r>
              <a:rPr lang="es-SV" sz="2400" dirty="0" err="1" smtClean="0">
                <a:latin typeface="Arial Black" pitchFamily="34" charset="0"/>
              </a:rPr>
              <a:t>Sindrome</a:t>
            </a:r>
            <a:r>
              <a:rPr lang="es-SV" sz="2400" dirty="0" smtClean="0">
                <a:latin typeface="Arial Black" pitchFamily="34" charset="0"/>
              </a:rPr>
              <a:t>  </a:t>
            </a:r>
            <a:r>
              <a:rPr lang="es-SV" sz="2400" dirty="0" err="1" smtClean="0">
                <a:latin typeface="Arial Black" pitchFamily="34" charset="0"/>
              </a:rPr>
              <a:t>hiperosmolar</a:t>
            </a:r>
            <a:r>
              <a:rPr lang="es-SV" sz="2400" dirty="0" smtClean="0">
                <a:latin typeface="Arial Black" pitchFamily="34" charset="0"/>
              </a:rPr>
              <a:t>  no  </a:t>
            </a:r>
            <a:r>
              <a:rPr lang="es-SV" sz="2400" dirty="0" err="1" smtClean="0">
                <a:latin typeface="Arial Black" pitchFamily="34" charset="0"/>
              </a:rPr>
              <a:t>cetosico</a:t>
            </a:r>
            <a:endParaRPr lang="es-SV" sz="2400" dirty="0">
              <a:latin typeface="Arial Black" pitchFamily="34" charset="0"/>
            </a:endParaRPr>
          </a:p>
        </p:txBody>
      </p:sp>
      <p:pic>
        <p:nvPicPr>
          <p:cNvPr id="4" name="3 Marcador de contenido" descr="COMA DIABETICO.jpg"/>
          <p:cNvPicPr>
            <a:picLocks noGrp="1" noChangeAspect="1"/>
          </p:cNvPicPr>
          <p:nvPr>
            <p:ph idx="1"/>
          </p:nvPr>
        </p:nvPicPr>
        <p:blipFill>
          <a:blip r:embed="rId2" cstate="print"/>
          <a:stretch>
            <a:fillRect/>
          </a:stretch>
        </p:blipFill>
        <p:spPr>
          <a:xfrm>
            <a:off x="395536" y="404664"/>
            <a:ext cx="2243844" cy="1495896"/>
          </a:xfrm>
        </p:spPr>
      </p:pic>
      <p:sp>
        <p:nvSpPr>
          <p:cNvPr id="7" name="6 Rectángulo"/>
          <p:cNvSpPr/>
          <p:nvPr/>
        </p:nvSpPr>
        <p:spPr>
          <a:xfrm>
            <a:off x="1763688" y="2996952"/>
            <a:ext cx="5760640" cy="369332"/>
          </a:xfrm>
          <a:prstGeom prst="rect">
            <a:avLst/>
          </a:prstGeom>
        </p:spPr>
        <p:txBody>
          <a:bodyPr wrap="square">
            <a:spAutoFit/>
          </a:bodyPr>
          <a:lstStyle/>
          <a:p>
            <a:pPr algn="ctr"/>
            <a:r>
              <a:rPr lang="pt-BR" b="1" dirty="0" smtClean="0">
                <a:solidFill>
                  <a:srgbClr val="FF0000"/>
                </a:solidFill>
              </a:rPr>
              <a:t>INSULINA   REGULAR    0.15 U / KGR / BOLUS</a:t>
            </a:r>
            <a:endParaRPr lang="es-SV" b="1" dirty="0">
              <a:solidFill>
                <a:srgbClr val="FF0000"/>
              </a:solidFill>
            </a:endParaRPr>
          </a:p>
        </p:txBody>
      </p:sp>
      <p:sp>
        <p:nvSpPr>
          <p:cNvPr id="8" name="7 Rectángulo"/>
          <p:cNvSpPr/>
          <p:nvPr/>
        </p:nvSpPr>
        <p:spPr>
          <a:xfrm>
            <a:off x="1763688" y="3501008"/>
            <a:ext cx="5616624" cy="369332"/>
          </a:xfrm>
          <a:prstGeom prst="rect">
            <a:avLst/>
          </a:prstGeom>
        </p:spPr>
        <p:txBody>
          <a:bodyPr wrap="square">
            <a:spAutoFit/>
          </a:bodyPr>
          <a:lstStyle/>
          <a:p>
            <a:pPr algn="ctr"/>
            <a:r>
              <a:rPr lang="pt-BR" b="1" dirty="0" smtClean="0">
                <a:solidFill>
                  <a:srgbClr val="FF0000"/>
                </a:solidFill>
              </a:rPr>
              <a:t>0.15 X 70 KGR:   10.56 UNIDADES / BOLUS</a:t>
            </a:r>
            <a:endParaRPr lang="es-SV" b="1" dirty="0">
              <a:solidFill>
                <a:srgbClr val="FF0000"/>
              </a:solidFill>
            </a:endParaRPr>
          </a:p>
        </p:txBody>
      </p:sp>
      <p:sp>
        <p:nvSpPr>
          <p:cNvPr id="9" name="8 Rectángulo"/>
          <p:cNvSpPr/>
          <p:nvPr/>
        </p:nvSpPr>
        <p:spPr>
          <a:xfrm>
            <a:off x="1691680" y="4149080"/>
            <a:ext cx="5616624" cy="369332"/>
          </a:xfrm>
          <a:prstGeom prst="rect">
            <a:avLst/>
          </a:prstGeom>
        </p:spPr>
        <p:txBody>
          <a:bodyPr wrap="square">
            <a:spAutoFit/>
          </a:bodyPr>
          <a:lstStyle/>
          <a:p>
            <a:pPr algn="ctr"/>
            <a:r>
              <a:rPr lang="pt-BR" b="1" dirty="0" smtClean="0">
                <a:solidFill>
                  <a:srgbClr val="FF0000"/>
                </a:solidFill>
              </a:rPr>
              <a:t>0.1 U / KGR / HORA:  7 UNIDADES / HORA</a:t>
            </a:r>
            <a:endParaRPr lang="es-SV" b="1" dirty="0">
              <a:solidFill>
                <a:srgbClr val="FF0000"/>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diamond(in)">
                                      <p:cBhvr>
                                        <p:cTn id="2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988840"/>
            <a:ext cx="8686800" cy="1008112"/>
          </a:xfrm>
        </p:spPr>
        <p:txBody>
          <a:bodyPr>
            <a:normAutofit/>
          </a:bodyPr>
          <a:lstStyle/>
          <a:p>
            <a:pPr algn="ctr"/>
            <a:r>
              <a:rPr lang="es-SV" sz="2400" dirty="0" err="1" smtClean="0">
                <a:latin typeface="Arial Black" pitchFamily="34" charset="0"/>
              </a:rPr>
              <a:t>Sindrome</a:t>
            </a:r>
            <a:r>
              <a:rPr lang="es-SV" sz="2400" dirty="0" smtClean="0">
                <a:latin typeface="Arial Black" pitchFamily="34" charset="0"/>
              </a:rPr>
              <a:t>  </a:t>
            </a:r>
            <a:r>
              <a:rPr lang="es-SV" sz="2400" dirty="0" err="1" smtClean="0">
                <a:latin typeface="Arial Black" pitchFamily="34" charset="0"/>
              </a:rPr>
              <a:t>hiperosmolar</a:t>
            </a:r>
            <a:r>
              <a:rPr lang="es-SV" sz="2400" dirty="0" smtClean="0">
                <a:latin typeface="Arial Black" pitchFamily="34" charset="0"/>
              </a:rPr>
              <a:t>  no  </a:t>
            </a:r>
            <a:r>
              <a:rPr lang="es-SV" sz="2400" dirty="0" err="1" smtClean="0">
                <a:latin typeface="Arial Black" pitchFamily="34" charset="0"/>
              </a:rPr>
              <a:t>cetosico</a:t>
            </a:r>
            <a:endParaRPr lang="es-SV" sz="2400" dirty="0">
              <a:latin typeface="Arial Black" pitchFamily="34" charset="0"/>
            </a:endParaRPr>
          </a:p>
        </p:txBody>
      </p:sp>
      <p:pic>
        <p:nvPicPr>
          <p:cNvPr id="4" name="3 Marcador de contenido" descr="COMA DIABETICO.jpg"/>
          <p:cNvPicPr>
            <a:picLocks noGrp="1" noChangeAspect="1"/>
          </p:cNvPicPr>
          <p:nvPr>
            <p:ph idx="1"/>
          </p:nvPr>
        </p:nvPicPr>
        <p:blipFill>
          <a:blip r:embed="rId2" cstate="print"/>
          <a:stretch>
            <a:fillRect/>
          </a:stretch>
        </p:blipFill>
        <p:spPr>
          <a:xfrm>
            <a:off x="395536" y="404664"/>
            <a:ext cx="2243844" cy="1495896"/>
          </a:xfrm>
        </p:spPr>
      </p:pic>
      <p:sp>
        <p:nvSpPr>
          <p:cNvPr id="7" name="6 Rectángulo"/>
          <p:cNvSpPr/>
          <p:nvPr/>
        </p:nvSpPr>
        <p:spPr>
          <a:xfrm>
            <a:off x="1763688" y="2996952"/>
            <a:ext cx="5760640" cy="369332"/>
          </a:xfrm>
          <a:prstGeom prst="rect">
            <a:avLst/>
          </a:prstGeom>
        </p:spPr>
        <p:txBody>
          <a:bodyPr wrap="square">
            <a:spAutoFit/>
          </a:bodyPr>
          <a:lstStyle/>
          <a:p>
            <a:pPr algn="ctr"/>
            <a:r>
              <a:rPr lang="es-SV" b="1" dirty="0" smtClean="0">
                <a:solidFill>
                  <a:srgbClr val="FF0000"/>
                </a:solidFill>
              </a:rPr>
              <a:t>S.S.N.</a:t>
            </a:r>
            <a:endParaRPr lang="es-SV" b="1" dirty="0">
              <a:solidFill>
                <a:srgbClr val="FF0000"/>
              </a:solidFill>
            </a:endParaRPr>
          </a:p>
        </p:txBody>
      </p:sp>
      <p:sp>
        <p:nvSpPr>
          <p:cNvPr id="8" name="7 Rectángulo"/>
          <p:cNvSpPr/>
          <p:nvPr/>
        </p:nvSpPr>
        <p:spPr>
          <a:xfrm>
            <a:off x="1763688" y="3501008"/>
            <a:ext cx="5616624" cy="369332"/>
          </a:xfrm>
          <a:prstGeom prst="rect">
            <a:avLst/>
          </a:prstGeom>
        </p:spPr>
        <p:txBody>
          <a:bodyPr wrap="square">
            <a:spAutoFit/>
          </a:bodyPr>
          <a:lstStyle/>
          <a:p>
            <a:pPr algn="ctr"/>
            <a:r>
              <a:rPr lang="pt-BR" b="1" dirty="0" smtClean="0">
                <a:solidFill>
                  <a:srgbClr val="FF0000"/>
                </a:solidFill>
              </a:rPr>
              <a:t>SODIO:  0.6 X PESO X (NA DESEADO – NA ACTUAL)</a:t>
            </a:r>
            <a:endParaRPr lang="es-SV" b="1" dirty="0">
              <a:solidFill>
                <a:srgbClr val="FF0000"/>
              </a:solidFill>
            </a:endParaRPr>
          </a:p>
        </p:txBody>
      </p:sp>
      <p:sp>
        <p:nvSpPr>
          <p:cNvPr id="10" name="9 Rectángulo"/>
          <p:cNvSpPr/>
          <p:nvPr/>
        </p:nvSpPr>
        <p:spPr>
          <a:xfrm>
            <a:off x="1763688" y="5013176"/>
            <a:ext cx="5616624" cy="1477328"/>
          </a:xfrm>
          <a:prstGeom prst="rect">
            <a:avLst/>
          </a:prstGeom>
        </p:spPr>
        <p:txBody>
          <a:bodyPr wrap="square">
            <a:spAutoFit/>
          </a:bodyPr>
          <a:lstStyle/>
          <a:p>
            <a:pPr algn="ctr"/>
            <a:r>
              <a:rPr lang="pt-BR" b="1" dirty="0" smtClean="0">
                <a:solidFill>
                  <a:srgbClr val="FF0000"/>
                </a:solidFill>
              </a:rPr>
              <a:t>CUIDADO</a:t>
            </a:r>
          </a:p>
          <a:p>
            <a:pPr algn="ctr"/>
            <a:r>
              <a:rPr lang="pt-BR" b="1" dirty="0" smtClean="0">
                <a:solidFill>
                  <a:srgbClr val="FF0000"/>
                </a:solidFill>
              </a:rPr>
              <a:t>MIELINOLISIS PONTINO CEREBRAL</a:t>
            </a:r>
          </a:p>
          <a:p>
            <a:pPr algn="ctr"/>
            <a:r>
              <a:rPr lang="pt-BR" b="1" dirty="0" smtClean="0">
                <a:solidFill>
                  <a:srgbClr val="FF0000"/>
                </a:solidFill>
              </a:rPr>
              <a:t>SINDROME DE DESMIELINIZACION OSMOTICA</a:t>
            </a:r>
          </a:p>
          <a:p>
            <a:pPr algn="ctr"/>
            <a:endParaRPr lang="pt-BR" b="1" dirty="0" smtClean="0">
              <a:solidFill>
                <a:srgbClr val="FF0000"/>
              </a:solidFill>
            </a:endParaRPr>
          </a:p>
          <a:p>
            <a:pPr algn="ctr"/>
            <a:r>
              <a:rPr lang="pt-BR" b="1" dirty="0" smtClean="0">
                <a:solidFill>
                  <a:srgbClr val="FF0000"/>
                </a:solidFill>
              </a:rPr>
              <a:t>PARALISIS  PARES CRANEALES, CUADRIPLEGIA, COMA</a:t>
            </a:r>
            <a:endParaRPr lang="es-SV" b="1" dirty="0">
              <a:solidFill>
                <a:srgbClr val="FF0000"/>
              </a:solidFill>
            </a:endParaRPr>
          </a:p>
        </p:txBody>
      </p:sp>
      <p:sp>
        <p:nvSpPr>
          <p:cNvPr id="11" name="10 Rectángulo"/>
          <p:cNvSpPr/>
          <p:nvPr/>
        </p:nvSpPr>
        <p:spPr>
          <a:xfrm>
            <a:off x="1763688" y="4149080"/>
            <a:ext cx="5616624" cy="646331"/>
          </a:xfrm>
          <a:prstGeom prst="rect">
            <a:avLst/>
          </a:prstGeom>
        </p:spPr>
        <p:txBody>
          <a:bodyPr wrap="square">
            <a:spAutoFit/>
          </a:bodyPr>
          <a:lstStyle/>
          <a:p>
            <a:pPr algn="ctr"/>
            <a:r>
              <a:rPr lang="pt-BR" b="1" dirty="0" smtClean="0">
                <a:solidFill>
                  <a:srgbClr val="FF0000"/>
                </a:solidFill>
              </a:rPr>
              <a:t>SSN:  15 – 20 ML / KGR / EN UNA HORA</a:t>
            </a:r>
          </a:p>
          <a:p>
            <a:pPr algn="ctr"/>
            <a:r>
              <a:rPr lang="pt-BR" b="1" dirty="0" smtClean="0">
                <a:solidFill>
                  <a:srgbClr val="FF0000"/>
                </a:solidFill>
              </a:rPr>
              <a:t>1400 ML EN LA PRIMERA HORA</a:t>
            </a:r>
            <a:endParaRPr lang="es-SV" b="1" dirty="0">
              <a:solidFill>
                <a:srgbClr val="FF0000"/>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p:cTn id="2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p:cTn id="29"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diamond(in)">
                                      <p:cBhvr>
                                        <p:cTn id="35" dur="20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diamond(in)">
                                      <p:cBhvr>
                                        <p:cTn id="40" dur="2000"/>
                                        <p:tgtEl>
                                          <p:spTgt spid="1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Effect transition="in" filter="diamond(in)">
                                      <p:cBhvr>
                                        <p:cTn id="45" dur="2000"/>
                                        <p:tgtEl>
                                          <p:spTgt spid="10">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10">
                                            <p:txEl>
                                              <p:pRg st="4" end="4"/>
                                            </p:txEl>
                                          </p:spTgt>
                                        </p:tgtEl>
                                        <p:attrNameLst>
                                          <p:attrName>style.visibility</p:attrName>
                                        </p:attrNameLst>
                                      </p:cBhvr>
                                      <p:to>
                                        <p:strVal val="visible"/>
                                      </p:to>
                                    </p:set>
                                    <p:animEffect transition="in" filter="diamond(in)">
                                      <p:cBhvr>
                                        <p:cTn id="50"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988840"/>
            <a:ext cx="8686800" cy="1008112"/>
          </a:xfrm>
        </p:spPr>
        <p:txBody>
          <a:bodyPr>
            <a:normAutofit/>
          </a:bodyPr>
          <a:lstStyle/>
          <a:p>
            <a:pPr algn="ctr"/>
            <a:r>
              <a:rPr lang="es-SV" sz="2400" dirty="0" err="1" smtClean="0">
                <a:latin typeface="Arial Black" pitchFamily="34" charset="0"/>
              </a:rPr>
              <a:t>Sindrome</a:t>
            </a:r>
            <a:r>
              <a:rPr lang="es-SV" sz="2400" dirty="0" smtClean="0">
                <a:latin typeface="Arial Black" pitchFamily="34" charset="0"/>
              </a:rPr>
              <a:t>  </a:t>
            </a:r>
            <a:r>
              <a:rPr lang="es-SV" sz="2400" dirty="0" err="1" smtClean="0">
                <a:latin typeface="Arial Black" pitchFamily="34" charset="0"/>
              </a:rPr>
              <a:t>hiperosmolar</a:t>
            </a:r>
            <a:r>
              <a:rPr lang="es-SV" sz="2400" dirty="0" smtClean="0">
                <a:latin typeface="Arial Black" pitchFamily="34" charset="0"/>
              </a:rPr>
              <a:t>  no  </a:t>
            </a:r>
            <a:r>
              <a:rPr lang="es-SV" sz="2400" dirty="0" err="1" smtClean="0">
                <a:latin typeface="Arial Black" pitchFamily="34" charset="0"/>
              </a:rPr>
              <a:t>cetosico</a:t>
            </a:r>
            <a:endParaRPr lang="es-SV" sz="2400" dirty="0">
              <a:latin typeface="Arial Black" pitchFamily="34" charset="0"/>
            </a:endParaRPr>
          </a:p>
        </p:txBody>
      </p:sp>
      <p:pic>
        <p:nvPicPr>
          <p:cNvPr id="4" name="3 Marcador de contenido" descr="COMA DIABETICO.jpg"/>
          <p:cNvPicPr>
            <a:picLocks noGrp="1" noChangeAspect="1"/>
          </p:cNvPicPr>
          <p:nvPr>
            <p:ph idx="1"/>
          </p:nvPr>
        </p:nvPicPr>
        <p:blipFill>
          <a:blip r:embed="rId2" cstate="print"/>
          <a:stretch>
            <a:fillRect/>
          </a:stretch>
        </p:blipFill>
        <p:spPr>
          <a:xfrm>
            <a:off x="395536" y="404664"/>
            <a:ext cx="2243844" cy="1495896"/>
          </a:xfrm>
        </p:spPr>
      </p:pic>
      <p:sp>
        <p:nvSpPr>
          <p:cNvPr id="7" name="6 Rectángulo"/>
          <p:cNvSpPr/>
          <p:nvPr/>
        </p:nvSpPr>
        <p:spPr>
          <a:xfrm>
            <a:off x="1763688" y="2996952"/>
            <a:ext cx="5760640" cy="369332"/>
          </a:xfrm>
          <a:prstGeom prst="rect">
            <a:avLst/>
          </a:prstGeom>
        </p:spPr>
        <p:txBody>
          <a:bodyPr wrap="square">
            <a:spAutoFit/>
          </a:bodyPr>
          <a:lstStyle/>
          <a:p>
            <a:pPr algn="ctr"/>
            <a:r>
              <a:rPr lang="pt-BR" b="1" dirty="0" smtClean="0">
                <a:solidFill>
                  <a:srgbClr val="FF0000"/>
                </a:solidFill>
              </a:rPr>
              <a:t>BICARBONATO DE SODIO  EV</a:t>
            </a:r>
            <a:endParaRPr lang="es-SV" b="1" dirty="0">
              <a:solidFill>
                <a:srgbClr val="FF0000"/>
              </a:solidFill>
            </a:endParaRPr>
          </a:p>
        </p:txBody>
      </p:sp>
      <p:sp>
        <p:nvSpPr>
          <p:cNvPr id="8" name="7 Rectángulo"/>
          <p:cNvSpPr/>
          <p:nvPr/>
        </p:nvSpPr>
        <p:spPr>
          <a:xfrm>
            <a:off x="1763688" y="3501008"/>
            <a:ext cx="5616624" cy="369332"/>
          </a:xfrm>
          <a:prstGeom prst="rect">
            <a:avLst/>
          </a:prstGeom>
        </p:spPr>
        <p:txBody>
          <a:bodyPr wrap="square">
            <a:spAutoFit/>
          </a:bodyPr>
          <a:lstStyle/>
          <a:p>
            <a:pPr algn="ctr"/>
            <a:r>
              <a:rPr lang="es-SV" b="1" dirty="0" smtClean="0">
                <a:solidFill>
                  <a:srgbClr val="FF0000"/>
                </a:solidFill>
              </a:rPr>
              <a:t>HCO3 NA  &lt; 15  O  PH &lt; 7.20</a:t>
            </a:r>
            <a:endParaRPr lang="es-SV" b="1" dirty="0">
              <a:solidFill>
                <a:srgbClr val="FF0000"/>
              </a:solidFill>
            </a:endParaRPr>
          </a:p>
        </p:txBody>
      </p:sp>
      <p:sp>
        <p:nvSpPr>
          <p:cNvPr id="9" name="8 Rectángulo"/>
          <p:cNvSpPr/>
          <p:nvPr/>
        </p:nvSpPr>
        <p:spPr>
          <a:xfrm>
            <a:off x="1691680" y="4149080"/>
            <a:ext cx="5616624" cy="646331"/>
          </a:xfrm>
          <a:prstGeom prst="rect">
            <a:avLst/>
          </a:prstGeom>
        </p:spPr>
        <p:txBody>
          <a:bodyPr wrap="square">
            <a:spAutoFit/>
          </a:bodyPr>
          <a:lstStyle/>
          <a:p>
            <a:pPr algn="ctr"/>
            <a:r>
              <a:rPr lang="pt-BR" b="1" dirty="0" smtClean="0">
                <a:solidFill>
                  <a:srgbClr val="FF0000"/>
                </a:solidFill>
              </a:rPr>
              <a:t>DEFICIT DE BICARBONATO:</a:t>
            </a:r>
          </a:p>
          <a:p>
            <a:pPr algn="ctr"/>
            <a:r>
              <a:rPr lang="pt-BR" b="1" dirty="0" smtClean="0">
                <a:solidFill>
                  <a:srgbClr val="FF0000"/>
                </a:solidFill>
              </a:rPr>
              <a:t>0.6 X PESO X (HCO</a:t>
            </a:r>
            <a:r>
              <a:rPr lang="pt-BR" sz="1600" b="1" dirty="0" smtClean="0">
                <a:solidFill>
                  <a:srgbClr val="FF0000"/>
                </a:solidFill>
              </a:rPr>
              <a:t>3 </a:t>
            </a:r>
            <a:r>
              <a:rPr lang="pt-BR" b="1" dirty="0" smtClean="0">
                <a:solidFill>
                  <a:srgbClr val="FF0000"/>
                </a:solidFill>
              </a:rPr>
              <a:t>DESEADO – HCO3 MEDIDO)</a:t>
            </a:r>
            <a:endParaRPr lang="es-SV" b="1" dirty="0">
              <a:solidFill>
                <a:srgbClr val="FF0000"/>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diamond(in)">
                                      <p:cBhvr>
                                        <p:cTn id="23" dur="20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diamond(in)">
                                      <p:cBhvr>
                                        <p:cTn id="28"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SV" dirty="0" smtClean="0"/>
              <a:t>CASO 3</a:t>
            </a:r>
            <a:endParaRPr lang="es-SV" dirty="0"/>
          </a:p>
        </p:txBody>
      </p:sp>
      <p:pic>
        <p:nvPicPr>
          <p:cNvPr id="4" name="3 Marcador de contenido" descr="8006-300x200.jpg"/>
          <p:cNvPicPr>
            <a:picLocks noGrp="1" noChangeAspect="1"/>
          </p:cNvPicPr>
          <p:nvPr>
            <p:ph idx="1"/>
          </p:nvPr>
        </p:nvPicPr>
        <p:blipFill>
          <a:blip r:embed="rId2" cstate="print"/>
          <a:stretch>
            <a:fillRect/>
          </a:stretch>
        </p:blipFill>
        <p:spPr>
          <a:xfrm>
            <a:off x="1547664" y="2348880"/>
            <a:ext cx="6336704" cy="4224469"/>
          </a:xfrm>
        </p:spPr>
      </p:pic>
      <p:sp>
        <p:nvSpPr>
          <p:cNvPr id="5" name="1 Título"/>
          <p:cNvSpPr txBox="1">
            <a:spLocks/>
          </p:cNvSpPr>
          <p:nvPr/>
        </p:nvSpPr>
        <p:spPr>
          <a:xfrm>
            <a:off x="251520" y="1268760"/>
            <a:ext cx="8686800" cy="8382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DESCOMPENSACION </a:t>
            </a:r>
            <a:r>
              <a:rPr kumimoji="0" lang="es-SV" sz="36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s-SV" sz="3600" b="0" i="0" u="sng"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SIMPLE</a:t>
            </a:r>
            <a:endParaRPr kumimoji="0" lang="es-SV" sz="3600" b="0" i="0" u="sng"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pacientesycuidadores.com/wp-content/uploads/cetoacidosis.png"/>
          <p:cNvPicPr>
            <a:picLocks noChangeAspect="1" noChangeArrowheads="1"/>
          </p:cNvPicPr>
          <p:nvPr/>
        </p:nvPicPr>
        <p:blipFill>
          <a:blip r:embed="rId2" cstate="print"/>
          <a:srcRect/>
          <a:stretch>
            <a:fillRect/>
          </a:stretch>
        </p:blipFill>
        <p:spPr bwMode="auto">
          <a:xfrm>
            <a:off x="467544" y="332656"/>
            <a:ext cx="8352928" cy="6264696"/>
          </a:xfrm>
          <a:prstGeom prst="rect">
            <a:avLst/>
          </a:prstGeom>
          <a:noFill/>
        </p:spPr>
      </p:pic>
    </p:spTree>
  </p:cSld>
  <p:clrMapOvr>
    <a:masterClrMapping/>
  </p:clrMapOvr>
  <p:transition>
    <p:spli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395536" y="836712"/>
            <a:ext cx="8458200" cy="618728"/>
          </a:xfrm>
        </p:spPr>
        <p:txBody>
          <a:bodyPr>
            <a:normAutofit/>
          </a:bodyPr>
          <a:lstStyle/>
          <a:p>
            <a:pPr algn="ctr"/>
            <a:r>
              <a:rPr lang="es-MX" sz="3200" dirty="0" smtClean="0"/>
              <a:t>Y  DESPUES  DE LA HOSPITALIZACION ….</a:t>
            </a:r>
            <a:endParaRPr lang="es-MX" sz="3200" dirty="0"/>
          </a:p>
        </p:txBody>
      </p:sp>
      <p:sp>
        <p:nvSpPr>
          <p:cNvPr id="4" name="3 Rectángulo"/>
          <p:cNvSpPr/>
          <p:nvPr/>
        </p:nvSpPr>
        <p:spPr>
          <a:xfrm>
            <a:off x="2195736" y="4509120"/>
            <a:ext cx="5544616" cy="1703543"/>
          </a:xfrm>
          <a:prstGeom prst="rect">
            <a:avLst/>
          </a:prstGeom>
        </p:spPr>
        <p:txBody>
          <a:bodyPr wrap="square">
            <a:spAutoFit/>
          </a:bodyPr>
          <a:lstStyle/>
          <a:p>
            <a:pPr>
              <a:lnSpc>
                <a:spcPct val="150000"/>
              </a:lnSpc>
            </a:pPr>
            <a:r>
              <a:rPr lang="es-MX" b="1" dirty="0" smtClean="0"/>
              <a:t>Al final  de la hospitalización  dice </a:t>
            </a:r>
            <a:r>
              <a:rPr lang="es-MX" b="1" dirty="0" smtClean="0"/>
              <a:t>el doctor:</a:t>
            </a:r>
            <a:br>
              <a:rPr lang="es-MX" b="1" dirty="0" smtClean="0"/>
            </a:br>
            <a:r>
              <a:rPr lang="es-MX" b="1" dirty="0" smtClean="0"/>
              <a:t>     -  Me </a:t>
            </a:r>
            <a:r>
              <a:rPr lang="es-MX" b="1" dirty="0" smtClean="0"/>
              <a:t>temo que tiene usted la enfermedad de </a:t>
            </a:r>
            <a:r>
              <a:rPr lang="es-MX" b="1" dirty="0" err="1" smtClean="0"/>
              <a:t>Tuner</a:t>
            </a:r>
            <a:r>
              <a:rPr lang="es-MX" b="1" dirty="0" smtClean="0"/>
              <a:t>.</a:t>
            </a:r>
            <a:br>
              <a:rPr lang="es-MX" b="1" dirty="0" smtClean="0"/>
            </a:br>
            <a:r>
              <a:rPr lang="es-MX" b="1" dirty="0" smtClean="0"/>
              <a:t>     - </a:t>
            </a:r>
            <a:r>
              <a:rPr lang="es-MX" b="1" dirty="0" smtClean="0"/>
              <a:t>¿Y eso es grave doctor?</a:t>
            </a:r>
            <a:br>
              <a:rPr lang="es-MX" b="1" dirty="0" smtClean="0"/>
            </a:br>
            <a:r>
              <a:rPr lang="es-MX" b="1" dirty="0" smtClean="0"/>
              <a:t>     - Todavía </a:t>
            </a:r>
            <a:r>
              <a:rPr lang="es-MX" b="1" dirty="0" smtClean="0"/>
              <a:t>no lo sabemos Sr. </a:t>
            </a:r>
            <a:r>
              <a:rPr lang="es-MX" b="1" dirty="0" err="1" smtClean="0"/>
              <a:t>Tuner</a:t>
            </a:r>
            <a:r>
              <a:rPr lang="es-MX" b="1" dirty="0" smtClean="0"/>
              <a:t>.</a:t>
            </a:r>
            <a:endParaRPr lang="es-MX" b="1" dirty="0"/>
          </a:p>
        </p:txBody>
      </p:sp>
      <p:pic>
        <p:nvPicPr>
          <p:cNvPr id="82948" name="Picture 4" descr="Resultado de imagen para HOSPITALIZACION CHISTES"/>
          <p:cNvPicPr>
            <a:picLocks noChangeAspect="1" noChangeArrowheads="1"/>
          </p:cNvPicPr>
          <p:nvPr/>
        </p:nvPicPr>
        <p:blipFill>
          <a:blip r:embed="rId2" cstate="print"/>
          <a:srcRect/>
          <a:stretch>
            <a:fillRect/>
          </a:stretch>
        </p:blipFill>
        <p:spPr bwMode="auto">
          <a:xfrm>
            <a:off x="2051720" y="836712"/>
            <a:ext cx="5048250" cy="3143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2948"/>
                                        </p:tgtEl>
                                        <p:attrNameLst>
                                          <p:attrName>style.visibility</p:attrName>
                                        </p:attrNameLst>
                                      </p:cBhvr>
                                      <p:to>
                                        <p:strVal val="visible"/>
                                      </p:to>
                                    </p:set>
                                    <p:animEffect transition="in" filter="checkerboard(across)">
                                      <p:cBhvr>
                                        <p:cTn id="15" dur="500"/>
                                        <p:tgtEl>
                                          <p:spTgt spid="8294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2">
                                            <p:txEl>
                                              <p:pRg st="0" end="0"/>
                                            </p:txEl>
                                          </p:spTgt>
                                        </p:tgtEl>
                                      </p:cBhvr>
                                    </p:animEffect>
                                    <p:set>
                                      <p:cBhvr>
                                        <p:cTn id="20"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strips(downLeft)">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1619672" y="548680"/>
            <a:ext cx="5627077" cy="1470025"/>
          </a:xfrm>
          <a:prstGeom prst="rect">
            <a:avLst/>
          </a:prstGeom>
          <a:noFill/>
          <a:ln w="9525">
            <a:noFill/>
            <a:miter lim="800000"/>
            <a:headEnd/>
            <a:tailEnd/>
          </a:ln>
        </p:spPr>
        <p:txBody>
          <a:bodyPr lIns="91431" tIns="45716" rIns="91431" bIns="45716" anchor="ctr"/>
          <a:lstStyle/>
          <a:p>
            <a:pPr algn="ctr" eaLnBrk="0" hangingPunct="0"/>
            <a:r>
              <a:rPr lang="en-US" sz="2800" dirty="0">
                <a:latin typeface="Arial Black" pitchFamily="34" charset="0"/>
              </a:rPr>
              <a:t>ADA-EASD Position Statement: Management of Hyperglycemia in </a:t>
            </a:r>
            <a:r>
              <a:rPr lang="en-US" sz="2800" dirty="0" smtClean="0">
                <a:latin typeface="Arial Black" pitchFamily="34" charset="0"/>
              </a:rPr>
              <a:t>T2DM</a:t>
            </a:r>
            <a:endParaRPr lang="en-US" sz="2800" dirty="0">
              <a:latin typeface="Times" pitchFamily="18" charset="0"/>
              <a:cs typeface="Times" pitchFamily="18" charset="0"/>
            </a:endParaRPr>
          </a:p>
        </p:txBody>
      </p:sp>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95536" y="2204864"/>
            <a:ext cx="8463771" cy="4339641"/>
          </a:xfrm>
          <a:prstGeom prst="rect">
            <a:avLst/>
          </a:prstGeom>
        </p:spPr>
        <p:txBody>
          <a:bodyPr wrap="square" lIns="91431" tIns="45716" rIns="91431" bIns="45716">
            <a:spAutoFit/>
          </a:bodyPr>
          <a:lstStyle/>
          <a:p>
            <a:pPr>
              <a:spcAft>
                <a:spcPts val="1800"/>
              </a:spcAft>
              <a:buClr>
                <a:schemeClr val="tx1"/>
              </a:buClr>
              <a:defRPr/>
            </a:pPr>
            <a:r>
              <a:rPr lang="en-US" sz="3200" b="1" dirty="0" smtClean="0">
                <a:latin typeface="Calibri"/>
                <a:ea typeface="ＭＳ Ｐゴシック" charset="-128"/>
                <a:cs typeface="Calibri"/>
              </a:rPr>
              <a:t>TERAPIA ANTI-HIPERGLICEMICA</a:t>
            </a:r>
            <a:endParaRPr lang="en-US" sz="2800" dirty="0">
              <a:latin typeface="Calibri"/>
              <a:ea typeface="ＭＳ Ｐゴシック" charset="-128"/>
              <a:cs typeface="Calibri"/>
            </a:endParaRPr>
          </a:p>
          <a:p>
            <a:pPr marL="406400" indent="342900">
              <a:spcAft>
                <a:spcPts val="1800"/>
              </a:spcAft>
              <a:buClr>
                <a:schemeClr val="tx1"/>
              </a:buClr>
              <a:buSzPct val="120000"/>
              <a:buFont typeface="Arial" pitchFamily="34" charset="0"/>
              <a:buChar char="•"/>
              <a:defRPr/>
            </a:pPr>
            <a:r>
              <a:rPr lang="en-US" sz="2800" b="1" dirty="0" smtClean="0">
                <a:uFill>
                  <a:solidFill>
                    <a:srgbClr val="B01F2E"/>
                  </a:solidFill>
                </a:uFill>
                <a:latin typeface="Calibri"/>
                <a:ea typeface="ＭＳ Ｐゴシック" charset="-128"/>
                <a:cs typeface="Calibri"/>
              </a:rPr>
              <a:t>INSULINAS</a:t>
            </a:r>
          </a:p>
          <a:p>
            <a:pPr marL="863600" lvl="1" indent="-63500">
              <a:spcAft>
                <a:spcPts val="1200"/>
              </a:spcAft>
              <a:buClr>
                <a:schemeClr val="tx1"/>
              </a:buClr>
              <a:buFont typeface="Arial" pitchFamily="34" charset="0"/>
              <a:buChar char="•"/>
              <a:defRPr/>
            </a:pPr>
            <a:r>
              <a:rPr lang="en-US" sz="2400" b="1" dirty="0" smtClean="0">
                <a:latin typeface="Calibri"/>
                <a:ea typeface="ＭＳ Ｐゴシック" charset="-128"/>
                <a:cs typeface="Calibri"/>
              </a:rPr>
              <a:t> </a:t>
            </a:r>
            <a:r>
              <a:rPr lang="en-US" sz="2400" b="1" dirty="0">
                <a:latin typeface="Calibri"/>
                <a:ea typeface="Arial" charset="0"/>
                <a:cs typeface="Calibri"/>
              </a:rPr>
              <a:t>- </a:t>
            </a:r>
            <a:r>
              <a:rPr lang="en-US" sz="2400" b="1" dirty="0">
                <a:latin typeface="Calibri"/>
                <a:ea typeface="ＭＳ Ｐゴシック" charset="-128"/>
                <a:cs typeface="Calibri"/>
              </a:rPr>
              <a:t>Neutral </a:t>
            </a:r>
            <a:r>
              <a:rPr lang="en-US" sz="2400" b="1" dirty="0" err="1">
                <a:latin typeface="Calibri"/>
                <a:ea typeface="ＭＳ Ｐゴシック" charset="-128"/>
                <a:cs typeface="Calibri"/>
              </a:rPr>
              <a:t>protamine</a:t>
            </a:r>
            <a:r>
              <a:rPr lang="en-US" sz="2400" b="1" dirty="0">
                <a:latin typeface="Calibri"/>
                <a:ea typeface="ＭＳ Ｐゴシック" charset="-128"/>
                <a:cs typeface="Calibri"/>
              </a:rPr>
              <a:t> </a:t>
            </a:r>
            <a:r>
              <a:rPr lang="en-US" sz="2400" b="1" dirty="0" err="1">
                <a:latin typeface="Calibri"/>
                <a:ea typeface="ＭＳ Ｐゴシック" charset="-128"/>
                <a:cs typeface="Calibri"/>
              </a:rPr>
              <a:t>Hagedorn</a:t>
            </a:r>
            <a:r>
              <a:rPr lang="en-US" sz="2400" b="1" dirty="0">
                <a:latin typeface="Calibri"/>
                <a:ea typeface="ＭＳ Ｐゴシック" charset="-128"/>
                <a:cs typeface="Calibri"/>
              </a:rPr>
              <a:t> (NPH)			</a:t>
            </a:r>
          </a:p>
          <a:p>
            <a:pPr marL="863600" lvl="1" indent="-63500">
              <a:spcAft>
                <a:spcPts val="1200"/>
              </a:spcAft>
              <a:buClr>
                <a:schemeClr val="tx1"/>
              </a:buClr>
              <a:buFont typeface="Arial" pitchFamily="34" charset="0"/>
              <a:buChar char="•"/>
              <a:defRPr/>
            </a:pPr>
            <a:r>
              <a:rPr lang="en-US" sz="2400" b="1" dirty="0">
                <a:latin typeface="Calibri"/>
                <a:ea typeface="ＭＳ Ｐゴシック" charset="-128"/>
                <a:cs typeface="Calibri"/>
              </a:rPr>
              <a:t> </a:t>
            </a:r>
            <a:r>
              <a:rPr lang="en-US" sz="2400" b="1" dirty="0">
                <a:latin typeface="Calibri"/>
                <a:ea typeface="Arial" charset="0"/>
                <a:cs typeface="Calibri"/>
              </a:rPr>
              <a:t>- </a:t>
            </a:r>
            <a:r>
              <a:rPr lang="en-US" sz="2400" b="1" dirty="0">
                <a:latin typeface="Calibri"/>
                <a:ea typeface="ＭＳ Ｐゴシック" charset="-128"/>
                <a:cs typeface="Calibri"/>
              </a:rPr>
              <a:t>Regular</a:t>
            </a:r>
          </a:p>
          <a:p>
            <a:pPr marL="863600" lvl="1" indent="-63500">
              <a:spcAft>
                <a:spcPts val="1200"/>
              </a:spcAft>
              <a:buClr>
                <a:schemeClr val="tx1"/>
              </a:buClr>
              <a:buFont typeface="Arial" pitchFamily="34" charset="0"/>
              <a:buChar char="•"/>
              <a:defRPr/>
            </a:pPr>
            <a:r>
              <a:rPr lang="en-US" sz="2400" b="1" dirty="0">
                <a:latin typeface="Calibri"/>
                <a:ea typeface="ＭＳ Ｐゴシック" charset="-128"/>
                <a:cs typeface="Calibri"/>
              </a:rPr>
              <a:t> </a:t>
            </a:r>
            <a:r>
              <a:rPr lang="en-US" sz="2400" b="1" dirty="0">
                <a:latin typeface="Calibri"/>
                <a:ea typeface="Arial" charset="0"/>
                <a:cs typeface="Calibri"/>
              </a:rPr>
              <a:t>- </a:t>
            </a:r>
            <a:r>
              <a:rPr lang="en-US" sz="2400" b="1" dirty="0">
                <a:latin typeface="Calibri"/>
                <a:ea typeface="ＭＳ Ｐゴシック" charset="-128"/>
                <a:cs typeface="Calibri"/>
              </a:rPr>
              <a:t>Basal </a:t>
            </a:r>
            <a:r>
              <a:rPr lang="en-US" sz="2400" b="1" dirty="0" err="1" smtClean="0">
                <a:latin typeface="Calibri"/>
                <a:ea typeface="ＭＳ Ｐゴシック" charset="-128"/>
                <a:cs typeface="Calibri"/>
              </a:rPr>
              <a:t>Analogos</a:t>
            </a:r>
            <a:r>
              <a:rPr lang="en-US" sz="2400" b="1" dirty="0" smtClean="0">
                <a:latin typeface="Calibri"/>
                <a:ea typeface="ＭＳ Ｐゴシック" charset="-128"/>
                <a:cs typeface="Calibri"/>
              </a:rPr>
              <a:t> (</a:t>
            </a:r>
            <a:r>
              <a:rPr lang="en-US" sz="2400" b="1" dirty="0" err="1">
                <a:latin typeface="Calibri"/>
                <a:ea typeface="ＭＳ Ｐゴシック" charset="-128"/>
                <a:cs typeface="Calibri"/>
              </a:rPr>
              <a:t>G</a:t>
            </a:r>
            <a:r>
              <a:rPr lang="en-US" sz="2400" b="1" dirty="0" err="1" smtClean="0">
                <a:latin typeface="Calibri"/>
                <a:ea typeface="ＭＳ Ｐゴシック" charset="-128"/>
                <a:cs typeface="Calibri"/>
              </a:rPr>
              <a:t>largine</a:t>
            </a:r>
            <a:r>
              <a:rPr lang="en-US" sz="2400" b="1" dirty="0">
                <a:latin typeface="Calibri"/>
                <a:ea typeface="ＭＳ Ｐゴシック" charset="-128"/>
                <a:cs typeface="Calibri"/>
              </a:rPr>
              <a:t>, </a:t>
            </a:r>
            <a:r>
              <a:rPr lang="en-US" sz="2400" b="1" dirty="0" err="1" smtClean="0">
                <a:latin typeface="Calibri"/>
                <a:ea typeface="ＭＳ Ｐゴシック" charset="-128"/>
                <a:cs typeface="Calibri"/>
              </a:rPr>
              <a:t>Detemir</a:t>
            </a:r>
            <a:r>
              <a:rPr lang="en-US" sz="2400" b="1" dirty="0" smtClean="0">
                <a:latin typeface="Calibri"/>
                <a:ea typeface="ＭＳ Ｐゴシック" charset="-128"/>
                <a:cs typeface="Calibri"/>
              </a:rPr>
              <a:t>, </a:t>
            </a:r>
            <a:r>
              <a:rPr lang="en-US" sz="2400" b="1" dirty="0" err="1" smtClean="0">
                <a:latin typeface="Calibri"/>
                <a:ea typeface="ＭＳ Ｐゴシック" charset="-128"/>
                <a:cs typeface="Calibri"/>
              </a:rPr>
              <a:t>Degludec</a:t>
            </a:r>
            <a:r>
              <a:rPr lang="en-US" sz="2400" b="1" dirty="0" smtClean="0">
                <a:latin typeface="Calibri"/>
                <a:ea typeface="ＭＳ Ｐゴシック" charset="-128"/>
                <a:cs typeface="Calibri"/>
              </a:rPr>
              <a:t>)</a:t>
            </a:r>
            <a:endParaRPr lang="en-US" sz="2400" b="1" dirty="0">
              <a:latin typeface="Calibri"/>
              <a:ea typeface="ＭＳ Ｐゴシック" charset="-128"/>
              <a:cs typeface="Calibri"/>
            </a:endParaRPr>
          </a:p>
          <a:p>
            <a:pPr marL="863600" lvl="1" indent="-63500">
              <a:spcAft>
                <a:spcPts val="1200"/>
              </a:spcAft>
              <a:buClr>
                <a:schemeClr val="tx1"/>
              </a:buClr>
              <a:buFont typeface="Arial" pitchFamily="34" charset="0"/>
              <a:buChar char="•"/>
              <a:defRPr/>
            </a:pPr>
            <a:r>
              <a:rPr lang="en-US" sz="2400" b="1" dirty="0">
                <a:latin typeface="Calibri"/>
                <a:ea typeface="ＭＳ Ｐゴシック" charset="-128"/>
                <a:cs typeface="Calibri"/>
              </a:rPr>
              <a:t> </a:t>
            </a:r>
            <a:r>
              <a:rPr lang="en-US" sz="2400" b="1" dirty="0">
                <a:latin typeface="Calibri"/>
                <a:ea typeface="Arial" charset="0"/>
                <a:cs typeface="Calibri"/>
              </a:rPr>
              <a:t>- </a:t>
            </a:r>
            <a:r>
              <a:rPr lang="en-US" sz="2400" b="1" dirty="0">
                <a:latin typeface="Calibri"/>
                <a:ea typeface="ＭＳ Ｐゴシック" charset="-128"/>
                <a:cs typeface="Calibri"/>
              </a:rPr>
              <a:t>Rapid </a:t>
            </a:r>
            <a:r>
              <a:rPr lang="en-US" sz="2400" b="1" dirty="0" err="1" smtClean="0">
                <a:latin typeface="Calibri"/>
                <a:ea typeface="ＭＳ Ｐゴシック" charset="-128"/>
                <a:cs typeface="Calibri"/>
              </a:rPr>
              <a:t>Analogos</a:t>
            </a:r>
            <a:r>
              <a:rPr lang="en-US" sz="2400" b="1" dirty="0" smtClean="0">
                <a:latin typeface="Calibri"/>
                <a:ea typeface="ＭＳ Ｐゴシック" charset="-128"/>
                <a:cs typeface="Calibri"/>
              </a:rPr>
              <a:t> (</a:t>
            </a:r>
            <a:r>
              <a:rPr lang="en-US" sz="2400" b="1" dirty="0" err="1" smtClean="0">
                <a:latin typeface="Calibri"/>
                <a:ea typeface="ＭＳ Ｐゴシック" charset="-128"/>
                <a:cs typeface="Calibri"/>
              </a:rPr>
              <a:t>Lispro</a:t>
            </a:r>
            <a:r>
              <a:rPr lang="en-US" sz="2400" b="1" dirty="0">
                <a:latin typeface="Calibri"/>
                <a:ea typeface="ＭＳ Ｐゴシック" charset="-128"/>
                <a:cs typeface="Calibri"/>
              </a:rPr>
              <a:t>, </a:t>
            </a:r>
            <a:r>
              <a:rPr lang="en-US" sz="2400" b="1" dirty="0" err="1" smtClean="0">
                <a:latin typeface="Calibri"/>
                <a:ea typeface="ＭＳ Ｐゴシック" charset="-128"/>
                <a:cs typeface="Calibri"/>
              </a:rPr>
              <a:t>Aspart</a:t>
            </a:r>
            <a:r>
              <a:rPr lang="en-US" sz="2400" b="1" dirty="0">
                <a:latin typeface="Calibri"/>
                <a:ea typeface="ＭＳ Ｐゴシック" charset="-128"/>
                <a:cs typeface="Calibri"/>
              </a:rPr>
              <a:t>, </a:t>
            </a:r>
            <a:r>
              <a:rPr lang="en-US" sz="2400" b="1" dirty="0" err="1">
                <a:latin typeface="Calibri"/>
                <a:ea typeface="ＭＳ Ｐゴシック" charset="-128"/>
                <a:cs typeface="Calibri"/>
              </a:rPr>
              <a:t>G</a:t>
            </a:r>
            <a:r>
              <a:rPr lang="en-US" sz="2400" b="1" dirty="0" err="1" smtClean="0">
                <a:latin typeface="Calibri"/>
                <a:ea typeface="ＭＳ Ｐゴシック" charset="-128"/>
                <a:cs typeface="Calibri"/>
              </a:rPr>
              <a:t>lulisine</a:t>
            </a:r>
            <a:r>
              <a:rPr lang="en-US" sz="2400" b="1" dirty="0">
                <a:latin typeface="Calibri"/>
                <a:ea typeface="ＭＳ Ｐゴシック" charset="-128"/>
                <a:cs typeface="Calibri"/>
              </a:rPr>
              <a:t>)</a:t>
            </a:r>
          </a:p>
          <a:p>
            <a:pPr marL="863600" lvl="1" indent="-63500">
              <a:spcAft>
                <a:spcPts val="1200"/>
              </a:spcAft>
              <a:buClr>
                <a:schemeClr val="tx1"/>
              </a:buClr>
              <a:buFont typeface="Arial" pitchFamily="34" charset="0"/>
              <a:buChar char="•"/>
              <a:defRPr/>
            </a:pPr>
            <a:r>
              <a:rPr lang="en-US" sz="2400" b="1" dirty="0">
                <a:latin typeface="Calibri"/>
                <a:ea typeface="ＭＳ Ｐゴシック" charset="-128"/>
                <a:cs typeface="Calibri"/>
              </a:rPr>
              <a:t> </a:t>
            </a:r>
            <a:r>
              <a:rPr lang="en-US" sz="2400" b="1" dirty="0">
                <a:latin typeface="Calibri"/>
                <a:ea typeface="Arial" charset="0"/>
                <a:cs typeface="Calibri"/>
              </a:rPr>
              <a:t>- </a:t>
            </a:r>
            <a:r>
              <a:rPr lang="en-US" sz="2400" b="1" dirty="0" smtClean="0">
                <a:latin typeface="Calibri"/>
                <a:ea typeface="ＭＳ Ｐゴシック" charset="-128"/>
                <a:cs typeface="Calibri"/>
              </a:rPr>
              <a:t>Pre-</a:t>
            </a:r>
            <a:r>
              <a:rPr lang="en-US" sz="2400" b="1" dirty="0" err="1" smtClean="0">
                <a:latin typeface="Calibri"/>
                <a:ea typeface="ＭＳ Ｐゴシック" charset="-128"/>
                <a:cs typeface="Calibri"/>
              </a:rPr>
              <a:t>mezclas</a:t>
            </a:r>
            <a:r>
              <a:rPr lang="en-US" sz="2400" b="1" dirty="0" smtClean="0">
                <a:latin typeface="Calibri"/>
                <a:ea typeface="ＭＳ Ｐゴシック" charset="-128"/>
                <a:cs typeface="Calibri"/>
              </a:rPr>
              <a:t> (</a:t>
            </a:r>
            <a:r>
              <a:rPr lang="en-US" sz="2400" b="1" dirty="0" err="1" smtClean="0">
                <a:latin typeface="Calibri"/>
                <a:ea typeface="ＭＳ Ｐゴシック" charset="-128"/>
                <a:cs typeface="Calibri"/>
              </a:rPr>
              <a:t>Humalog</a:t>
            </a:r>
            <a:r>
              <a:rPr lang="en-US" sz="2400" b="1" dirty="0" smtClean="0">
                <a:latin typeface="Calibri"/>
                <a:ea typeface="ＭＳ Ｐゴシック" charset="-128"/>
                <a:cs typeface="Calibri"/>
              </a:rPr>
              <a:t> Mix 25 y Mix 50</a:t>
            </a:r>
            <a:r>
              <a:rPr lang="en-US" sz="2400" b="1" dirty="0" smtClean="0">
                <a:latin typeface="Calibri"/>
                <a:ea typeface="ＭＳ Ｐゴシック" charset="-128"/>
                <a:cs typeface="Calibri"/>
              </a:rPr>
              <a:t>)</a:t>
            </a:r>
            <a:endParaRPr lang="en-US" sz="1200" kern="0" spc="100" dirty="0">
              <a:solidFill>
                <a:schemeClr val="tx2"/>
              </a:solidFill>
              <a:latin typeface="Calibri"/>
              <a:ea typeface="ＭＳ Ｐゴシック" charset="-128"/>
              <a:cs typeface="Calibri"/>
            </a:endParaRPr>
          </a:p>
          <a:p>
            <a:pPr>
              <a:spcAft>
                <a:spcPts val="600"/>
              </a:spcAft>
              <a:defRPr/>
            </a:pPr>
            <a:r>
              <a:rPr lang="en-US" sz="1600" b="1" dirty="0">
                <a:latin typeface="Calibri"/>
                <a:ea typeface="ＭＳ Ｐゴシック" charset="-128"/>
                <a:cs typeface="Calibri"/>
              </a:rPr>
              <a:t>	</a:t>
            </a:r>
            <a:endParaRPr lang="en-US" sz="2000" b="1" dirty="0">
              <a:latin typeface="Calibri"/>
              <a:ea typeface="ＭＳ Ｐゴシック" charset="-128"/>
              <a:cs typeface="Calibri"/>
            </a:endParaRPr>
          </a:p>
        </p:txBody>
      </p:sp>
      <p:sp>
        <p:nvSpPr>
          <p:cNvPr id="32774" name="TextBox 21"/>
          <p:cNvSpPr txBox="1">
            <a:spLocks noChangeArrowheads="1"/>
          </p:cNvSpPr>
          <p:nvPr/>
        </p:nvSpPr>
        <p:spPr bwMode="auto">
          <a:xfrm>
            <a:off x="3851920" y="6381328"/>
            <a:ext cx="4995497" cy="276225"/>
          </a:xfrm>
          <a:prstGeom prst="rect">
            <a:avLst/>
          </a:prstGeom>
          <a:noFill/>
          <a:ln w="9525">
            <a:noFill/>
            <a:miter lim="800000"/>
            <a:headEnd/>
            <a:tailEnd/>
          </a:ln>
        </p:spPr>
        <p:txBody>
          <a:bodyPr lIns="91431" tIns="45716" rIns="91431" bIns="45716">
            <a:spAutoFit/>
          </a:bodyPr>
          <a:lstStyle/>
          <a:p>
            <a:r>
              <a:rPr lang="en-US" sz="1200" b="1" i="1" dirty="0">
                <a:latin typeface="Times" pitchFamily="18" charset="0"/>
                <a:cs typeface="Times" pitchFamily="18" charset="0"/>
              </a:rPr>
              <a:t>Diabetes Care,</a:t>
            </a:r>
            <a:r>
              <a:rPr lang="en-US" sz="1200" b="1" dirty="0">
                <a:latin typeface="Times" pitchFamily="18" charset="0"/>
                <a:cs typeface="Times" pitchFamily="18" charset="0"/>
              </a:rPr>
              <a:t> </a:t>
            </a:r>
            <a:r>
              <a:rPr lang="en-US" sz="1200" b="1" i="1" dirty="0" err="1">
                <a:latin typeface="Times" pitchFamily="18" charset="0"/>
                <a:cs typeface="Times" pitchFamily="18" charset="0"/>
              </a:rPr>
              <a:t>Diabetologia</a:t>
            </a:r>
            <a:r>
              <a:rPr lang="en-US" sz="1200" b="1" i="1" dirty="0">
                <a:latin typeface="Times" pitchFamily="18" charset="0"/>
                <a:cs typeface="Times" pitchFamily="18" charset="0"/>
              </a:rPr>
              <a:t>. </a:t>
            </a:r>
            <a:r>
              <a:rPr lang="en-US" sz="1200" b="1" dirty="0">
                <a:latin typeface="Times" pitchFamily="18" charset="0"/>
                <a:cs typeface="Times" pitchFamily="18" charset="0"/>
              </a:rPr>
              <a:t>19</a:t>
            </a:r>
            <a:r>
              <a:rPr lang="en-US" sz="1200" b="1" i="1" dirty="0">
                <a:latin typeface="Times" pitchFamily="18" charset="0"/>
                <a:cs typeface="Times" pitchFamily="18" charset="0"/>
              </a:rPr>
              <a:t> </a:t>
            </a:r>
            <a:r>
              <a:rPr lang="en-US" sz="1200" b="1" dirty="0">
                <a:latin typeface="Times" pitchFamily="18" charset="0"/>
                <a:cs typeface="Times" pitchFamily="18" charset="0"/>
              </a:rPr>
              <a:t>April 2012 [</a:t>
            </a:r>
            <a:r>
              <a:rPr lang="en-US" sz="1200" b="1" dirty="0" err="1">
                <a:latin typeface="Times" pitchFamily="18" charset="0"/>
                <a:cs typeface="Times" pitchFamily="18" charset="0"/>
              </a:rPr>
              <a:t>Epub</a:t>
            </a:r>
            <a:r>
              <a:rPr lang="en-US" sz="1200" b="1" dirty="0">
                <a:latin typeface="Times" pitchFamily="18" charset="0"/>
                <a:cs typeface="Times" pitchFamily="18" charset="0"/>
              </a:rPr>
              <a:t> ahead of print]</a:t>
            </a:r>
          </a:p>
        </p:txBody>
      </p:sp>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87824" y="548680"/>
            <a:ext cx="3416576" cy="923330"/>
          </a:xfrm>
          <a:prstGeom prst="rect">
            <a:avLst/>
          </a:prstGeom>
          <a:noFill/>
        </p:spPr>
        <p:txBody>
          <a:bodyPr wrap="none" lIns="91440" tIns="45720" rIns="91440" bIns="45720">
            <a:spAutoFit/>
          </a:bodyPr>
          <a:lstStyle/>
          <a:p>
            <a:pPr algn="ctr"/>
            <a:r>
              <a:rPr lang="es-ES" sz="5400" b="1" cap="none" spc="0" dirty="0" smtClean="0">
                <a:ln w="18000">
                  <a:solidFill>
                    <a:schemeClr val="accent2">
                      <a:satMod val="140000"/>
                    </a:schemeClr>
                  </a:solidFill>
                  <a:prstDash val="solid"/>
                  <a:miter lim="800000"/>
                </a:ln>
                <a:effectLst>
                  <a:outerShdw blurRad="25500" dist="23000" dir="7020000" algn="tl">
                    <a:srgbClr val="000000">
                      <a:alpha val="50000"/>
                    </a:srgbClr>
                  </a:outerShdw>
                </a:effectLst>
              </a:rPr>
              <a:t>Importante</a:t>
            </a:r>
            <a:endParaRPr lang="es-ES" sz="5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3" name="2 CuadroTexto"/>
          <p:cNvSpPr txBox="1"/>
          <p:nvPr/>
        </p:nvSpPr>
        <p:spPr>
          <a:xfrm>
            <a:off x="467544" y="1628800"/>
            <a:ext cx="8136904" cy="4893647"/>
          </a:xfrm>
          <a:prstGeom prst="rect">
            <a:avLst/>
          </a:prstGeom>
          <a:noFill/>
        </p:spPr>
        <p:txBody>
          <a:bodyPr wrap="square" rtlCol="0">
            <a:spAutoFit/>
          </a:bodyPr>
          <a:lstStyle/>
          <a:p>
            <a:r>
              <a:rPr lang="es-MX" sz="2400" u="sng" dirty="0" smtClean="0">
                <a:solidFill>
                  <a:srgbClr val="990000"/>
                </a:solidFill>
                <a:latin typeface="Aharoni" pitchFamily="2" charset="-79"/>
                <a:cs typeface="Aharoni" pitchFamily="2" charset="-79"/>
              </a:rPr>
              <a:t>CETOACIDOSIS DIABETICA:</a:t>
            </a:r>
          </a:p>
          <a:p>
            <a:pPr>
              <a:lnSpc>
                <a:spcPct val="150000"/>
              </a:lnSpc>
            </a:pPr>
            <a:endParaRPr lang="es-MX" sz="2400" dirty="0">
              <a:solidFill>
                <a:srgbClr val="990000"/>
              </a:solidFill>
              <a:latin typeface="Aharoni" pitchFamily="2" charset="-79"/>
              <a:cs typeface="Aharoni" pitchFamily="2" charset="-79"/>
            </a:endParaRPr>
          </a:p>
          <a:p>
            <a:pPr>
              <a:lnSpc>
                <a:spcPct val="150000"/>
              </a:lnSpc>
              <a:buFont typeface="Arial" pitchFamily="34" charset="0"/>
              <a:buChar char="•"/>
            </a:pPr>
            <a:r>
              <a:rPr lang="es-MX" sz="2400" dirty="0" smtClean="0">
                <a:solidFill>
                  <a:srgbClr val="990000"/>
                </a:solidFill>
                <a:latin typeface="Aharoni" pitchFamily="2" charset="-79"/>
                <a:cs typeface="Aharoni" pitchFamily="2" charset="-79"/>
              </a:rPr>
              <a:t> RELATIVAMENTE COMUN</a:t>
            </a:r>
          </a:p>
          <a:p>
            <a:pPr>
              <a:lnSpc>
                <a:spcPct val="150000"/>
              </a:lnSpc>
              <a:buFont typeface="Arial" pitchFamily="34" charset="0"/>
              <a:buChar char="•"/>
            </a:pPr>
            <a:r>
              <a:rPr lang="es-MX" sz="2400" dirty="0">
                <a:solidFill>
                  <a:srgbClr val="990000"/>
                </a:solidFill>
                <a:latin typeface="Aharoni" pitchFamily="2" charset="-79"/>
                <a:cs typeface="Aharoni" pitchFamily="2" charset="-79"/>
              </a:rPr>
              <a:t> </a:t>
            </a:r>
            <a:r>
              <a:rPr lang="es-MX" sz="2400" dirty="0" smtClean="0">
                <a:solidFill>
                  <a:srgbClr val="990000"/>
                </a:solidFill>
                <a:latin typeface="Aharoni" pitchFamily="2" charset="-79"/>
                <a:cs typeface="Aharoni" pitchFamily="2" charset="-79"/>
              </a:rPr>
              <a:t>RECURRENTE</a:t>
            </a:r>
          </a:p>
          <a:p>
            <a:pPr>
              <a:lnSpc>
                <a:spcPct val="150000"/>
              </a:lnSpc>
              <a:buFont typeface="Arial" pitchFamily="34" charset="0"/>
              <a:buChar char="•"/>
            </a:pPr>
            <a:r>
              <a:rPr lang="es-MX" sz="2400" dirty="0">
                <a:solidFill>
                  <a:srgbClr val="990000"/>
                </a:solidFill>
                <a:latin typeface="Aharoni" pitchFamily="2" charset="-79"/>
                <a:cs typeface="Aharoni" pitchFamily="2" charset="-79"/>
              </a:rPr>
              <a:t> </a:t>
            </a:r>
            <a:r>
              <a:rPr lang="es-MX" sz="2400" dirty="0" smtClean="0">
                <a:solidFill>
                  <a:srgbClr val="990000"/>
                </a:solidFill>
                <a:latin typeface="Aharoni" pitchFamily="2" charset="-79"/>
                <a:cs typeface="Aharoni" pitchFamily="2" charset="-79"/>
              </a:rPr>
              <a:t>UNO DE CADA SIETE PACIENTES DIABETICOS PUEDE 	TENERLO</a:t>
            </a:r>
          </a:p>
          <a:p>
            <a:pPr>
              <a:lnSpc>
                <a:spcPct val="150000"/>
              </a:lnSpc>
              <a:buFont typeface="Arial" pitchFamily="34" charset="0"/>
              <a:buChar char="•"/>
            </a:pPr>
            <a:r>
              <a:rPr lang="es-MX" sz="3200" dirty="0" smtClean="0">
                <a:solidFill>
                  <a:srgbClr val="990000"/>
                </a:solidFill>
                <a:latin typeface="Aharoni" pitchFamily="2" charset="-79"/>
                <a:cs typeface="Aharoni" pitchFamily="2" charset="-79"/>
              </a:rPr>
              <a:t> 25% </a:t>
            </a:r>
            <a:r>
              <a:rPr lang="es-MX" sz="2400" dirty="0" smtClean="0">
                <a:solidFill>
                  <a:srgbClr val="990000"/>
                </a:solidFill>
                <a:latin typeface="Aharoni" pitchFamily="2" charset="-79"/>
                <a:cs typeface="Aharoni" pitchFamily="2" charset="-79"/>
              </a:rPr>
              <a:t>SON POR PACIENTES DEBUTANDO</a:t>
            </a:r>
          </a:p>
          <a:p>
            <a:pPr>
              <a:lnSpc>
                <a:spcPct val="150000"/>
              </a:lnSpc>
              <a:buFont typeface="Arial" pitchFamily="34" charset="0"/>
              <a:buChar char="•"/>
            </a:pPr>
            <a:r>
              <a:rPr lang="es-MX" sz="2400" dirty="0" smtClean="0">
                <a:solidFill>
                  <a:srgbClr val="990000"/>
                </a:solidFill>
                <a:latin typeface="Aharoni" pitchFamily="2" charset="-79"/>
                <a:cs typeface="Aharoni" pitchFamily="2" charset="-79"/>
              </a:rPr>
              <a:t> MORTALIDAD DEPENDE DEL TRATAMIENTO</a:t>
            </a:r>
          </a:p>
          <a:p>
            <a:pPr>
              <a:buFont typeface="Arial" pitchFamily="34" charset="0"/>
              <a:buChar char="•"/>
            </a:pPr>
            <a:endParaRPr lang="es-MX" sz="2400" dirty="0">
              <a:solidFill>
                <a:srgbClr val="990000"/>
              </a:solidFill>
              <a:latin typeface="Aharoni" pitchFamily="2" charset="-79"/>
              <a:cs typeface="Aharoni" pitchFamily="2" charset="-79"/>
            </a:endParaRPr>
          </a:p>
        </p:txBody>
      </p:sp>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323528" y="0"/>
            <a:ext cx="8568952" cy="1440160"/>
          </a:xfrm>
          <a:prstGeom prst="rect">
            <a:avLst/>
          </a:prstGeom>
          <a:noFill/>
          <a:ln w="9525">
            <a:noFill/>
            <a:miter lim="800000"/>
            <a:headEnd/>
            <a:tailEnd/>
          </a:ln>
        </p:spPr>
        <p:txBody>
          <a:bodyPr lIns="91431" tIns="45716" rIns="91431" bIns="45716" anchor="ctr"/>
          <a:lstStyle/>
          <a:p>
            <a:pPr algn="ctr" eaLnBrk="0" hangingPunct="0"/>
            <a:r>
              <a:rPr lang="en-US" sz="2800" dirty="0" smtClean="0">
                <a:latin typeface="Arial Black" pitchFamily="34" charset="0"/>
              </a:rPr>
              <a:t>ADA-EASD </a:t>
            </a:r>
            <a:r>
              <a:rPr lang="en-US" sz="2800" dirty="0">
                <a:latin typeface="Arial Black" pitchFamily="34" charset="0"/>
              </a:rPr>
              <a:t>Position Statement: Management of Hyperglycemia in </a:t>
            </a:r>
            <a:r>
              <a:rPr lang="en-US" sz="2800" dirty="0" smtClean="0">
                <a:latin typeface="Arial Black" pitchFamily="34" charset="0"/>
              </a:rPr>
              <a:t>T2DM</a:t>
            </a:r>
            <a:endParaRPr lang="en-US" sz="2800" dirty="0">
              <a:latin typeface="Times" pitchFamily="18" charset="0"/>
              <a:cs typeface="Times" pitchFamily="18" charset="0"/>
            </a:endParaRPr>
          </a:p>
        </p:txBody>
      </p:sp>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33796" name="Text Box 68"/>
          <p:cNvSpPr txBox="1">
            <a:spLocks noChangeArrowheads="1"/>
          </p:cNvSpPr>
          <p:nvPr/>
        </p:nvSpPr>
        <p:spPr bwMode="auto">
          <a:xfrm>
            <a:off x="5436578" y="4572000"/>
            <a:ext cx="1806887" cy="369324"/>
          </a:xfrm>
          <a:prstGeom prst="rect">
            <a:avLst/>
          </a:prstGeom>
          <a:solidFill>
            <a:schemeClr val="bg1">
              <a:alpha val="65097"/>
            </a:schemeClr>
          </a:solidFill>
          <a:ln w="12700">
            <a:noFill/>
            <a:miter lim="800000"/>
            <a:headEnd type="none" w="sm" len="sm"/>
            <a:tailEnd type="none" w="sm" len="sm"/>
          </a:ln>
        </p:spPr>
        <p:txBody>
          <a:bodyPr wrap="none" lIns="91431" tIns="45716" rIns="91431" bIns="45716">
            <a:spAutoFit/>
          </a:bodyPr>
          <a:lstStyle/>
          <a:p>
            <a:r>
              <a:rPr lang="en-US" b="1">
                <a:solidFill>
                  <a:srgbClr val="FF6600"/>
                </a:solidFill>
              </a:rPr>
              <a:t>Long (Detemir)</a:t>
            </a:r>
          </a:p>
        </p:txBody>
      </p:sp>
      <p:sp>
        <p:nvSpPr>
          <p:cNvPr id="33797" name="Line 4"/>
          <p:cNvSpPr>
            <a:spLocks noChangeShapeType="1"/>
          </p:cNvSpPr>
          <p:nvPr/>
        </p:nvSpPr>
        <p:spPr bwMode="auto">
          <a:xfrm flipH="1">
            <a:off x="1587012" y="5133975"/>
            <a:ext cx="76200" cy="609600"/>
          </a:xfrm>
          <a:prstGeom prst="line">
            <a:avLst/>
          </a:prstGeom>
          <a:noFill/>
          <a:ln w="28575">
            <a:solidFill>
              <a:schemeClr val="tx1"/>
            </a:solidFill>
            <a:round/>
            <a:headEnd/>
            <a:tailEnd/>
          </a:ln>
        </p:spPr>
        <p:txBody>
          <a:bodyPr wrap="none" lIns="91431" tIns="45716" rIns="91431" bIns="45716" anchor="ctr"/>
          <a:lstStyle/>
          <a:p>
            <a:endParaRPr lang="es-ES_tradnl"/>
          </a:p>
        </p:txBody>
      </p:sp>
      <p:sp>
        <p:nvSpPr>
          <p:cNvPr id="12" name="Line 5"/>
          <p:cNvSpPr>
            <a:spLocks noChangeShapeType="1"/>
          </p:cNvSpPr>
          <p:nvPr/>
        </p:nvSpPr>
        <p:spPr bwMode="auto">
          <a:xfrm>
            <a:off x="1565924" y="2590801"/>
            <a:ext cx="1587" cy="3165475"/>
          </a:xfrm>
          <a:prstGeom prst="line">
            <a:avLst/>
          </a:prstGeom>
          <a:noFill/>
          <a:ln w="31750">
            <a:solidFill>
              <a:schemeClr val="tx1"/>
            </a:solidFill>
            <a:round/>
            <a:headEnd/>
            <a:tailEnd/>
          </a:ln>
          <a:effectLst>
            <a:glow rad="114300">
              <a:schemeClr val="bg1">
                <a:lumMod val="75000"/>
                <a:alpha val="88000"/>
              </a:schemeClr>
            </a:glow>
          </a:effectLst>
        </p:spPr>
        <p:txBody>
          <a:bodyPr lIns="91431" tIns="45716" rIns="91431" bIns="45716"/>
          <a:lstStyle/>
          <a:p>
            <a:pPr>
              <a:defRPr/>
            </a:pPr>
            <a:endParaRPr lang="en-US">
              <a:solidFill>
                <a:srgbClr val="000000"/>
              </a:solidFill>
              <a:latin typeface="Arial" charset="0"/>
              <a:ea typeface="ＭＳ Ｐゴシック" charset="-128"/>
              <a:cs typeface="ＭＳ Ｐゴシック" charset="-128"/>
            </a:endParaRPr>
          </a:p>
        </p:txBody>
      </p:sp>
      <p:sp>
        <p:nvSpPr>
          <p:cNvPr id="33801" name="Line 6"/>
          <p:cNvSpPr>
            <a:spLocks noChangeShapeType="1"/>
          </p:cNvSpPr>
          <p:nvPr/>
        </p:nvSpPr>
        <p:spPr bwMode="auto">
          <a:xfrm>
            <a:off x="1566497" y="5756275"/>
            <a:ext cx="5842488" cy="1588"/>
          </a:xfrm>
          <a:prstGeom prst="line">
            <a:avLst/>
          </a:prstGeom>
          <a:noFill/>
          <a:ln w="9525">
            <a:solidFill>
              <a:srgbClr val="000000"/>
            </a:solidFill>
            <a:round/>
            <a:headEnd/>
            <a:tailEnd/>
          </a:ln>
        </p:spPr>
        <p:txBody>
          <a:bodyPr lIns="91431" tIns="45716" rIns="91431" bIns="45716"/>
          <a:lstStyle/>
          <a:p>
            <a:endParaRPr lang="es-ES_tradnl"/>
          </a:p>
        </p:txBody>
      </p:sp>
      <p:sp>
        <p:nvSpPr>
          <p:cNvPr id="33802" name="Line 7"/>
          <p:cNvSpPr>
            <a:spLocks noChangeShapeType="1"/>
          </p:cNvSpPr>
          <p:nvPr/>
        </p:nvSpPr>
        <p:spPr bwMode="auto">
          <a:xfrm flipV="1">
            <a:off x="1566497" y="5756275"/>
            <a:ext cx="1465" cy="71438"/>
          </a:xfrm>
          <a:prstGeom prst="line">
            <a:avLst/>
          </a:prstGeom>
          <a:noFill/>
          <a:ln w="9525">
            <a:solidFill>
              <a:schemeClr val="tx1"/>
            </a:solidFill>
            <a:round/>
            <a:headEnd/>
            <a:tailEnd/>
          </a:ln>
        </p:spPr>
        <p:txBody>
          <a:bodyPr lIns="91431" tIns="45716" rIns="91431" bIns="45716"/>
          <a:lstStyle/>
          <a:p>
            <a:endParaRPr lang="es-ES_tradnl"/>
          </a:p>
        </p:txBody>
      </p:sp>
      <p:grpSp>
        <p:nvGrpSpPr>
          <p:cNvPr id="2" name="Group 8"/>
          <p:cNvGrpSpPr>
            <a:grpSpLocks/>
          </p:cNvGrpSpPr>
          <p:nvPr/>
        </p:nvGrpSpPr>
        <p:grpSpPr bwMode="auto">
          <a:xfrm>
            <a:off x="1654420" y="3027363"/>
            <a:ext cx="2834054" cy="2728912"/>
            <a:chOff x="1571" y="1707"/>
            <a:chExt cx="2008" cy="1719"/>
          </a:xfrm>
        </p:grpSpPr>
        <p:sp>
          <p:nvSpPr>
            <p:cNvPr id="33858" name="Freeform 9"/>
            <p:cNvSpPr>
              <a:spLocks/>
            </p:cNvSpPr>
            <p:nvPr/>
          </p:nvSpPr>
          <p:spPr bwMode="auto">
            <a:xfrm>
              <a:off x="1571" y="2289"/>
              <a:ext cx="68" cy="779"/>
            </a:xfrm>
            <a:custGeom>
              <a:avLst/>
              <a:gdLst>
                <a:gd name="T0" fmla="*/ 0 w 61"/>
                <a:gd name="T1" fmla="*/ 779 h 779"/>
                <a:gd name="T2" fmla="*/ 1778 w 61"/>
                <a:gd name="T3" fmla="*/ 739 h 779"/>
                <a:gd name="T4" fmla="*/ 1778 w 61"/>
                <a:gd name="T5" fmla="*/ 700 h 779"/>
                <a:gd name="T6" fmla="*/ 5346 w 61"/>
                <a:gd name="T7" fmla="*/ 605 h 779"/>
                <a:gd name="T8" fmla="*/ 7295 w 61"/>
                <a:gd name="T9" fmla="*/ 504 h 779"/>
                <a:gd name="T10" fmla="*/ 9065 w 61"/>
                <a:gd name="T11" fmla="*/ 392 h 779"/>
                <a:gd name="T12" fmla="*/ 12558 w 61"/>
                <a:gd name="T13" fmla="*/ 286 h 779"/>
                <a:gd name="T14" fmla="*/ 14080 w 61"/>
                <a:gd name="T15" fmla="*/ 179 h 779"/>
                <a:gd name="T16" fmla="*/ 17659 w 61"/>
                <a:gd name="T17" fmla="*/ 84 h 779"/>
                <a:gd name="T18" fmla="*/ 17659 w 61"/>
                <a:gd name="T19" fmla="*/ 39 h 779"/>
                <a:gd name="T20" fmla="*/ 19505 w 61"/>
                <a:gd name="T21" fmla="*/ 0 h 7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779"/>
                <a:gd name="T35" fmla="*/ 61 w 61"/>
                <a:gd name="T36" fmla="*/ 779 h 7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779">
                  <a:moveTo>
                    <a:pt x="0" y="779"/>
                  </a:moveTo>
                  <a:lnTo>
                    <a:pt x="5" y="739"/>
                  </a:lnTo>
                  <a:lnTo>
                    <a:pt x="5" y="700"/>
                  </a:lnTo>
                  <a:lnTo>
                    <a:pt x="17" y="605"/>
                  </a:lnTo>
                  <a:lnTo>
                    <a:pt x="22" y="504"/>
                  </a:lnTo>
                  <a:lnTo>
                    <a:pt x="28" y="392"/>
                  </a:lnTo>
                  <a:lnTo>
                    <a:pt x="39" y="286"/>
                  </a:lnTo>
                  <a:lnTo>
                    <a:pt x="44" y="179"/>
                  </a:lnTo>
                  <a:lnTo>
                    <a:pt x="56" y="84"/>
                  </a:lnTo>
                  <a:lnTo>
                    <a:pt x="56" y="39"/>
                  </a:lnTo>
                  <a:lnTo>
                    <a:pt x="61" y="0"/>
                  </a:lnTo>
                </a:path>
              </a:pathLst>
            </a:custGeom>
            <a:noFill/>
            <a:ln w="26988">
              <a:solidFill>
                <a:srgbClr val="3366FF"/>
              </a:solidFill>
              <a:round/>
              <a:headEnd/>
              <a:tailEnd/>
            </a:ln>
          </p:spPr>
          <p:txBody>
            <a:bodyPr/>
            <a:lstStyle/>
            <a:p>
              <a:endParaRPr lang="es-ES_tradnl"/>
            </a:p>
          </p:txBody>
        </p:sp>
        <p:sp>
          <p:nvSpPr>
            <p:cNvPr id="33859" name="Freeform 10"/>
            <p:cNvSpPr>
              <a:spLocks/>
            </p:cNvSpPr>
            <p:nvPr/>
          </p:nvSpPr>
          <p:spPr bwMode="auto">
            <a:xfrm>
              <a:off x="1639" y="1858"/>
              <a:ext cx="63" cy="431"/>
            </a:xfrm>
            <a:custGeom>
              <a:avLst/>
              <a:gdLst>
                <a:gd name="T0" fmla="*/ 0 w 56"/>
                <a:gd name="T1" fmla="*/ 431 h 431"/>
                <a:gd name="T2" fmla="*/ 3380 w 56"/>
                <a:gd name="T3" fmla="*/ 358 h 431"/>
                <a:gd name="T4" fmla="*/ 8689 w 56"/>
                <a:gd name="T5" fmla="*/ 291 h 431"/>
                <a:gd name="T6" fmla="*/ 12351 w 56"/>
                <a:gd name="T7" fmla="*/ 229 h 431"/>
                <a:gd name="T8" fmla="*/ 14866 w 56"/>
                <a:gd name="T9" fmla="*/ 173 h 431"/>
                <a:gd name="T10" fmla="*/ 17617 w 56"/>
                <a:gd name="T11" fmla="*/ 123 h 431"/>
                <a:gd name="T12" fmla="*/ 22952 w 56"/>
                <a:gd name="T13" fmla="*/ 78 h 431"/>
                <a:gd name="T14" fmla="*/ 25821 w 56"/>
                <a:gd name="T15" fmla="*/ 39 h 431"/>
                <a:gd name="T16" fmla="*/ 29024 w 56"/>
                <a:gd name="T17" fmla="*/ 0 h 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31"/>
                <a:gd name="T29" fmla="*/ 56 w 56"/>
                <a:gd name="T30" fmla="*/ 431 h 4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31">
                  <a:moveTo>
                    <a:pt x="0" y="431"/>
                  </a:moveTo>
                  <a:lnTo>
                    <a:pt x="6" y="358"/>
                  </a:lnTo>
                  <a:lnTo>
                    <a:pt x="17" y="291"/>
                  </a:lnTo>
                  <a:lnTo>
                    <a:pt x="23" y="229"/>
                  </a:lnTo>
                  <a:lnTo>
                    <a:pt x="28" y="173"/>
                  </a:lnTo>
                  <a:lnTo>
                    <a:pt x="34" y="123"/>
                  </a:lnTo>
                  <a:lnTo>
                    <a:pt x="45" y="78"/>
                  </a:lnTo>
                  <a:lnTo>
                    <a:pt x="51" y="39"/>
                  </a:lnTo>
                  <a:lnTo>
                    <a:pt x="56" y="0"/>
                  </a:lnTo>
                </a:path>
              </a:pathLst>
            </a:custGeom>
            <a:noFill/>
            <a:ln w="26988">
              <a:solidFill>
                <a:srgbClr val="3366FF"/>
              </a:solidFill>
              <a:round/>
              <a:headEnd/>
              <a:tailEnd/>
            </a:ln>
          </p:spPr>
          <p:txBody>
            <a:bodyPr/>
            <a:lstStyle/>
            <a:p>
              <a:endParaRPr lang="es-ES_tradnl"/>
            </a:p>
          </p:txBody>
        </p:sp>
        <p:sp>
          <p:nvSpPr>
            <p:cNvPr id="33860" name="Freeform 11"/>
            <p:cNvSpPr>
              <a:spLocks/>
            </p:cNvSpPr>
            <p:nvPr/>
          </p:nvSpPr>
          <p:spPr bwMode="auto">
            <a:xfrm>
              <a:off x="1702" y="1707"/>
              <a:ext cx="63" cy="151"/>
            </a:xfrm>
            <a:custGeom>
              <a:avLst/>
              <a:gdLst>
                <a:gd name="T0" fmla="*/ 0 w 56"/>
                <a:gd name="T1" fmla="*/ 151 h 151"/>
                <a:gd name="T2" fmla="*/ 3380 w 56"/>
                <a:gd name="T3" fmla="*/ 123 h 151"/>
                <a:gd name="T4" fmla="*/ 6092 w 56"/>
                <a:gd name="T5" fmla="*/ 89 h 151"/>
                <a:gd name="T6" fmla="*/ 8689 w 56"/>
                <a:gd name="T7" fmla="*/ 61 h 151"/>
                <a:gd name="T8" fmla="*/ 12351 w 56"/>
                <a:gd name="T9" fmla="*/ 33 h 151"/>
                <a:gd name="T10" fmla="*/ 17617 w 56"/>
                <a:gd name="T11" fmla="*/ 11 h 151"/>
                <a:gd name="T12" fmla="*/ 20384 w 56"/>
                <a:gd name="T13" fmla="*/ 0 h 151"/>
                <a:gd name="T14" fmla="*/ 25821 w 56"/>
                <a:gd name="T15" fmla="*/ 0 h 151"/>
                <a:gd name="T16" fmla="*/ 29024 w 56"/>
                <a:gd name="T17" fmla="*/ 11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151"/>
                <a:gd name="T29" fmla="*/ 56 w 56"/>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151">
                  <a:moveTo>
                    <a:pt x="0" y="151"/>
                  </a:moveTo>
                  <a:lnTo>
                    <a:pt x="6" y="123"/>
                  </a:lnTo>
                  <a:lnTo>
                    <a:pt x="11" y="89"/>
                  </a:lnTo>
                  <a:lnTo>
                    <a:pt x="17" y="61"/>
                  </a:lnTo>
                  <a:lnTo>
                    <a:pt x="23" y="33"/>
                  </a:lnTo>
                  <a:lnTo>
                    <a:pt x="34" y="11"/>
                  </a:lnTo>
                  <a:lnTo>
                    <a:pt x="39" y="0"/>
                  </a:lnTo>
                  <a:lnTo>
                    <a:pt x="51" y="0"/>
                  </a:lnTo>
                  <a:lnTo>
                    <a:pt x="56" y="11"/>
                  </a:lnTo>
                </a:path>
              </a:pathLst>
            </a:custGeom>
            <a:noFill/>
            <a:ln w="26988">
              <a:solidFill>
                <a:srgbClr val="3366FF"/>
              </a:solidFill>
              <a:round/>
              <a:headEnd/>
              <a:tailEnd/>
            </a:ln>
          </p:spPr>
          <p:txBody>
            <a:bodyPr/>
            <a:lstStyle/>
            <a:p>
              <a:endParaRPr lang="es-ES_tradnl"/>
            </a:p>
          </p:txBody>
        </p:sp>
        <p:sp>
          <p:nvSpPr>
            <p:cNvPr id="33861" name="Freeform 12"/>
            <p:cNvSpPr>
              <a:spLocks/>
            </p:cNvSpPr>
            <p:nvPr/>
          </p:nvSpPr>
          <p:spPr bwMode="auto">
            <a:xfrm>
              <a:off x="1765" y="1718"/>
              <a:ext cx="133" cy="571"/>
            </a:xfrm>
            <a:custGeom>
              <a:avLst/>
              <a:gdLst>
                <a:gd name="T0" fmla="*/ 0 w 118"/>
                <a:gd name="T1" fmla="*/ 0 h 571"/>
                <a:gd name="T2" fmla="*/ 3568 w 118"/>
                <a:gd name="T3" fmla="*/ 17 h 571"/>
                <a:gd name="T4" fmla="*/ 6490 w 118"/>
                <a:gd name="T5" fmla="*/ 39 h 571"/>
                <a:gd name="T6" fmla="*/ 9370 w 118"/>
                <a:gd name="T7" fmla="*/ 67 h 571"/>
                <a:gd name="T8" fmla="*/ 13306 w 118"/>
                <a:gd name="T9" fmla="*/ 95 h 571"/>
                <a:gd name="T10" fmla="*/ 21736 w 118"/>
                <a:gd name="T11" fmla="*/ 168 h 571"/>
                <a:gd name="T12" fmla="*/ 31123 w 118"/>
                <a:gd name="T13" fmla="*/ 252 h 571"/>
                <a:gd name="T14" fmla="*/ 41340 w 118"/>
                <a:gd name="T15" fmla="*/ 336 h 571"/>
                <a:gd name="T16" fmla="*/ 50229 w 118"/>
                <a:gd name="T17" fmla="*/ 420 h 571"/>
                <a:gd name="T18" fmla="*/ 56614 w 118"/>
                <a:gd name="T19" fmla="*/ 504 h 571"/>
                <a:gd name="T20" fmla="*/ 67048 w 118"/>
                <a:gd name="T21" fmla="*/ 571 h 5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571"/>
                <a:gd name="T35" fmla="*/ 118 w 118"/>
                <a:gd name="T36" fmla="*/ 571 h 5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571">
                  <a:moveTo>
                    <a:pt x="0" y="0"/>
                  </a:moveTo>
                  <a:lnTo>
                    <a:pt x="6" y="17"/>
                  </a:lnTo>
                  <a:lnTo>
                    <a:pt x="11" y="39"/>
                  </a:lnTo>
                  <a:lnTo>
                    <a:pt x="17" y="67"/>
                  </a:lnTo>
                  <a:lnTo>
                    <a:pt x="23" y="95"/>
                  </a:lnTo>
                  <a:lnTo>
                    <a:pt x="39" y="168"/>
                  </a:lnTo>
                  <a:lnTo>
                    <a:pt x="56" y="252"/>
                  </a:lnTo>
                  <a:lnTo>
                    <a:pt x="73" y="336"/>
                  </a:lnTo>
                  <a:lnTo>
                    <a:pt x="90" y="420"/>
                  </a:lnTo>
                  <a:lnTo>
                    <a:pt x="101" y="504"/>
                  </a:lnTo>
                  <a:lnTo>
                    <a:pt x="118" y="571"/>
                  </a:lnTo>
                </a:path>
              </a:pathLst>
            </a:custGeom>
            <a:noFill/>
            <a:ln w="26988">
              <a:solidFill>
                <a:srgbClr val="3366FF"/>
              </a:solidFill>
              <a:round/>
              <a:headEnd/>
              <a:tailEnd/>
            </a:ln>
          </p:spPr>
          <p:txBody>
            <a:bodyPr/>
            <a:lstStyle/>
            <a:p>
              <a:endParaRPr lang="es-ES_tradnl"/>
            </a:p>
          </p:txBody>
        </p:sp>
        <p:sp>
          <p:nvSpPr>
            <p:cNvPr id="33862" name="Freeform 13"/>
            <p:cNvSpPr>
              <a:spLocks/>
            </p:cNvSpPr>
            <p:nvPr/>
          </p:nvSpPr>
          <p:spPr bwMode="auto">
            <a:xfrm>
              <a:off x="1898" y="2289"/>
              <a:ext cx="126" cy="426"/>
            </a:xfrm>
            <a:custGeom>
              <a:avLst/>
              <a:gdLst>
                <a:gd name="T0" fmla="*/ 0 w 112"/>
                <a:gd name="T1" fmla="*/ 0 h 426"/>
                <a:gd name="T2" fmla="*/ 14866 w 112"/>
                <a:gd name="T3" fmla="*/ 118 h 426"/>
                <a:gd name="T4" fmla="*/ 29024 w 112"/>
                <a:gd name="T5" fmla="*/ 230 h 426"/>
                <a:gd name="T6" fmla="*/ 43336 w 112"/>
                <a:gd name="T7" fmla="*/ 331 h 426"/>
                <a:gd name="T8" fmla="*/ 58125 w 112"/>
                <a:gd name="T9" fmla="*/ 426 h 426"/>
                <a:gd name="T10" fmla="*/ 0 60000 65536"/>
                <a:gd name="T11" fmla="*/ 0 60000 65536"/>
                <a:gd name="T12" fmla="*/ 0 60000 65536"/>
                <a:gd name="T13" fmla="*/ 0 60000 65536"/>
                <a:gd name="T14" fmla="*/ 0 60000 65536"/>
                <a:gd name="T15" fmla="*/ 0 w 112"/>
                <a:gd name="T16" fmla="*/ 0 h 426"/>
                <a:gd name="T17" fmla="*/ 112 w 112"/>
                <a:gd name="T18" fmla="*/ 426 h 426"/>
              </a:gdLst>
              <a:ahLst/>
              <a:cxnLst>
                <a:cxn ang="T10">
                  <a:pos x="T0" y="T1"/>
                </a:cxn>
                <a:cxn ang="T11">
                  <a:pos x="T2" y="T3"/>
                </a:cxn>
                <a:cxn ang="T12">
                  <a:pos x="T4" y="T5"/>
                </a:cxn>
                <a:cxn ang="T13">
                  <a:pos x="T6" y="T7"/>
                </a:cxn>
                <a:cxn ang="T14">
                  <a:pos x="T8" y="T9"/>
                </a:cxn>
              </a:cxnLst>
              <a:rect l="T15" t="T16" r="T17" b="T18"/>
              <a:pathLst>
                <a:path w="112" h="426">
                  <a:moveTo>
                    <a:pt x="0" y="0"/>
                  </a:moveTo>
                  <a:lnTo>
                    <a:pt x="28" y="118"/>
                  </a:lnTo>
                  <a:lnTo>
                    <a:pt x="56" y="230"/>
                  </a:lnTo>
                  <a:lnTo>
                    <a:pt x="84" y="331"/>
                  </a:lnTo>
                  <a:lnTo>
                    <a:pt x="112" y="426"/>
                  </a:lnTo>
                </a:path>
              </a:pathLst>
            </a:custGeom>
            <a:noFill/>
            <a:ln w="26988">
              <a:solidFill>
                <a:srgbClr val="3366FF"/>
              </a:solidFill>
              <a:round/>
              <a:headEnd/>
              <a:tailEnd/>
            </a:ln>
          </p:spPr>
          <p:txBody>
            <a:bodyPr/>
            <a:lstStyle/>
            <a:p>
              <a:endParaRPr lang="es-ES_tradnl"/>
            </a:p>
          </p:txBody>
        </p:sp>
        <p:sp>
          <p:nvSpPr>
            <p:cNvPr id="33863" name="Freeform 14"/>
            <p:cNvSpPr>
              <a:spLocks/>
            </p:cNvSpPr>
            <p:nvPr/>
          </p:nvSpPr>
          <p:spPr bwMode="auto">
            <a:xfrm>
              <a:off x="2024" y="2715"/>
              <a:ext cx="132" cy="285"/>
            </a:xfrm>
            <a:custGeom>
              <a:avLst/>
              <a:gdLst>
                <a:gd name="T0" fmla="*/ 0 w 117"/>
                <a:gd name="T1" fmla="*/ 0 h 285"/>
                <a:gd name="T2" fmla="*/ 17404 w 117"/>
                <a:gd name="T3" fmla="*/ 84 h 285"/>
                <a:gd name="T4" fmla="*/ 33429 w 117"/>
                <a:gd name="T5" fmla="*/ 162 h 285"/>
                <a:gd name="T6" fmla="*/ 52663 w 117"/>
                <a:gd name="T7" fmla="*/ 235 h 285"/>
                <a:gd name="T8" fmla="*/ 59415 w 117"/>
                <a:gd name="T9" fmla="*/ 263 h 285"/>
                <a:gd name="T10" fmla="*/ 69686 w 117"/>
                <a:gd name="T11" fmla="*/ 285 h 285"/>
                <a:gd name="T12" fmla="*/ 0 60000 65536"/>
                <a:gd name="T13" fmla="*/ 0 60000 65536"/>
                <a:gd name="T14" fmla="*/ 0 60000 65536"/>
                <a:gd name="T15" fmla="*/ 0 60000 65536"/>
                <a:gd name="T16" fmla="*/ 0 60000 65536"/>
                <a:gd name="T17" fmla="*/ 0 60000 65536"/>
                <a:gd name="T18" fmla="*/ 0 w 117"/>
                <a:gd name="T19" fmla="*/ 0 h 285"/>
                <a:gd name="T20" fmla="*/ 117 w 117"/>
                <a:gd name="T21" fmla="*/ 285 h 285"/>
              </a:gdLst>
              <a:ahLst/>
              <a:cxnLst>
                <a:cxn ang="T12">
                  <a:pos x="T0" y="T1"/>
                </a:cxn>
                <a:cxn ang="T13">
                  <a:pos x="T2" y="T3"/>
                </a:cxn>
                <a:cxn ang="T14">
                  <a:pos x="T4" y="T5"/>
                </a:cxn>
                <a:cxn ang="T15">
                  <a:pos x="T6" y="T7"/>
                </a:cxn>
                <a:cxn ang="T16">
                  <a:pos x="T8" y="T9"/>
                </a:cxn>
                <a:cxn ang="T17">
                  <a:pos x="T10" y="T11"/>
                </a:cxn>
              </a:cxnLst>
              <a:rect l="T18" t="T19" r="T20" b="T21"/>
              <a:pathLst>
                <a:path w="117" h="285">
                  <a:moveTo>
                    <a:pt x="0" y="0"/>
                  </a:moveTo>
                  <a:lnTo>
                    <a:pt x="28" y="84"/>
                  </a:lnTo>
                  <a:lnTo>
                    <a:pt x="56" y="162"/>
                  </a:lnTo>
                  <a:lnTo>
                    <a:pt x="89" y="235"/>
                  </a:lnTo>
                  <a:lnTo>
                    <a:pt x="100" y="263"/>
                  </a:lnTo>
                  <a:lnTo>
                    <a:pt x="117" y="285"/>
                  </a:lnTo>
                </a:path>
              </a:pathLst>
            </a:custGeom>
            <a:noFill/>
            <a:ln w="26988">
              <a:solidFill>
                <a:srgbClr val="3366FF"/>
              </a:solidFill>
              <a:round/>
              <a:headEnd/>
              <a:tailEnd/>
            </a:ln>
          </p:spPr>
          <p:txBody>
            <a:bodyPr/>
            <a:lstStyle/>
            <a:p>
              <a:endParaRPr lang="es-ES_tradnl"/>
            </a:p>
          </p:txBody>
        </p:sp>
        <p:sp>
          <p:nvSpPr>
            <p:cNvPr id="33864" name="Freeform 15"/>
            <p:cNvSpPr>
              <a:spLocks/>
            </p:cNvSpPr>
            <p:nvPr/>
          </p:nvSpPr>
          <p:spPr bwMode="auto">
            <a:xfrm>
              <a:off x="2156" y="3000"/>
              <a:ext cx="126" cy="68"/>
            </a:xfrm>
            <a:custGeom>
              <a:avLst/>
              <a:gdLst>
                <a:gd name="T0" fmla="*/ 0 w 112"/>
                <a:gd name="T1" fmla="*/ 0 h 68"/>
                <a:gd name="T2" fmla="*/ 6092 w 112"/>
                <a:gd name="T3" fmla="*/ 17 h 68"/>
                <a:gd name="T4" fmla="*/ 14866 w 112"/>
                <a:gd name="T5" fmla="*/ 28 h 68"/>
                <a:gd name="T6" fmla="*/ 29024 w 112"/>
                <a:gd name="T7" fmla="*/ 45 h 68"/>
                <a:gd name="T8" fmla="*/ 43336 w 112"/>
                <a:gd name="T9" fmla="*/ 56 h 68"/>
                <a:gd name="T10" fmla="*/ 58125 w 112"/>
                <a:gd name="T11" fmla="*/ 68 h 68"/>
                <a:gd name="T12" fmla="*/ 0 60000 65536"/>
                <a:gd name="T13" fmla="*/ 0 60000 65536"/>
                <a:gd name="T14" fmla="*/ 0 60000 65536"/>
                <a:gd name="T15" fmla="*/ 0 60000 65536"/>
                <a:gd name="T16" fmla="*/ 0 60000 65536"/>
                <a:gd name="T17" fmla="*/ 0 60000 65536"/>
                <a:gd name="T18" fmla="*/ 0 w 112"/>
                <a:gd name="T19" fmla="*/ 0 h 68"/>
                <a:gd name="T20" fmla="*/ 112 w 112"/>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12" h="68">
                  <a:moveTo>
                    <a:pt x="0" y="0"/>
                  </a:moveTo>
                  <a:lnTo>
                    <a:pt x="11" y="17"/>
                  </a:lnTo>
                  <a:lnTo>
                    <a:pt x="28" y="28"/>
                  </a:lnTo>
                  <a:lnTo>
                    <a:pt x="56" y="45"/>
                  </a:lnTo>
                  <a:lnTo>
                    <a:pt x="84" y="56"/>
                  </a:lnTo>
                  <a:lnTo>
                    <a:pt x="112" y="68"/>
                  </a:lnTo>
                </a:path>
              </a:pathLst>
            </a:custGeom>
            <a:noFill/>
            <a:ln w="26988">
              <a:solidFill>
                <a:srgbClr val="3366FF"/>
              </a:solidFill>
              <a:round/>
              <a:headEnd/>
              <a:tailEnd/>
            </a:ln>
          </p:spPr>
          <p:txBody>
            <a:bodyPr/>
            <a:lstStyle/>
            <a:p>
              <a:endParaRPr lang="es-ES_tradnl"/>
            </a:p>
          </p:txBody>
        </p:sp>
        <p:sp>
          <p:nvSpPr>
            <p:cNvPr id="33865" name="Freeform 16"/>
            <p:cNvSpPr>
              <a:spLocks/>
            </p:cNvSpPr>
            <p:nvPr/>
          </p:nvSpPr>
          <p:spPr bwMode="auto">
            <a:xfrm>
              <a:off x="2282" y="3068"/>
              <a:ext cx="131" cy="72"/>
            </a:xfrm>
            <a:custGeom>
              <a:avLst/>
              <a:gdLst>
                <a:gd name="T0" fmla="*/ 0 w 117"/>
                <a:gd name="T1" fmla="*/ 0 h 72"/>
                <a:gd name="T2" fmla="*/ 22584 w 117"/>
                <a:gd name="T3" fmla="*/ 39 h 72"/>
                <a:gd name="T4" fmla="*/ 36190 w 117"/>
                <a:gd name="T5" fmla="*/ 56 h 72"/>
                <a:gd name="T6" fmla="*/ 47117 w 117"/>
                <a:gd name="T7" fmla="*/ 72 h 72"/>
                <a:gd name="T8" fmla="*/ 0 60000 65536"/>
                <a:gd name="T9" fmla="*/ 0 60000 65536"/>
                <a:gd name="T10" fmla="*/ 0 60000 65536"/>
                <a:gd name="T11" fmla="*/ 0 60000 65536"/>
                <a:gd name="T12" fmla="*/ 0 w 117"/>
                <a:gd name="T13" fmla="*/ 0 h 72"/>
                <a:gd name="T14" fmla="*/ 117 w 117"/>
                <a:gd name="T15" fmla="*/ 72 h 72"/>
              </a:gdLst>
              <a:ahLst/>
              <a:cxnLst>
                <a:cxn ang="T8">
                  <a:pos x="T0" y="T1"/>
                </a:cxn>
                <a:cxn ang="T9">
                  <a:pos x="T2" y="T3"/>
                </a:cxn>
                <a:cxn ang="T10">
                  <a:pos x="T4" y="T5"/>
                </a:cxn>
                <a:cxn ang="T11">
                  <a:pos x="T6" y="T7"/>
                </a:cxn>
              </a:cxnLst>
              <a:rect l="T12" t="T13" r="T14" b="T15"/>
              <a:pathLst>
                <a:path w="117" h="72">
                  <a:moveTo>
                    <a:pt x="0" y="0"/>
                  </a:moveTo>
                  <a:lnTo>
                    <a:pt x="56" y="39"/>
                  </a:lnTo>
                  <a:lnTo>
                    <a:pt x="90" y="56"/>
                  </a:lnTo>
                  <a:lnTo>
                    <a:pt x="117" y="72"/>
                  </a:lnTo>
                </a:path>
              </a:pathLst>
            </a:custGeom>
            <a:noFill/>
            <a:ln w="26988">
              <a:solidFill>
                <a:srgbClr val="3366FF"/>
              </a:solidFill>
              <a:round/>
              <a:headEnd/>
              <a:tailEnd/>
            </a:ln>
          </p:spPr>
          <p:txBody>
            <a:bodyPr/>
            <a:lstStyle/>
            <a:p>
              <a:endParaRPr lang="es-ES_tradnl"/>
            </a:p>
          </p:txBody>
        </p:sp>
        <p:sp>
          <p:nvSpPr>
            <p:cNvPr id="33866" name="Freeform 17"/>
            <p:cNvSpPr>
              <a:spLocks/>
            </p:cNvSpPr>
            <p:nvPr/>
          </p:nvSpPr>
          <p:spPr bwMode="auto">
            <a:xfrm>
              <a:off x="2413" y="3140"/>
              <a:ext cx="133" cy="28"/>
            </a:xfrm>
            <a:custGeom>
              <a:avLst/>
              <a:gdLst>
                <a:gd name="T0" fmla="*/ 0 w 118"/>
                <a:gd name="T1" fmla="*/ 0 h 28"/>
                <a:gd name="T2" fmla="*/ 16723 w 118"/>
                <a:gd name="T3" fmla="*/ 12 h 28"/>
                <a:gd name="T4" fmla="*/ 28581 w 118"/>
                <a:gd name="T5" fmla="*/ 12 h 28"/>
                <a:gd name="T6" fmla="*/ 44528 w 118"/>
                <a:gd name="T7" fmla="*/ 17 h 28"/>
                <a:gd name="T8" fmla="*/ 67048 w 118"/>
                <a:gd name="T9" fmla="*/ 28 h 28"/>
                <a:gd name="T10" fmla="*/ 0 60000 65536"/>
                <a:gd name="T11" fmla="*/ 0 60000 65536"/>
                <a:gd name="T12" fmla="*/ 0 60000 65536"/>
                <a:gd name="T13" fmla="*/ 0 60000 65536"/>
                <a:gd name="T14" fmla="*/ 0 60000 65536"/>
                <a:gd name="T15" fmla="*/ 0 w 118"/>
                <a:gd name="T16" fmla="*/ 0 h 28"/>
                <a:gd name="T17" fmla="*/ 118 w 118"/>
                <a:gd name="T18" fmla="*/ 28 h 28"/>
              </a:gdLst>
              <a:ahLst/>
              <a:cxnLst>
                <a:cxn ang="T10">
                  <a:pos x="T0" y="T1"/>
                </a:cxn>
                <a:cxn ang="T11">
                  <a:pos x="T2" y="T3"/>
                </a:cxn>
                <a:cxn ang="T12">
                  <a:pos x="T4" y="T5"/>
                </a:cxn>
                <a:cxn ang="T13">
                  <a:pos x="T6" y="T7"/>
                </a:cxn>
                <a:cxn ang="T14">
                  <a:pos x="T8" y="T9"/>
                </a:cxn>
              </a:cxnLst>
              <a:rect l="T15" t="T16" r="T17" b="T18"/>
              <a:pathLst>
                <a:path w="118" h="28">
                  <a:moveTo>
                    <a:pt x="0" y="0"/>
                  </a:moveTo>
                  <a:lnTo>
                    <a:pt x="28" y="12"/>
                  </a:lnTo>
                  <a:lnTo>
                    <a:pt x="51" y="12"/>
                  </a:lnTo>
                  <a:lnTo>
                    <a:pt x="79" y="17"/>
                  </a:lnTo>
                  <a:lnTo>
                    <a:pt x="118" y="28"/>
                  </a:lnTo>
                </a:path>
              </a:pathLst>
            </a:custGeom>
            <a:noFill/>
            <a:ln w="26988">
              <a:solidFill>
                <a:srgbClr val="3366FF"/>
              </a:solidFill>
              <a:round/>
              <a:headEnd/>
              <a:tailEnd/>
            </a:ln>
          </p:spPr>
          <p:txBody>
            <a:bodyPr/>
            <a:lstStyle/>
            <a:p>
              <a:endParaRPr lang="es-ES_tradnl"/>
            </a:p>
          </p:txBody>
        </p:sp>
        <p:sp>
          <p:nvSpPr>
            <p:cNvPr id="33867" name="Freeform 18"/>
            <p:cNvSpPr>
              <a:spLocks/>
            </p:cNvSpPr>
            <p:nvPr/>
          </p:nvSpPr>
          <p:spPr bwMode="auto">
            <a:xfrm>
              <a:off x="2546" y="3168"/>
              <a:ext cx="258" cy="84"/>
            </a:xfrm>
            <a:custGeom>
              <a:avLst/>
              <a:gdLst>
                <a:gd name="T0" fmla="*/ 0 w 229"/>
                <a:gd name="T1" fmla="*/ 0 h 84"/>
                <a:gd name="T2" fmla="*/ 27236 w 229"/>
                <a:gd name="T3" fmla="*/ 17 h 84"/>
                <a:gd name="T4" fmla="*/ 58688 w 229"/>
                <a:gd name="T5" fmla="*/ 40 h 84"/>
                <a:gd name="T6" fmla="*/ 92953 w 229"/>
                <a:gd name="T7" fmla="*/ 62 h 84"/>
                <a:gd name="T8" fmla="*/ 127657 w 229"/>
                <a:gd name="T9" fmla="*/ 84 h 84"/>
                <a:gd name="T10" fmla="*/ 0 60000 65536"/>
                <a:gd name="T11" fmla="*/ 0 60000 65536"/>
                <a:gd name="T12" fmla="*/ 0 60000 65536"/>
                <a:gd name="T13" fmla="*/ 0 60000 65536"/>
                <a:gd name="T14" fmla="*/ 0 60000 65536"/>
                <a:gd name="T15" fmla="*/ 0 w 229"/>
                <a:gd name="T16" fmla="*/ 0 h 84"/>
                <a:gd name="T17" fmla="*/ 229 w 229"/>
                <a:gd name="T18" fmla="*/ 84 h 84"/>
              </a:gdLst>
              <a:ahLst/>
              <a:cxnLst>
                <a:cxn ang="T10">
                  <a:pos x="T0" y="T1"/>
                </a:cxn>
                <a:cxn ang="T11">
                  <a:pos x="T2" y="T3"/>
                </a:cxn>
                <a:cxn ang="T12">
                  <a:pos x="T4" y="T5"/>
                </a:cxn>
                <a:cxn ang="T13">
                  <a:pos x="T6" y="T7"/>
                </a:cxn>
                <a:cxn ang="T14">
                  <a:pos x="T8" y="T9"/>
                </a:cxn>
              </a:cxnLst>
              <a:rect l="T15" t="T16" r="T17" b="T18"/>
              <a:pathLst>
                <a:path w="229" h="84">
                  <a:moveTo>
                    <a:pt x="0" y="0"/>
                  </a:moveTo>
                  <a:lnTo>
                    <a:pt x="50" y="17"/>
                  </a:lnTo>
                  <a:lnTo>
                    <a:pt x="106" y="40"/>
                  </a:lnTo>
                  <a:lnTo>
                    <a:pt x="168" y="62"/>
                  </a:lnTo>
                  <a:lnTo>
                    <a:pt x="229" y="84"/>
                  </a:lnTo>
                </a:path>
              </a:pathLst>
            </a:custGeom>
            <a:noFill/>
            <a:ln w="26988">
              <a:solidFill>
                <a:srgbClr val="3366FF"/>
              </a:solidFill>
              <a:round/>
              <a:headEnd/>
              <a:tailEnd/>
            </a:ln>
          </p:spPr>
          <p:txBody>
            <a:bodyPr/>
            <a:lstStyle/>
            <a:p>
              <a:endParaRPr lang="es-ES_tradnl"/>
            </a:p>
          </p:txBody>
        </p:sp>
        <p:sp>
          <p:nvSpPr>
            <p:cNvPr id="33868" name="Freeform 19"/>
            <p:cNvSpPr>
              <a:spLocks/>
            </p:cNvSpPr>
            <p:nvPr/>
          </p:nvSpPr>
          <p:spPr bwMode="auto">
            <a:xfrm>
              <a:off x="2804" y="3252"/>
              <a:ext cx="258" cy="62"/>
            </a:xfrm>
            <a:custGeom>
              <a:avLst/>
              <a:gdLst>
                <a:gd name="T0" fmla="*/ 0 w 230"/>
                <a:gd name="T1" fmla="*/ 0 h 62"/>
                <a:gd name="T2" fmla="*/ 49188 w 230"/>
                <a:gd name="T3" fmla="*/ 34 h 62"/>
                <a:gd name="T4" fmla="*/ 101209 w 230"/>
                <a:gd name="T5" fmla="*/ 62 h 62"/>
                <a:gd name="T6" fmla="*/ 0 60000 65536"/>
                <a:gd name="T7" fmla="*/ 0 60000 65536"/>
                <a:gd name="T8" fmla="*/ 0 60000 65536"/>
                <a:gd name="T9" fmla="*/ 0 w 230"/>
                <a:gd name="T10" fmla="*/ 0 h 62"/>
                <a:gd name="T11" fmla="*/ 230 w 230"/>
                <a:gd name="T12" fmla="*/ 62 h 62"/>
              </a:gdLst>
              <a:ahLst/>
              <a:cxnLst>
                <a:cxn ang="T6">
                  <a:pos x="T0" y="T1"/>
                </a:cxn>
                <a:cxn ang="T7">
                  <a:pos x="T2" y="T3"/>
                </a:cxn>
                <a:cxn ang="T8">
                  <a:pos x="T4" y="T5"/>
                </a:cxn>
              </a:cxnLst>
              <a:rect l="T9" t="T10" r="T11" b="T12"/>
              <a:pathLst>
                <a:path w="230" h="62">
                  <a:moveTo>
                    <a:pt x="0" y="0"/>
                  </a:moveTo>
                  <a:lnTo>
                    <a:pt x="112" y="34"/>
                  </a:lnTo>
                  <a:lnTo>
                    <a:pt x="230" y="62"/>
                  </a:lnTo>
                </a:path>
              </a:pathLst>
            </a:custGeom>
            <a:noFill/>
            <a:ln w="26988">
              <a:solidFill>
                <a:srgbClr val="3366FF"/>
              </a:solidFill>
              <a:round/>
              <a:headEnd/>
              <a:tailEnd/>
            </a:ln>
          </p:spPr>
          <p:txBody>
            <a:bodyPr/>
            <a:lstStyle/>
            <a:p>
              <a:endParaRPr lang="es-ES_tradnl"/>
            </a:p>
          </p:txBody>
        </p:sp>
        <p:sp>
          <p:nvSpPr>
            <p:cNvPr id="33869" name="Line 20"/>
            <p:cNvSpPr>
              <a:spLocks noChangeShapeType="1"/>
            </p:cNvSpPr>
            <p:nvPr/>
          </p:nvSpPr>
          <p:spPr bwMode="auto">
            <a:xfrm>
              <a:off x="3062" y="3314"/>
              <a:ext cx="258" cy="56"/>
            </a:xfrm>
            <a:prstGeom prst="line">
              <a:avLst/>
            </a:prstGeom>
            <a:noFill/>
            <a:ln w="26988">
              <a:solidFill>
                <a:srgbClr val="3366FF"/>
              </a:solidFill>
              <a:round/>
              <a:headEnd/>
              <a:tailEnd/>
            </a:ln>
          </p:spPr>
          <p:txBody>
            <a:bodyPr/>
            <a:lstStyle/>
            <a:p>
              <a:endParaRPr lang="es-ES_tradnl"/>
            </a:p>
          </p:txBody>
        </p:sp>
        <p:sp>
          <p:nvSpPr>
            <p:cNvPr id="33870" name="Line 21"/>
            <p:cNvSpPr>
              <a:spLocks noChangeShapeType="1"/>
            </p:cNvSpPr>
            <p:nvPr/>
          </p:nvSpPr>
          <p:spPr bwMode="auto">
            <a:xfrm>
              <a:off x="3320" y="3370"/>
              <a:ext cx="259" cy="56"/>
            </a:xfrm>
            <a:prstGeom prst="line">
              <a:avLst/>
            </a:prstGeom>
            <a:noFill/>
            <a:ln w="26988">
              <a:solidFill>
                <a:srgbClr val="3366FF"/>
              </a:solidFill>
              <a:round/>
              <a:headEnd/>
              <a:tailEnd/>
            </a:ln>
          </p:spPr>
          <p:txBody>
            <a:bodyPr/>
            <a:lstStyle/>
            <a:p>
              <a:endParaRPr lang="es-ES_tradnl"/>
            </a:p>
          </p:txBody>
        </p:sp>
      </p:grpSp>
      <p:sp>
        <p:nvSpPr>
          <p:cNvPr id="33804" name="Text Box 22"/>
          <p:cNvSpPr txBox="1">
            <a:spLocks noChangeArrowheads="1"/>
          </p:cNvSpPr>
          <p:nvPr/>
        </p:nvSpPr>
        <p:spPr bwMode="auto">
          <a:xfrm>
            <a:off x="1915259" y="3059114"/>
            <a:ext cx="3653546" cy="369324"/>
          </a:xfrm>
          <a:prstGeom prst="rect">
            <a:avLst/>
          </a:prstGeom>
          <a:solidFill>
            <a:srgbClr val="FFFFFF">
              <a:alpha val="49019"/>
            </a:srgbClr>
          </a:solidFill>
          <a:ln w="12700">
            <a:noFill/>
            <a:miter lim="800000"/>
            <a:headEnd type="none" w="sm" len="sm"/>
            <a:tailEnd type="none" w="sm" len="sm"/>
          </a:ln>
        </p:spPr>
        <p:txBody>
          <a:bodyPr wrap="none" lIns="91431" tIns="45716" rIns="91431" bIns="45716">
            <a:spAutoFit/>
          </a:bodyPr>
          <a:lstStyle/>
          <a:p>
            <a:r>
              <a:rPr lang="en-US" b="1">
                <a:solidFill>
                  <a:srgbClr val="3366FF"/>
                </a:solidFill>
              </a:rPr>
              <a:t>Rapid (Lispro, Aspart, Glulisine)</a:t>
            </a:r>
          </a:p>
        </p:txBody>
      </p:sp>
      <p:sp>
        <p:nvSpPr>
          <p:cNvPr id="33805" name="Text Box 23"/>
          <p:cNvSpPr txBox="1">
            <a:spLocks noChangeArrowheads="1"/>
          </p:cNvSpPr>
          <p:nvPr/>
        </p:nvSpPr>
        <p:spPr bwMode="auto">
          <a:xfrm>
            <a:off x="4207120" y="5580063"/>
            <a:ext cx="984547" cy="430879"/>
          </a:xfrm>
          <a:prstGeom prst="rect">
            <a:avLst/>
          </a:prstGeom>
          <a:noFill/>
          <a:ln w="12700">
            <a:noFill/>
            <a:miter lim="800000"/>
            <a:headEnd type="none" w="sm" len="sm"/>
            <a:tailEnd type="none" w="sm" len="sm"/>
          </a:ln>
        </p:spPr>
        <p:txBody>
          <a:bodyPr wrap="none" lIns="91431" tIns="45716" rIns="91431" bIns="45716">
            <a:spAutoFit/>
          </a:bodyPr>
          <a:lstStyle/>
          <a:p>
            <a:r>
              <a:rPr lang="en-US" sz="2200" b="1">
                <a:solidFill>
                  <a:srgbClr val="FFFFFF"/>
                </a:solidFill>
              </a:rPr>
              <a:t>Hours</a:t>
            </a:r>
          </a:p>
        </p:txBody>
      </p:sp>
      <p:sp>
        <p:nvSpPr>
          <p:cNvPr id="33806" name="Text Box 24"/>
          <p:cNvSpPr txBox="1">
            <a:spLocks noChangeArrowheads="1"/>
          </p:cNvSpPr>
          <p:nvPr/>
        </p:nvSpPr>
        <p:spPr bwMode="auto">
          <a:xfrm>
            <a:off x="5424919" y="5013325"/>
            <a:ext cx="3068450" cy="369324"/>
          </a:xfrm>
          <a:prstGeom prst="rect">
            <a:avLst/>
          </a:prstGeom>
          <a:noFill/>
          <a:ln w="12700">
            <a:noFill/>
            <a:miter lim="800000"/>
            <a:headEnd type="none" w="sm" len="sm"/>
            <a:tailEnd type="none" w="sm" len="sm"/>
          </a:ln>
        </p:spPr>
        <p:txBody>
          <a:bodyPr wrap="none" lIns="91431" tIns="45716" rIns="91431" bIns="45716">
            <a:spAutoFit/>
          </a:bodyPr>
          <a:lstStyle/>
          <a:p>
            <a:pPr algn="r"/>
            <a:r>
              <a:rPr lang="en-US" b="1" dirty="0" smtClean="0"/>
              <a:t>Long (</a:t>
            </a:r>
            <a:r>
              <a:rPr lang="en-US" b="1" dirty="0" err="1" smtClean="0"/>
              <a:t>Glargine</a:t>
            </a:r>
            <a:r>
              <a:rPr lang="en-US" b="1" dirty="0" smtClean="0"/>
              <a:t> / </a:t>
            </a:r>
            <a:r>
              <a:rPr lang="en-US" b="1" dirty="0" err="1" smtClean="0"/>
              <a:t>Degudec</a:t>
            </a:r>
            <a:r>
              <a:rPr lang="en-US" b="1" dirty="0" smtClean="0"/>
              <a:t>)</a:t>
            </a:r>
            <a:endParaRPr lang="en-US" b="1" dirty="0">
              <a:solidFill>
                <a:srgbClr val="000090"/>
              </a:solidFill>
            </a:endParaRPr>
          </a:p>
        </p:txBody>
      </p:sp>
      <p:sp>
        <p:nvSpPr>
          <p:cNvPr id="33807" name="Freeform 25"/>
          <p:cNvSpPr>
            <a:spLocks/>
          </p:cNvSpPr>
          <p:nvPr/>
        </p:nvSpPr>
        <p:spPr bwMode="auto">
          <a:xfrm>
            <a:off x="1572358" y="5003800"/>
            <a:ext cx="5867400" cy="723900"/>
          </a:xfrm>
          <a:custGeom>
            <a:avLst/>
            <a:gdLst>
              <a:gd name="T0" fmla="*/ 0 w 3696"/>
              <a:gd name="T1" fmla="*/ 2147483647 h 456"/>
              <a:gd name="T2" fmla="*/ 2147483647 w 3696"/>
              <a:gd name="T3" fmla="*/ 2147483647 h 456"/>
              <a:gd name="T4" fmla="*/ 2147483647 w 3696"/>
              <a:gd name="T5" fmla="*/ 2147483647 h 456"/>
              <a:gd name="T6" fmla="*/ 0 60000 65536"/>
              <a:gd name="T7" fmla="*/ 0 60000 65536"/>
              <a:gd name="T8" fmla="*/ 0 60000 65536"/>
              <a:gd name="T9" fmla="*/ 0 w 3696"/>
              <a:gd name="T10" fmla="*/ 0 h 456"/>
              <a:gd name="T11" fmla="*/ 3696 w 3696"/>
              <a:gd name="T12" fmla="*/ 456 h 456"/>
            </a:gdLst>
            <a:ahLst/>
            <a:cxnLst>
              <a:cxn ang="T6">
                <a:pos x="T0" y="T1"/>
              </a:cxn>
              <a:cxn ang="T7">
                <a:pos x="T2" y="T3"/>
              </a:cxn>
              <a:cxn ang="T8">
                <a:pos x="T4" y="T5"/>
              </a:cxn>
            </a:cxnLst>
            <a:rect l="T9" t="T10" r="T11" b="T12"/>
            <a:pathLst>
              <a:path w="3696" h="456">
                <a:moveTo>
                  <a:pt x="0" y="456"/>
                </a:moveTo>
                <a:cubicBezTo>
                  <a:pt x="100" y="300"/>
                  <a:pt x="200" y="144"/>
                  <a:pt x="816" y="72"/>
                </a:cubicBezTo>
                <a:cubicBezTo>
                  <a:pt x="1432" y="0"/>
                  <a:pt x="3216" y="32"/>
                  <a:pt x="3696" y="24"/>
                </a:cubicBezTo>
              </a:path>
            </a:pathLst>
          </a:custGeom>
          <a:noFill/>
          <a:ln w="25400">
            <a:solidFill>
              <a:schemeClr val="tx1"/>
            </a:solidFill>
            <a:round/>
            <a:headEnd/>
            <a:tailEnd/>
          </a:ln>
        </p:spPr>
        <p:txBody>
          <a:bodyPr wrap="none" lIns="91431" tIns="45716" rIns="91431" bIns="45716" anchor="ctr"/>
          <a:lstStyle/>
          <a:p>
            <a:endParaRPr lang="es-ES_tradnl"/>
          </a:p>
        </p:txBody>
      </p:sp>
      <p:sp>
        <p:nvSpPr>
          <p:cNvPr id="33808" name="Line 27"/>
          <p:cNvSpPr>
            <a:spLocks noChangeShapeType="1"/>
          </p:cNvSpPr>
          <p:nvPr/>
        </p:nvSpPr>
        <p:spPr bwMode="auto">
          <a:xfrm>
            <a:off x="1566497" y="5756275"/>
            <a:ext cx="87923" cy="1588"/>
          </a:xfrm>
          <a:prstGeom prst="line">
            <a:avLst/>
          </a:prstGeom>
          <a:noFill/>
          <a:ln w="26988">
            <a:solidFill>
              <a:srgbClr val="000000"/>
            </a:solidFill>
            <a:round/>
            <a:headEnd/>
            <a:tailEnd/>
          </a:ln>
        </p:spPr>
        <p:txBody>
          <a:bodyPr lIns="91431" tIns="45716" rIns="91431" bIns="45716"/>
          <a:lstStyle/>
          <a:p>
            <a:endParaRPr lang="es-ES_tradnl"/>
          </a:p>
        </p:txBody>
      </p:sp>
      <p:sp>
        <p:nvSpPr>
          <p:cNvPr id="33809" name="Line 28"/>
          <p:cNvSpPr>
            <a:spLocks noChangeShapeType="1"/>
          </p:cNvSpPr>
          <p:nvPr/>
        </p:nvSpPr>
        <p:spPr bwMode="auto">
          <a:xfrm flipV="1">
            <a:off x="1566497" y="5302251"/>
            <a:ext cx="87923" cy="454025"/>
          </a:xfrm>
          <a:prstGeom prst="line">
            <a:avLst/>
          </a:prstGeom>
          <a:noFill/>
          <a:ln w="26988">
            <a:solidFill>
              <a:schemeClr val="tx1"/>
            </a:solidFill>
            <a:round/>
            <a:headEnd/>
            <a:tailEnd/>
          </a:ln>
        </p:spPr>
        <p:txBody>
          <a:bodyPr lIns="91431" tIns="45716" rIns="91431" bIns="45716"/>
          <a:lstStyle/>
          <a:p>
            <a:endParaRPr lang="es-ES_tradnl"/>
          </a:p>
        </p:txBody>
      </p:sp>
      <p:grpSp>
        <p:nvGrpSpPr>
          <p:cNvPr id="3" name="Group 30"/>
          <p:cNvGrpSpPr>
            <a:grpSpLocks/>
          </p:cNvGrpSpPr>
          <p:nvPr/>
        </p:nvGrpSpPr>
        <p:grpSpPr bwMode="auto">
          <a:xfrm>
            <a:off x="1566497" y="4278313"/>
            <a:ext cx="4897315" cy="1477962"/>
            <a:chOff x="1508" y="2502"/>
            <a:chExt cx="4141" cy="924"/>
          </a:xfrm>
        </p:grpSpPr>
        <p:sp>
          <p:nvSpPr>
            <p:cNvPr id="33840" name="Line 31"/>
            <p:cNvSpPr>
              <a:spLocks noChangeShapeType="1"/>
            </p:cNvSpPr>
            <p:nvPr/>
          </p:nvSpPr>
          <p:spPr bwMode="auto">
            <a:xfrm flipV="1">
              <a:off x="1508" y="3398"/>
              <a:ext cx="63" cy="28"/>
            </a:xfrm>
            <a:prstGeom prst="line">
              <a:avLst/>
            </a:prstGeom>
            <a:noFill/>
            <a:ln w="26988">
              <a:solidFill>
                <a:srgbClr val="008000"/>
              </a:solidFill>
              <a:round/>
              <a:headEnd/>
              <a:tailEnd/>
            </a:ln>
          </p:spPr>
          <p:txBody>
            <a:bodyPr/>
            <a:lstStyle/>
            <a:p>
              <a:endParaRPr lang="es-ES_tradnl"/>
            </a:p>
          </p:txBody>
        </p:sp>
        <p:sp>
          <p:nvSpPr>
            <p:cNvPr id="33841" name="Line 32"/>
            <p:cNvSpPr>
              <a:spLocks noChangeShapeType="1"/>
            </p:cNvSpPr>
            <p:nvPr/>
          </p:nvSpPr>
          <p:spPr bwMode="auto">
            <a:xfrm flipV="1">
              <a:off x="1571" y="3370"/>
              <a:ext cx="68" cy="28"/>
            </a:xfrm>
            <a:prstGeom prst="line">
              <a:avLst/>
            </a:prstGeom>
            <a:noFill/>
            <a:ln w="26988">
              <a:solidFill>
                <a:srgbClr val="008000"/>
              </a:solidFill>
              <a:round/>
              <a:headEnd/>
              <a:tailEnd/>
            </a:ln>
          </p:spPr>
          <p:txBody>
            <a:bodyPr/>
            <a:lstStyle/>
            <a:p>
              <a:endParaRPr lang="es-ES_tradnl"/>
            </a:p>
          </p:txBody>
        </p:sp>
        <p:sp>
          <p:nvSpPr>
            <p:cNvPr id="33842" name="Line 33"/>
            <p:cNvSpPr>
              <a:spLocks noChangeShapeType="1"/>
            </p:cNvSpPr>
            <p:nvPr/>
          </p:nvSpPr>
          <p:spPr bwMode="auto">
            <a:xfrm flipV="1">
              <a:off x="1639" y="3342"/>
              <a:ext cx="63" cy="28"/>
            </a:xfrm>
            <a:prstGeom prst="line">
              <a:avLst/>
            </a:prstGeom>
            <a:noFill/>
            <a:ln w="26988">
              <a:solidFill>
                <a:srgbClr val="008000"/>
              </a:solidFill>
              <a:round/>
              <a:headEnd/>
              <a:tailEnd/>
            </a:ln>
          </p:spPr>
          <p:txBody>
            <a:bodyPr/>
            <a:lstStyle/>
            <a:p>
              <a:endParaRPr lang="es-ES_tradnl"/>
            </a:p>
          </p:txBody>
        </p:sp>
        <p:sp>
          <p:nvSpPr>
            <p:cNvPr id="33843" name="Freeform 34"/>
            <p:cNvSpPr>
              <a:spLocks/>
            </p:cNvSpPr>
            <p:nvPr/>
          </p:nvSpPr>
          <p:spPr bwMode="auto">
            <a:xfrm>
              <a:off x="1702" y="3314"/>
              <a:ext cx="63" cy="28"/>
            </a:xfrm>
            <a:custGeom>
              <a:avLst/>
              <a:gdLst>
                <a:gd name="T0" fmla="*/ 0 w 56"/>
                <a:gd name="T1" fmla="*/ 28 h 28"/>
                <a:gd name="T2" fmla="*/ 12351 w 56"/>
                <a:gd name="T3" fmla="*/ 17 h 28"/>
                <a:gd name="T4" fmla="*/ 20384 w 56"/>
                <a:gd name="T5" fmla="*/ 11 h 28"/>
                <a:gd name="T6" fmla="*/ 29024 w 56"/>
                <a:gd name="T7" fmla="*/ 0 h 28"/>
                <a:gd name="T8" fmla="*/ 0 60000 65536"/>
                <a:gd name="T9" fmla="*/ 0 60000 65536"/>
                <a:gd name="T10" fmla="*/ 0 60000 65536"/>
                <a:gd name="T11" fmla="*/ 0 60000 65536"/>
                <a:gd name="T12" fmla="*/ 0 w 56"/>
                <a:gd name="T13" fmla="*/ 0 h 28"/>
                <a:gd name="T14" fmla="*/ 56 w 56"/>
                <a:gd name="T15" fmla="*/ 28 h 28"/>
              </a:gdLst>
              <a:ahLst/>
              <a:cxnLst>
                <a:cxn ang="T8">
                  <a:pos x="T0" y="T1"/>
                </a:cxn>
                <a:cxn ang="T9">
                  <a:pos x="T2" y="T3"/>
                </a:cxn>
                <a:cxn ang="T10">
                  <a:pos x="T4" y="T5"/>
                </a:cxn>
                <a:cxn ang="T11">
                  <a:pos x="T6" y="T7"/>
                </a:cxn>
              </a:cxnLst>
              <a:rect l="T12" t="T13" r="T14" b="T15"/>
              <a:pathLst>
                <a:path w="56" h="28">
                  <a:moveTo>
                    <a:pt x="0" y="28"/>
                  </a:moveTo>
                  <a:lnTo>
                    <a:pt x="23" y="17"/>
                  </a:lnTo>
                  <a:lnTo>
                    <a:pt x="39" y="11"/>
                  </a:lnTo>
                  <a:lnTo>
                    <a:pt x="56" y="0"/>
                  </a:lnTo>
                </a:path>
              </a:pathLst>
            </a:custGeom>
            <a:noFill/>
            <a:ln w="26988">
              <a:solidFill>
                <a:srgbClr val="008000"/>
              </a:solidFill>
              <a:round/>
              <a:headEnd/>
              <a:tailEnd/>
            </a:ln>
          </p:spPr>
          <p:txBody>
            <a:bodyPr/>
            <a:lstStyle/>
            <a:p>
              <a:endParaRPr lang="es-ES_tradnl"/>
            </a:p>
          </p:txBody>
        </p:sp>
        <p:sp>
          <p:nvSpPr>
            <p:cNvPr id="33844" name="Freeform 35"/>
            <p:cNvSpPr>
              <a:spLocks/>
            </p:cNvSpPr>
            <p:nvPr/>
          </p:nvSpPr>
          <p:spPr bwMode="auto">
            <a:xfrm>
              <a:off x="1765" y="3213"/>
              <a:ext cx="133" cy="101"/>
            </a:xfrm>
            <a:custGeom>
              <a:avLst/>
              <a:gdLst>
                <a:gd name="T0" fmla="*/ 0 w 118"/>
                <a:gd name="T1" fmla="*/ 101 h 101"/>
                <a:gd name="T2" fmla="*/ 13306 w 118"/>
                <a:gd name="T3" fmla="*/ 79 h 101"/>
                <a:gd name="T4" fmla="*/ 31123 w 118"/>
                <a:gd name="T5" fmla="*/ 51 h 101"/>
                <a:gd name="T6" fmla="*/ 50229 w 118"/>
                <a:gd name="T7" fmla="*/ 23 h 101"/>
                <a:gd name="T8" fmla="*/ 67048 w 118"/>
                <a:gd name="T9" fmla="*/ 0 h 101"/>
                <a:gd name="T10" fmla="*/ 0 60000 65536"/>
                <a:gd name="T11" fmla="*/ 0 60000 65536"/>
                <a:gd name="T12" fmla="*/ 0 60000 65536"/>
                <a:gd name="T13" fmla="*/ 0 60000 65536"/>
                <a:gd name="T14" fmla="*/ 0 60000 65536"/>
                <a:gd name="T15" fmla="*/ 0 w 118"/>
                <a:gd name="T16" fmla="*/ 0 h 101"/>
                <a:gd name="T17" fmla="*/ 118 w 118"/>
                <a:gd name="T18" fmla="*/ 101 h 101"/>
              </a:gdLst>
              <a:ahLst/>
              <a:cxnLst>
                <a:cxn ang="T10">
                  <a:pos x="T0" y="T1"/>
                </a:cxn>
                <a:cxn ang="T11">
                  <a:pos x="T2" y="T3"/>
                </a:cxn>
                <a:cxn ang="T12">
                  <a:pos x="T4" y="T5"/>
                </a:cxn>
                <a:cxn ang="T13">
                  <a:pos x="T6" y="T7"/>
                </a:cxn>
                <a:cxn ang="T14">
                  <a:pos x="T8" y="T9"/>
                </a:cxn>
              </a:cxnLst>
              <a:rect l="T15" t="T16" r="T17" b="T18"/>
              <a:pathLst>
                <a:path w="118" h="101">
                  <a:moveTo>
                    <a:pt x="0" y="101"/>
                  </a:moveTo>
                  <a:lnTo>
                    <a:pt x="23" y="79"/>
                  </a:lnTo>
                  <a:lnTo>
                    <a:pt x="56" y="51"/>
                  </a:lnTo>
                  <a:lnTo>
                    <a:pt x="90" y="23"/>
                  </a:lnTo>
                  <a:lnTo>
                    <a:pt x="118" y="0"/>
                  </a:lnTo>
                </a:path>
              </a:pathLst>
            </a:custGeom>
            <a:noFill/>
            <a:ln w="26988">
              <a:solidFill>
                <a:srgbClr val="008000"/>
              </a:solidFill>
              <a:round/>
              <a:headEnd/>
              <a:tailEnd/>
            </a:ln>
          </p:spPr>
          <p:txBody>
            <a:bodyPr/>
            <a:lstStyle/>
            <a:p>
              <a:endParaRPr lang="es-ES_tradnl"/>
            </a:p>
          </p:txBody>
        </p:sp>
        <p:sp>
          <p:nvSpPr>
            <p:cNvPr id="33845" name="Freeform 36"/>
            <p:cNvSpPr>
              <a:spLocks/>
            </p:cNvSpPr>
            <p:nvPr/>
          </p:nvSpPr>
          <p:spPr bwMode="auto">
            <a:xfrm>
              <a:off x="1898" y="3140"/>
              <a:ext cx="126" cy="73"/>
            </a:xfrm>
            <a:custGeom>
              <a:avLst/>
              <a:gdLst>
                <a:gd name="T0" fmla="*/ 0 w 112"/>
                <a:gd name="T1" fmla="*/ 73 h 73"/>
                <a:gd name="T2" fmla="*/ 14866 w 112"/>
                <a:gd name="T3" fmla="*/ 56 h 73"/>
                <a:gd name="T4" fmla="*/ 29024 w 112"/>
                <a:gd name="T5" fmla="*/ 40 h 73"/>
                <a:gd name="T6" fmla="*/ 43336 w 112"/>
                <a:gd name="T7" fmla="*/ 23 h 73"/>
                <a:gd name="T8" fmla="*/ 58125 w 112"/>
                <a:gd name="T9" fmla="*/ 0 h 73"/>
                <a:gd name="T10" fmla="*/ 0 60000 65536"/>
                <a:gd name="T11" fmla="*/ 0 60000 65536"/>
                <a:gd name="T12" fmla="*/ 0 60000 65536"/>
                <a:gd name="T13" fmla="*/ 0 60000 65536"/>
                <a:gd name="T14" fmla="*/ 0 60000 65536"/>
                <a:gd name="T15" fmla="*/ 0 w 112"/>
                <a:gd name="T16" fmla="*/ 0 h 73"/>
                <a:gd name="T17" fmla="*/ 112 w 112"/>
                <a:gd name="T18" fmla="*/ 73 h 73"/>
              </a:gdLst>
              <a:ahLst/>
              <a:cxnLst>
                <a:cxn ang="T10">
                  <a:pos x="T0" y="T1"/>
                </a:cxn>
                <a:cxn ang="T11">
                  <a:pos x="T2" y="T3"/>
                </a:cxn>
                <a:cxn ang="T12">
                  <a:pos x="T4" y="T5"/>
                </a:cxn>
                <a:cxn ang="T13">
                  <a:pos x="T6" y="T7"/>
                </a:cxn>
                <a:cxn ang="T14">
                  <a:pos x="T8" y="T9"/>
                </a:cxn>
              </a:cxnLst>
              <a:rect l="T15" t="T16" r="T17" b="T18"/>
              <a:pathLst>
                <a:path w="112" h="73">
                  <a:moveTo>
                    <a:pt x="0" y="73"/>
                  </a:moveTo>
                  <a:lnTo>
                    <a:pt x="28" y="56"/>
                  </a:lnTo>
                  <a:lnTo>
                    <a:pt x="56" y="40"/>
                  </a:lnTo>
                  <a:lnTo>
                    <a:pt x="84" y="23"/>
                  </a:lnTo>
                  <a:lnTo>
                    <a:pt x="112" y="0"/>
                  </a:lnTo>
                </a:path>
              </a:pathLst>
            </a:custGeom>
            <a:noFill/>
            <a:ln w="26988">
              <a:solidFill>
                <a:srgbClr val="008000"/>
              </a:solidFill>
              <a:round/>
              <a:headEnd/>
              <a:tailEnd/>
            </a:ln>
          </p:spPr>
          <p:txBody>
            <a:bodyPr/>
            <a:lstStyle/>
            <a:p>
              <a:endParaRPr lang="es-ES_tradnl"/>
            </a:p>
          </p:txBody>
        </p:sp>
        <p:sp>
          <p:nvSpPr>
            <p:cNvPr id="33846" name="Freeform 37"/>
            <p:cNvSpPr>
              <a:spLocks/>
            </p:cNvSpPr>
            <p:nvPr/>
          </p:nvSpPr>
          <p:spPr bwMode="auto">
            <a:xfrm>
              <a:off x="2024" y="3000"/>
              <a:ext cx="132" cy="140"/>
            </a:xfrm>
            <a:custGeom>
              <a:avLst/>
              <a:gdLst>
                <a:gd name="T0" fmla="*/ 0 w 117"/>
                <a:gd name="T1" fmla="*/ 140 h 140"/>
                <a:gd name="T2" fmla="*/ 17404 w 117"/>
                <a:gd name="T3" fmla="*/ 112 h 140"/>
                <a:gd name="T4" fmla="*/ 33429 w 117"/>
                <a:gd name="T5" fmla="*/ 73 h 140"/>
                <a:gd name="T6" fmla="*/ 69686 w 117"/>
                <a:gd name="T7" fmla="*/ 0 h 140"/>
                <a:gd name="T8" fmla="*/ 0 60000 65536"/>
                <a:gd name="T9" fmla="*/ 0 60000 65536"/>
                <a:gd name="T10" fmla="*/ 0 60000 65536"/>
                <a:gd name="T11" fmla="*/ 0 60000 65536"/>
                <a:gd name="T12" fmla="*/ 0 w 117"/>
                <a:gd name="T13" fmla="*/ 0 h 140"/>
                <a:gd name="T14" fmla="*/ 117 w 117"/>
                <a:gd name="T15" fmla="*/ 140 h 140"/>
              </a:gdLst>
              <a:ahLst/>
              <a:cxnLst>
                <a:cxn ang="T8">
                  <a:pos x="T0" y="T1"/>
                </a:cxn>
                <a:cxn ang="T9">
                  <a:pos x="T2" y="T3"/>
                </a:cxn>
                <a:cxn ang="T10">
                  <a:pos x="T4" y="T5"/>
                </a:cxn>
                <a:cxn ang="T11">
                  <a:pos x="T6" y="T7"/>
                </a:cxn>
              </a:cxnLst>
              <a:rect l="T12" t="T13" r="T14" b="T15"/>
              <a:pathLst>
                <a:path w="117" h="140">
                  <a:moveTo>
                    <a:pt x="0" y="140"/>
                  </a:moveTo>
                  <a:lnTo>
                    <a:pt x="28" y="112"/>
                  </a:lnTo>
                  <a:lnTo>
                    <a:pt x="56" y="73"/>
                  </a:lnTo>
                  <a:lnTo>
                    <a:pt x="117" y="0"/>
                  </a:lnTo>
                </a:path>
              </a:pathLst>
            </a:custGeom>
            <a:noFill/>
            <a:ln w="26988">
              <a:solidFill>
                <a:srgbClr val="008000"/>
              </a:solidFill>
              <a:round/>
              <a:headEnd/>
              <a:tailEnd/>
            </a:ln>
          </p:spPr>
          <p:txBody>
            <a:bodyPr/>
            <a:lstStyle/>
            <a:p>
              <a:endParaRPr lang="es-ES_tradnl"/>
            </a:p>
          </p:txBody>
        </p:sp>
        <p:sp>
          <p:nvSpPr>
            <p:cNvPr id="33847" name="Line 38"/>
            <p:cNvSpPr>
              <a:spLocks noChangeShapeType="1"/>
            </p:cNvSpPr>
            <p:nvPr/>
          </p:nvSpPr>
          <p:spPr bwMode="auto">
            <a:xfrm flipV="1">
              <a:off x="2156" y="2855"/>
              <a:ext cx="126" cy="145"/>
            </a:xfrm>
            <a:prstGeom prst="line">
              <a:avLst/>
            </a:prstGeom>
            <a:noFill/>
            <a:ln w="26988">
              <a:solidFill>
                <a:srgbClr val="008000"/>
              </a:solidFill>
              <a:round/>
              <a:headEnd/>
              <a:tailEnd/>
            </a:ln>
          </p:spPr>
          <p:txBody>
            <a:bodyPr/>
            <a:lstStyle/>
            <a:p>
              <a:endParaRPr lang="es-ES_tradnl"/>
            </a:p>
          </p:txBody>
        </p:sp>
        <p:sp>
          <p:nvSpPr>
            <p:cNvPr id="33848" name="Line 39"/>
            <p:cNvSpPr>
              <a:spLocks noChangeShapeType="1"/>
            </p:cNvSpPr>
            <p:nvPr/>
          </p:nvSpPr>
          <p:spPr bwMode="auto">
            <a:xfrm flipV="1">
              <a:off x="2282" y="2715"/>
              <a:ext cx="131" cy="140"/>
            </a:xfrm>
            <a:prstGeom prst="line">
              <a:avLst/>
            </a:prstGeom>
            <a:noFill/>
            <a:ln w="26988">
              <a:solidFill>
                <a:srgbClr val="008000"/>
              </a:solidFill>
              <a:round/>
              <a:headEnd/>
              <a:tailEnd/>
            </a:ln>
          </p:spPr>
          <p:txBody>
            <a:bodyPr/>
            <a:lstStyle/>
            <a:p>
              <a:endParaRPr lang="es-ES_tradnl"/>
            </a:p>
          </p:txBody>
        </p:sp>
        <p:sp>
          <p:nvSpPr>
            <p:cNvPr id="33849" name="Freeform 40"/>
            <p:cNvSpPr>
              <a:spLocks/>
            </p:cNvSpPr>
            <p:nvPr/>
          </p:nvSpPr>
          <p:spPr bwMode="auto">
            <a:xfrm>
              <a:off x="2413" y="2569"/>
              <a:ext cx="133" cy="146"/>
            </a:xfrm>
            <a:custGeom>
              <a:avLst/>
              <a:gdLst>
                <a:gd name="T0" fmla="*/ 0 w 118"/>
                <a:gd name="T1" fmla="*/ 146 h 146"/>
                <a:gd name="T2" fmla="*/ 16723 w 118"/>
                <a:gd name="T3" fmla="*/ 107 h 146"/>
                <a:gd name="T4" fmla="*/ 28581 w 118"/>
                <a:gd name="T5" fmla="*/ 67 h 146"/>
                <a:gd name="T6" fmla="*/ 44528 w 118"/>
                <a:gd name="T7" fmla="*/ 34 h 146"/>
                <a:gd name="T8" fmla="*/ 67048 w 118"/>
                <a:gd name="T9" fmla="*/ 0 h 146"/>
                <a:gd name="T10" fmla="*/ 0 60000 65536"/>
                <a:gd name="T11" fmla="*/ 0 60000 65536"/>
                <a:gd name="T12" fmla="*/ 0 60000 65536"/>
                <a:gd name="T13" fmla="*/ 0 60000 65536"/>
                <a:gd name="T14" fmla="*/ 0 60000 65536"/>
                <a:gd name="T15" fmla="*/ 0 w 118"/>
                <a:gd name="T16" fmla="*/ 0 h 146"/>
                <a:gd name="T17" fmla="*/ 118 w 118"/>
                <a:gd name="T18" fmla="*/ 146 h 146"/>
              </a:gdLst>
              <a:ahLst/>
              <a:cxnLst>
                <a:cxn ang="T10">
                  <a:pos x="T0" y="T1"/>
                </a:cxn>
                <a:cxn ang="T11">
                  <a:pos x="T2" y="T3"/>
                </a:cxn>
                <a:cxn ang="T12">
                  <a:pos x="T4" y="T5"/>
                </a:cxn>
                <a:cxn ang="T13">
                  <a:pos x="T6" y="T7"/>
                </a:cxn>
                <a:cxn ang="T14">
                  <a:pos x="T8" y="T9"/>
                </a:cxn>
              </a:cxnLst>
              <a:rect l="T15" t="T16" r="T17" b="T18"/>
              <a:pathLst>
                <a:path w="118" h="146">
                  <a:moveTo>
                    <a:pt x="0" y="146"/>
                  </a:moveTo>
                  <a:lnTo>
                    <a:pt x="28" y="107"/>
                  </a:lnTo>
                  <a:lnTo>
                    <a:pt x="51" y="67"/>
                  </a:lnTo>
                  <a:lnTo>
                    <a:pt x="79" y="34"/>
                  </a:lnTo>
                  <a:lnTo>
                    <a:pt x="118" y="0"/>
                  </a:lnTo>
                </a:path>
              </a:pathLst>
            </a:custGeom>
            <a:noFill/>
            <a:ln w="26988">
              <a:solidFill>
                <a:srgbClr val="008000"/>
              </a:solidFill>
              <a:round/>
              <a:headEnd/>
              <a:tailEnd/>
            </a:ln>
          </p:spPr>
          <p:txBody>
            <a:bodyPr/>
            <a:lstStyle/>
            <a:p>
              <a:endParaRPr lang="es-ES_tradnl"/>
            </a:p>
          </p:txBody>
        </p:sp>
        <p:sp>
          <p:nvSpPr>
            <p:cNvPr id="33850" name="Freeform 41"/>
            <p:cNvSpPr>
              <a:spLocks/>
            </p:cNvSpPr>
            <p:nvPr/>
          </p:nvSpPr>
          <p:spPr bwMode="auto">
            <a:xfrm>
              <a:off x="2546" y="2502"/>
              <a:ext cx="258" cy="67"/>
            </a:xfrm>
            <a:custGeom>
              <a:avLst/>
              <a:gdLst>
                <a:gd name="T0" fmla="*/ 0 w 229"/>
                <a:gd name="T1" fmla="*/ 67 h 67"/>
                <a:gd name="T2" fmla="*/ 27236 w 229"/>
                <a:gd name="T3" fmla="*/ 39 h 67"/>
                <a:gd name="T4" fmla="*/ 58688 w 229"/>
                <a:gd name="T5" fmla="*/ 22 h 67"/>
                <a:gd name="T6" fmla="*/ 92953 w 229"/>
                <a:gd name="T7" fmla="*/ 6 h 67"/>
                <a:gd name="T8" fmla="*/ 127657 w 229"/>
                <a:gd name="T9" fmla="*/ 0 h 67"/>
                <a:gd name="T10" fmla="*/ 0 60000 65536"/>
                <a:gd name="T11" fmla="*/ 0 60000 65536"/>
                <a:gd name="T12" fmla="*/ 0 60000 65536"/>
                <a:gd name="T13" fmla="*/ 0 60000 65536"/>
                <a:gd name="T14" fmla="*/ 0 60000 65536"/>
                <a:gd name="T15" fmla="*/ 0 w 229"/>
                <a:gd name="T16" fmla="*/ 0 h 67"/>
                <a:gd name="T17" fmla="*/ 229 w 229"/>
                <a:gd name="T18" fmla="*/ 67 h 67"/>
              </a:gdLst>
              <a:ahLst/>
              <a:cxnLst>
                <a:cxn ang="T10">
                  <a:pos x="T0" y="T1"/>
                </a:cxn>
                <a:cxn ang="T11">
                  <a:pos x="T2" y="T3"/>
                </a:cxn>
                <a:cxn ang="T12">
                  <a:pos x="T4" y="T5"/>
                </a:cxn>
                <a:cxn ang="T13">
                  <a:pos x="T6" y="T7"/>
                </a:cxn>
                <a:cxn ang="T14">
                  <a:pos x="T8" y="T9"/>
                </a:cxn>
              </a:cxnLst>
              <a:rect l="T15" t="T16" r="T17" b="T18"/>
              <a:pathLst>
                <a:path w="229" h="67">
                  <a:moveTo>
                    <a:pt x="0" y="67"/>
                  </a:moveTo>
                  <a:lnTo>
                    <a:pt x="50" y="39"/>
                  </a:lnTo>
                  <a:lnTo>
                    <a:pt x="106" y="22"/>
                  </a:lnTo>
                  <a:lnTo>
                    <a:pt x="168" y="6"/>
                  </a:lnTo>
                  <a:lnTo>
                    <a:pt x="229" y="0"/>
                  </a:lnTo>
                </a:path>
              </a:pathLst>
            </a:custGeom>
            <a:noFill/>
            <a:ln w="26988">
              <a:solidFill>
                <a:srgbClr val="008000"/>
              </a:solidFill>
              <a:round/>
              <a:headEnd/>
              <a:tailEnd/>
            </a:ln>
          </p:spPr>
          <p:txBody>
            <a:bodyPr/>
            <a:lstStyle/>
            <a:p>
              <a:endParaRPr lang="es-ES_tradnl"/>
            </a:p>
          </p:txBody>
        </p:sp>
        <p:sp>
          <p:nvSpPr>
            <p:cNvPr id="33851" name="Freeform 42"/>
            <p:cNvSpPr>
              <a:spLocks/>
            </p:cNvSpPr>
            <p:nvPr/>
          </p:nvSpPr>
          <p:spPr bwMode="auto">
            <a:xfrm>
              <a:off x="2804" y="2502"/>
              <a:ext cx="258" cy="67"/>
            </a:xfrm>
            <a:custGeom>
              <a:avLst/>
              <a:gdLst>
                <a:gd name="T0" fmla="*/ 0 w 230"/>
                <a:gd name="T1" fmla="*/ 0 h 67"/>
                <a:gd name="T2" fmla="*/ 24797 w 230"/>
                <a:gd name="T3" fmla="*/ 6 h 67"/>
                <a:gd name="T4" fmla="*/ 49188 w 230"/>
                <a:gd name="T5" fmla="*/ 22 h 67"/>
                <a:gd name="T6" fmla="*/ 76803 w 230"/>
                <a:gd name="T7" fmla="*/ 45 h 67"/>
                <a:gd name="T8" fmla="*/ 101209 w 230"/>
                <a:gd name="T9" fmla="*/ 67 h 67"/>
                <a:gd name="T10" fmla="*/ 0 60000 65536"/>
                <a:gd name="T11" fmla="*/ 0 60000 65536"/>
                <a:gd name="T12" fmla="*/ 0 60000 65536"/>
                <a:gd name="T13" fmla="*/ 0 60000 65536"/>
                <a:gd name="T14" fmla="*/ 0 60000 65536"/>
                <a:gd name="T15" fmla="*/ 0 w 230"/>
                <a:gd name="T16" fmla="*/ 0 h 67"/>
                <a:gd name="T17" fmla="*/ 230 w 230"/>
                <a:gd name="T18" fmla="*/ 67 h 67"/>
              </a:gdLst>
              <a:ahLst/>
              <a:cxnLst>
                <a:cxn ang="T10">
                  <a:pos x="T0" y="T1"/>
                </a:cxn>
                <a:cxn ang="T11">
                  <a:pos x="T2" y="T3"/>
                </a:cxn>
                <a:cxn ang="T12">
                  <a:pos x="T4" y="T5"/>
                </a:cxn>
                <a:cxn ang="T13">
                  <a:pos x="T6" y="T7"/>
                </a:cxn>
                <a:cxn ang="T14">
                  <a:pos x="T8" y="T9"/>
                </a:cxn>
              </a:cxnLst>
              <a:rect l="T15" t="T16" r="T17" b="T18"/>
              <a:pathLst>
                <a:path w="230" h="67">
                  <a:moveTo>
                    <a:pt x="0" y="0"/>
                  </a:moveTo>
                  <a:lnTo>
                    <a:pt x="56" y="6"/>
                  </a:lnTo>
                  <a:lnTo>
                    <a:pt x="112" y="22"/>
                  </a:lnTo>
                  <a:lnTo>
                    <a:pt x="174" y="45"/>
                  </a:lnTo>
                  <a:lnTo>
                    <a:pt x="230" y="67"/>
                  </a:lnTo>
                </a:path>
              </a:pathLst>
            </a:custGeom>
            <a:noFill/>
            <a:ln w="26988">
              <a:solidFill>
                <a:srgbClr val="008000"/>
              </a:solidFill>
              <a:round/>
              <a:headEnd/>
              <a:tailEnd/>
            </a:ln>
          </p:spPr>
          <p:txBody>
            <a:bodyPr/>
            <a:lstStyle/>
            <a:p>
              <a:endParaRPr lang="es-ES_tradnl"/>
            </a:p>
          </p:txBody>
        </p:sp>
        <p:sp>
          <p:nvSpPr>
            <p:cNvPr id="33852" name="Freeform 43"/>
            <p:cNvSpPr>
              <a:spLocks/>
            </p:cNvSpPr>
            <p:nvPr/>
          </p:nvSpPr>
          <p:spPr bwMode="auto">
            <a:xfrm>
              <a:off x="3062" y="2569"/>
              <a:ext cx="258" cy="73"/>
            </a:xfrm>
            <a:custGeom>
              <a:avLst/>
              <a:gdLst>
                <a:gd name="T0" fmla="*/ 0 w 229"/>
                <a:gd name="T1" fmla="*/ 0 h 73"/>
                <a:gd name="T2" fmla="*/ 62422 w 229"/>
                <a:gd name="T3" fmla="*/ 34 h 73"/>
                <a:gd name="T4" fmla="*/ 127657 w 229"/>
                <a:gd name="T5" fmla="*/ 73 h 73"/>
                <a:gd name="T6" fmla="*/ 0 60000 65536"/>
                <a:gd name="T7" fmla="*/ 0 60000 65536"/>
                <a:gd name="T8" fmla="*/ 0 60000 65536"/>
                <a:gd name="T9" fmla="*/ 0 w 229"/>
                <a:gd name="T10" fmla="*/ 0 h 73"/>
                <a:gd name="T11" fmla="*/ 229 w 229"/>
                <a:gd name="T12" fmla="*/ 73 h 73"/>
              </a:gdLst>
              <a:ahLst/>
              <a:cxnLst>
                <a:cxn ang="T6">
                  <a:pos x="T0" y="T1"/>
                </a:cxn>
                <a:cxn ang="T7">
                  <a:pos x="T2" y="T3"/>
                </a:cxn>
                <a:cxn ang="T8">
                  <a:pos x="T4" y="T5"/>
                </a:cxn>
              </a:cxnLst>
              <a:rect l="T9" t="T10" r="T11" b="T12"/>
              <a:pathLst>
                <a:path w="229" h="73">
                  <a:moveTo>
                    <a:pt x="0" y="0"/>
                  </a:moveTo>
                  <a:lnTo>
                    <a:pt x="112" y="34"/>
                  </a:lnTo>
                  <a:lnTo>
                    <a:pt x="229" y="73"/>
                  </a:lnTo>
                </a:path>
              </a:pathLst>
            </a:custGeom>
            <a:noFill/>
            <a:ln w="26988">
              <a:solidFill>
                <a:srgbClr val="008000"/>
              </a:solidFill>
              <a:round/>
              <a:headEnd/>
              <a:tailEnd/>
            </a:ln>
          </p:spPr>
          <p:txBody>
            <a:bodyPr/>
            <a:lstStyle/>
            <a:p>
              <a:endParaRPr lang="es-ES_tradnl"/>
            </a:p>
          </p:txBody>
        </p:sp>
        <p:sp>
          <p:nvSpPr>
            <p:cNvPr id="33853" name="Freeform 44"/>
            <p:cNvSpPr>
              <a:spLocks/>
            </p:cNvSpPr>
            <p:nvPr/>
          </p:nvSpPr>
          <p:spPr bwMode="auto">
            <a:xfrm>
              <a:off x="3320" y="2642"/>
              <a:ext cx="259" cy="101"/>
            </a:xfrm>
            <a:custGeom>
              <a:avLst/>
              <a:gdLst>
                <a:gd name="T0" fmla="*/ 0 w 230"/>
                <a:gd name="T1" fmla="*/ 0 h 101"/>
                <a:gd name="T2" fmla="*/ 27025 w 230"/>
                <a:gd name="T3" fmla="*/ 22 h 101"/>
                <a:gd name="T4" fmla="*/ 54668 w 230"/>
                <a:gd name="T5" fmla="*/ 45 h 101"/>
                <a:gd name="T6" fmla="*/ 69424 w 230"/>
                <a:gd name="T7" fmla="*/ 56 h 101"/>
                <a:gd name="T8" fmla="*/ 84659 w 230"/>
                <a:gd name="T9" fmla="*/ 67 h 101"/>
                <a:gd name="T10" fmla="*/ 102562 w 230"/>
                <a:gd name="T11" fmla="*/ 84 h 101"/>
                <a:gd name="T12" fmla="*/ 124649 w 230"/>
                <a:gd name="T13" fmla="*/ 101 h 101"/>
                <a:gd name="T14" fmla="*/ 0 60000 65536"/>
                <a:gd name="T15" fmla="*/ 0 60000 65536"/>
                <a:gd name="T16" fmla="*/ 0 60000 65536"/>
                <a:gd name="T17" fmla="*/ 0 60000 65536"/>
                <a:gd name="T18" fmla="*/ 0 60000 65536"/>
                <a:gd name="T19" fmla="*/ 0 60000 65536"/>
                <a:gd name="T20" fmla="*/ 0 60000 65536"/>
                <a:gd name="T21" fmla="*/ 0 w 230"/>
                <a:gd name="T22" fmla="*/ 0 h 101"/>
                <a:gd name="T23" fmla="*/ 230 w 230"/>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101">
                  <a:moveTo>
                    <a:pt x="0" y="0"/>
                  </a:moveTo>
                  <a:lnTo>
                    <a:pt x="51" y="22"/>
                  </a:lnTo>
                  <a:lnTo>
                    <a:pt x="101" y="45"/>
                  </a:lnTo>
                  <a:lnTo>
                    <a:pt x="129" y="56"/>
                  </a:lnTo>
                  <a:lnTo>
                    <a:pt x="157" y="67"/>
                  </a:lnTo>
                  <a:lnTo>
                    <a:pt x="190" y="84"/>
                  </a:lnTo>
                  <a:lnTo>
                    <a:pt x="230" y="101"/>
                  </a:lnTo>
                </a:path>
              </a:pathLst>
            </a:custGeom>
            <a:noFill/>
            <a:ln w="26988">
              <a:solidFill>
                <a:srgbClr val="008000"/>
              </a:solidFill>
              <a:round/>
              <a:headEnd/>
              <a:tailEnd/>
            </a:ln>
          </p:spPr>
          <p:txBody>
            <a:bodyPr/>
            <a:lstStyle/>
            <a:p>
              <a:endParaRPr lang="es-ES_tradnl"/>
            </a:p>
          </p:txBody>
        </p:sp>
        <p:sp>
          <p:nvSpPr>
            <p:cNvPr id="33854" name="Freeform 45"/>
            <p:cNvSpPr>
              <a:spLocks/>
            </p:cNvSpPr>
            <p:nvPr/>
          </p:nvSpPr>
          <p:spPr bwMode="auto">
            <a:xfrm>
              <a:off x="3579" y="2743"/>
              <a:ext cx="515" cy="185"/>
            </a:xfrm>
            <a:custGeom>
              <a:avLst/>
              <a:gdLst>
                <a:gd name="T0" fmla="*/ 0 w 458"/>
                <a:gd name="T1" fmla="*/ 0 h 185"/>
                <a:gd name="T2" fmla="*/ 21993 w 458"/>
                <a:gd name="T3" fmla="*/ 17 h 185"/>
                <a:gd name="T4" fmla="*/ 49991 w 458"/>
                <a:gd name="T5" fmla="*/ 39 h 185"/>
                <a:gd name="T6" fmla="*/ 78401 w 458"/>
                <a:gd name="T7" fmla="*/ 61 h 185"/>
                <a:gd name="T8" fmla="*/ 105926 w 458"/>
                <a:gd name="T9" fmla="*/ 84 h 185"/>
                <a:gd name="T10" fmla="*/ 168230 w 458"/>
                <a:gd name="T11" fmla="*/ 134 h 185"/>
                <a:gd name="T12" fmla="*/ 229301 w 458"/>
                <a:gd name="T13" fmla="*/ 185 h 185"/>
                <a:gd name="T14" fmla="*/ 0 60000 65536"/>
                <a:gd name="T15" fmla="*/ 0 60000 65536"/>
                <a:gd name="T16" fmla="*/ 0 60000 65536"/>
                <a:gd name="T17" fmla="*/ 0 60000 65536"/>
                <a:gd name="T18" fmla="*/ 0 60000 65536"/>
                <a:gd name="T19" fmla="*/ 0 60000 65536"/>
                <a:gd name="T20" fmla="*/ 0 60000 65536"/>
                <a:gd name="T21" fmla="*/ 0 w 458"/>
                <a:gd name="T22" fmla="*/ 0 h 185"/>
                <a:gd name="T23" fmla="*/ 458 w 458"/>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8" h="185">
                  <a:moveTo>
                    <a:pt x="0" y="0"/>
                  </a:moveTo>
                  <a:lnTo>
                    <a:pt x="44" y="17"/>
                  </a:lnTo>
                  <a:lnTo>
                    <a:pt x="100" y="39"/>
                  </a:lnTo>
                  <a:lnTo>
                    <a:pt x="156" y="61"/>
                  </a:lnTo>
                  <a:lnTo>
                    <a:pt x="212" y="84"/>
                  </a:lnTo>
                  <a:lnTo>
                    <a:pt x="335" y="134"/>
                  </a:lnTo>
                  <a:lnTo>
                    <a:pt x="458" y="185"/>
                  </a:lnTo>
                </a:path>
              </a:pathLst>
            </a:custGeom>
            <a:noFill/>
            <a:ln w="26988">
              <a:solidFill>
                <a:srgbClr val="008000"/>
              </a:solidFill>
              <a:round/>
              <a:headEnd/>
              <a:tailEnd/>
            </a:ln>
          </p:spPr>
          <p:txBody>
            <a:bodyPr/>
            <a:lstStyle/>
            <a:p>
              <a:endParaRPr lang="es-ES_tradnl"/>
            </a:p>
          </p:txBody>
        </p:sp>
        <p:sp>
          <p:nvSpPr>
            <p:cNvPr id="33855" name="Freeform 46"/>
            <p:cNvSpPr>
              <a:spLocks/>
            </p:cNvSpPr>
            <p:nvPr/>
          </p:nvSpPr>
          <p:spPr bwMode="auto">
            <a:xfrm>
              <a:off x="4094" y="2928"/>
              <a:ext cx="523" cy="212"/>
            </a:xfrm>
            <a:custGeom>
              <a:avLst/>
              <a:gdLst>
                <a:gd name="T0" fmla="*/ 0 w 465"/>
                <a:gd name="T1" fmla="*/ 0 h 212"/>
                <a:gd name="T2" fmla="*/ 60459 w 465"/>
                <a:gd name="T3" fmla="*/ 50 h 212"/>
                <a:gd name="T4" fmla="*/ 116843 w 465"/>
                <a:gd name="T5" fmla="*/ 106 h 212"/>
                <a:gd name="T6" fmla="*/ 176502 w 465"/>
                <a:gd name="T7" fmla="*/ 162 h 212"/>
                <a:gd name="T8" fmla="*/ 235734 w 465"/>
                <a:gd name="T9" fmla="*/ 212 h 212"/>
                <a:gd name="T10" fmla="*/ 0 60000 65536"/>
                <a:gd name="T11" fmla="*/ 0 60000 65536"/>
                <a:gd name="T12" fmla="*/ 0 60000 65536"/>
                <a:gd name="T13" fmla="*/ 0 60000 65536"/>
                <a:gd name="T14" fmla="*/ 0 60000 65536"/>
                <a:gd name="T15" fmla="*/ 0 w 465"/>
                <a:gd name="T16" fmla="*/ 0 h 212"/>
                <a:gd name="T17" fmla="*/ 465 w 465"/>
                <a:gd name="T18" fmla="*/ 212 h 212"/>
              </a:gdLst>
              <a:ahLst/>
              <a:cxnLst>
                <a:cxn ang="T10">
                  <a:pos x="T0" y="T1"/>
                </a:cxn>
                <a:cxn ang="T11">
                  <a:pos x="T2" y="T3"/>
                </a:cxn>
                <a:cxn ang="T12">
                  <a:pos x="T4" y="T5"/>
                </a:cxn>
                <a:cxn ang="T13">
                  <a:pos x="T6" y="T7"/>
                </a:cxn>
                <a:cxn ang="T14">
                  <a:pos x="T8" y="T9"/>
                </a:cxn>
              </a:cxnLst>
              <a:rect l="T15" t="T16" r="T17" b="T18"/>
              <a:pathLst>
                <a:path w="465" h="212">
                  <a:moveTo>
                    <a:pt x="0" y="0"/>
                  </a:moveTo>
                  <a:lnTo>
                    <a:pt x="118" y="50"/>
                  </a:lnTo>
                  <a:lnTo>
                    <a:pt x="230" y="106"/>
                  </a:lnTo>
                  <a:lnTo>
                    <a:pt x="347" y="162"/>
                  </a:lnTo>
                  <a:lnTo>
                    <a:pt x="465" y="212"/>
                  </a:lnTo>
                </a:path>
              </a:pathLst>
            </a:custGeom>
            <a:noFill/>
            <a:ln w="26988">
              <a:solidFill>
                <a:srgbClr val="008000"/>
              </a:solidFill>
              <a:round/>
              <a:headEnd/>
              <a:tailEnd/>
            </a:ln>
          </p:spPr>
          <p:txBody>
            <a:bodyPr/>
            <a:lstStyle/>
            <a:p>
              <a:endParaRPr lang="es-ES_tradnl"/>
            </a:p>
          </p:txBody>
        </p:sp>
        <p:sp>
          <p:nvSpPr>
            <p:cNvPr id="33856" name="Freeform 47"/>
            <p:cNvSpPr>
              <a:spLocks/>
            </p:cNvSpPr>
            <p:nvPr/>
          </p:nvSpPr>
          <p:spPr bwMode="auto">
            <a:xfrm>
              <a:off x="4617" y="3140"/>
              <a:ext cx="516" cy="146"/>
            </a:xfrm>
            <a:custGeom>
              <a:avLst/>
              <a:gdLst>
                <a:gd name="T0" fmla="*/ 0 w 459"/>
                <a:gd name="T1" fmla="*/ 0 h 146"/>
                <a:gd name="T2" fmla="*/ 57919 w 459"/>
                <a:gd name="T3" fmla="*/ 45 h 146"/>
                <a:gd name="T4" fmla="*/ 112817 w 459"/>
                <a:gd name="T5" fmla="*/ 84 h 146"/>
                <a:gd name="T6" fmla="*/ 171446 w 459"/>
                <a:gd name="T7" fmla="*/ 118 h 146"/>
                <a:gd name="T8" fmla="*/ 226894 w 459"/>
                <a:gd name="T9" fmla="*/ 146 h 146"/>
                <a:gd name="T10" fmla="*/ 0 60000 65536"/>
                <a:gd name="T11" fmla="*/ 0 60000 65536"/>
                <a:gd name="T12" fmla="*/ 0 60000 65536"/>
                <a:gd name="T13" fmla="*/ 0 60000 65536"/>
                <a:gd name="T14" fmla="*/ 0 60000 65536"/>
                <a:gd name="T15" fmla="*/ 0 w 459"/>
                <a:gd name="T16" fmla="*/ 0 h 146"/>
                <a:gd name="T17" fmla="*/ 459 w 459"/>
                <a:gd name="T18" fmla="*/ 146 h 146"/>
              </a:gdLst>
              <a:ahLst/>
              <a:cxnLst>
                <a:cxn ang="T10">
                  <a:pos x="T0" y="T1"/>
                </a:cxn>
                <a:cxn ang="T11">
                  <a:pos x="T2" y="T3"/>
                </a:cxn>
                <a:cxn ang="T12">
                  <a:pos x="T4" y="T5"/>
                </a:cxn>
                <a:cxn ang="T13">
                  <a:pos x="T6" y="T7"/>
                </a:cxn>
                <a:cxn ang="T14">
                  <a:pos x="T8" y="T9"/>
                </a:cxn>
              </a:cxnLst>
              <a:rect l="T15" t="T16" r="T17" b="T18"/>
              <a:pathLst>
                <a:path w="459" h="146">
                  <a:moveTo>
                    <a:pt x="0" y="0"/>
                  </a:moveTo>
                  <a:lnTo>
                    <a:pt x="117" y="45"/>
                  </a:lnTo>
                  <a:lnTo>
                    <a:pt x="229" y="84"/>
                  </a:lnTo>
                  <a:lnTo>
                    <a:pt x="347" y="118"/>
                  </a:lnTo>
                  <a:lnTo>
                    <a:pt x="459" y="146"/>
                  </a:lnTo>
                </a:path>
              </a:pathLst>
            </a:custGeom>
            <a:noFill/>
            <a:ln w="26988">
              <a:solidFill>
                <a:srgbClr val="008000"/>
              </a:solidFill>
              <a:round/>
              <a:headEnd/>
              <a:tailEnd/>
            </a:ln>
          </p:spPr>
          <p:txBody>
            <a:bodyPr/>
            <a:lstStyle/>
            <a:p>
              <a:endParaRPr lang="es-ES_tradnl"/>
            </a:p>
          </p:txBody>
        </p:sp>
        <p:sp>
          <p:nvSpPr>
            <p:cNvPr id="33857" name="Freeform 48"/>
            <p:cNvSpPr>
              <a:spLocks/>
            </p:cNvSpPr>
            <p:nvPr/>
          </p:nvSpPr>
          <p:spPr bwMode="auto">
            <a:xfrm>
              <a:off x="5133" y="3286"/>
              <a:ext cx="516" cy="67"/>
            </a:xfrm>
            <a:custGeom>
              <a:avLst/>
              <a:gdLst>
                <a:gd name="T0" fmla="*/ 0 w 458"/>
                <a:gd name="T1" fmla="*/ 0 h 67"/>
                <a:gd name="T2" fmla="*/ 62422 w 458"/>
                <a:gd name="T3" fmla="*/ 22 h 67"/>
                <a:gd name="T4" fmla="*/ 127657 w 458"/>
                <a:gd name="T5" fmla="*/ 39 h 67"/>
                <a:gd name="T6" fmla="*/ 190031 w 458"/>
                <a:gd name="T7" fmla="*/ 50 h 67"/>
                <a:gd name="T8" fmla="*/ 254408 w 458"/>
                <a:gd name="T9" fmla="*/ 67 h 67"/>
                <a:gd name="T10" fmla="*/ 0 60000 65536"/>
                <a:gd name="T11" fmla="*/ 0 60000 65536"/>
                <a:gd name="T12" fmla="*/ 0 60000 65536"/>
                <a:gd name="T13" fmla="*/ 0 60000 65536"/>
                <a:gd name="T14" fmla="*/ 0 60000 65536"/>
                <a:gd name="T15" fmla="*/ 0 w 458"/>
                <a:gd name="T16" fmla="*/ 0 h 67"/>
                <a:gd name="T17" fmla="*/ 458 w 458"/>
                <a:gd name="T18" fmla="*/ 67 h 67"/>
              </a:gdLst>
              <a:ahLst/>
              <a:cxnLst>
                <a:cxn ang="T10">
                  <a:pos x="T0" y="T1"/>
                </a:cxn>
                <a:cxn ang="T11">
                  <a:pos x="T2" y="T3"/>
                </a:cxn>
                <a:cxn ang="T12">
                  <a:pos x="T4" y="T5"/>
                </a:cxn>
                <a:cxn ang="T13">
                  <a:pos x="T6" y="T7"/>
                </a:cxn>
                <a:cxn ang="T14">
                  <a:pos x="T8" y="T9"/>
                </a:cxn>
              </a:cxnLst>
              <a:rect l="T15" t="T16" r="T17" b="T18"/>
              <a:pathLst>
                <a:path w="458" h="67">
                  <a:moveTo>
                    <a:pt x="0" y="0"/>
                  </a:moveTo>
                  <a:lnTo>
                    <a:pt x="112" y="22"/>
                  </a:lnTo>
                  <a:lnTo>
                    <a:pt x="229" y="39"/>
                  </a:lnTo>
                  <a:lnTo>
                    <a:pt x="341" y="50"/>
                  </a:lnTo>
                  <a:lnTo>
                    <a:pt x="458" y="67"/>
                  </a:lnTo>
                </a:path>
              </a:pathLst>
            </a:custGeom>
            <a:noFill/>
            <a:ln w="26988">
              <a:solidFill>
                <a:srgbClr val="008000"/>
              </a:solidFill>
              <a:round/>
              <a:headEnd/>
              <a:tailEnd/>
            </a:ln>
          </p:spPr>
          <p:txBody>
            <a:bodyPr/>
            <a:lstStyle/>
            <a:p>
              <a:endParaRPr lang="es-ES_tradnl"/>
            </a:p>
          </p:txBody>
        </p:sp>
      </p:grpSp>
      <p:grpSp>
        <p:nvGrpSpPr>
          <p:cNvPr id="4" name="Group 51"/>
          <p:cNvGrpSpPr>
            <a:grpSpLocks/>
          </p:cNvGrpSpPr>
          <p:nvPr/>
        </p:nvGrpSpPr>
        <p:grpSpPr bwMode="auto">
          <a:xfrm>
            <a:off x="1566497" y="3744913"/>
            <a:ext cx="4012223" cy="2011362"/>
            <a:chOff x="1508" y="2569"/>
            <a:chExt cx="2586" cy="857"/>
          </a:xfrm>
        </p:grpSpPr>
        <p:sp>
          <p:nvSpPr>
            <p:cNvPr id="33825" name="Freeform 52"/>
            <p:cNvSpPr>
              <a:spLocks/>
            </p:cNvSpPr>
            <p:nvPr/>
          </p:nvSpPr>
          <p:spPr bwMode="auto">
            <a:xfrm>
              <a:off x="1508" y="3068"/>
              <a:ext cx="63" cy="358"/>
            </a:xfrm>
            <a:custGeom>
              <a:avLst/>
              <a:gdLst>
                <a:gd name="T0" fmla="*/ 0 w 56"/>
                <a:gd name="T1" fmla="*/ 358 h 358"/>
                <a:gd name="T2" fmla="*/ 3004 w 56"/>
                <a:gd name="T3" fmla="*/ 319 h 358"/>
                <a:gd name="T4" fmla="*/ 6092 w 56"/>
                <a:gd name="T5" fmla="*/ 280 h 358"/>
                <a:gd name="T6" fmla="*/ 14866 w 56"/>
                <a:gd name="T7" fmla="*/ 201 h 358"/>
                <a:gd name="T8" fmla="*/ 17586 w 56"/>
                <a:gd name="T9" fmla="*/ 162 h 358"/>
                <a:gd name="T10" fmla="*/ 20384 w 56"/>
                <a:gd name="T11" fmla="*/ 117 h 358"/>
                <a:gd name="T12" fmla="*/ 25799 w 56"/>
                <a:gd name="T13" fmla="*/ 61 h 358"/>
                <a:gd name="T14" fmla="*/ 29024 w 56"/>
                <a:gd name="T15" fmla="*/ 0 h 358"/>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358"/>
                <a:gd name="T26" fmla="*/ 56 w 56"/>
                <a:gd name="T27" fmla="*/ 358 h 3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358">
                  <a:moveTo>
                    <a:pt x="0" y="358"/>
                  </a:moveTo>
                  <a:lnTo>
                    <a:pt x="5" y="319"/>
                  </a:lnTo>
                  <a:lnTo>
                    <a:pt x="11" y="280"/>
                  </a:lnTo>
                  <a:lnTo>
                    <a:pt x="28" y="201"/>
                  </a:lnTo>
                  <a:lnTo>
                    <a:pt x="33" y="162"/>
                  </a:lnTo>
                  <a:lnTo>
                    <a:pt x="39" y="117"/>
                  </a:lnTo>
                  <a:lnTo>
                    <a:pt x="50" y="61"/>
                  </a:lnTo>
                  <a:lnTo>
                    <a:pt x="56" y="0"/>
                  </a:lnTo>
                </a:path>
              </a:pathLst>
            </a:custGeom>
            <a:noFill/>
            <a:ln w="26988">
              <a:solidFill>
                <a:srgbClr val="FF6FCF"/>
              </a:solidFill>
              <a:round/>
              <a:headEnd/>
              <a:tailEnd/>
            </a:ln>
          </p:spPr>
          <p:txBody>
            <a:bodyPr/>
            <a:lstStyle/>
            <a:p>
              <a:endParaRPr lang="es-ES_tradnl"/>
            </a:p>
          </p:txBody>
        </p:sp>
        <p:sp>
          <p:nvSpPr>
            <p:cNvPr id="33826" name="Freeform 53"/>
            <p:cNvSpPr>
              <a:spLocks/>
            </p:cNvSpPr>
            <p:nvPr/>
          </p:nvSpPr>
          <p:spPr bwMode="auto">
            <a:xfrm>
              <a:off x="1571" y="2855"/>
              <a:ext cx="68" cy="285"/>
            </a:xfrm>
            <a:custGeom>
              <a:avLst/>
              <a:gdLst>
                <a:gd name="T0" fmla="*/ 0 w 61"/>
                <a:gd name="T1" fmla="*/ 285 h 285"/>
                <a:gd name="T2" fmla="*/ 5346 w 61"/>
                <a:gd name="T3" fmla="*/ 213 h 285"/>
                <a:gd name="T4" fmla="*/ 9065 w 61"/>
                <a:gd name="T5" fmla="*/ 134 h 285"/>
                <a:gd name="T6" fmla="*/ 14080 w 61"/>
                <a:gd name="T7" fmla="*/ 61 h 285"/>
                <a:gd name="T8" fmla="*/ 17659 w 61"/>
                <a:gd name="T9" fmla="*/ 28 h 285"/>
                <a:gd name="T10" fmla="*/ 19505 w 61"/>
                <a:gd name="T11" fmla="*/ 0 h 285"/>
                <a:gd name="T12" fmla="*/ 0 60000 65536"/>
                <a:gd name="T13" fmla="*/ 0 60000 65536"/>
                <a:gd name="T14" fmla="*/ 0 60000 65536"/>
                <a:gd name="T15" fmla="*/ 0 60000 65536"/>
                <a:gd name="T16" fmla="*/ 0 60000 65536"/>
                <a:gd name="T17" fmla="*/ 0 60000 65536"/>
                <a:gd name="T18" fmla="*/ 0 w 61"/>
                <a:gd name="T19" fmla="*/ 0 h 285"/>
                <a:gd name="T20" fmla="*/ 61 w 61"/>
                <a:gd name="T21" fmla="*/ 285 h 285"/>
              </a:gdLst>
              <a:ahLst/>
              <a:cxnLst>
                <a:cxn ang="T12">
                  <a:pos x="T0" y="T1"/>
                </a:cxn>
                <a:cxn ang="T13">
                  <a:pos x="T2" y="T3"/>
                </a:cxn>
                <a:cxn ang="T14">
                  <a:pos x="T4" y="T5"/>
                </a:cxn>
                <a:cxn ang="T15">
                  <a:pos x="T6" y="T7"/>
                </a:cxn>
                <a:cxn ang="T16">
                  <a:pos x="T8" y="T9"/>
                </a:cxn>
                <a:cxn ang="T17">
                  <a:pos x="T10" y="T11"/>
                </a:cxn>
              </a:cxnLst>
              <a:rect l="T18" t="T19" r="T20" b="T21"/>
              <a:pathLst>
                <a:path w="61" h="285">
                  <a:moveTo>
                    <a:pt x="0" y="285"/>
                  </a:moveTo>
                  <a:lnTo>
                    <a:pt x="17" y="213"/>
                  </a:lnTo>
                  <a:lnTo>
                    <a:pt x="28" y="134"/>
                  </a:lnTo>
                  <a:lnTo>
                    <a:pt x="44" y="61"/>
                  </a:lnTo>
                  <a:lnTo>
                    <a:pt x="56" y="28"/>
                  </a:lnTo>
                  <a:lnTo>
                    <a:pt x="61" y="0"/>
                  </a:lnTo>
                </a:path>
              </a:pathLst>
            </a:custGeom>
            <a:noFill/>
            <a:ln w="26988">
              <a:solidFill>
                <a:srgbClr val="FF6FCF"/>
              </a:solidFill>
              <a:round/>
              <a:headEnd/>
              <a:tailEnd/>
            </a:ln>
          </p:spPr>
          <p:txBody>
            <a:bodyPr/>
            <a:lstStyle/>
            <a:p>
              <a:endParaRPr lang="es-ES_tradnl"/>
            </a:p>
          </p:txBody>
        </p:sp>
        <p:sp>
          <p:nvSpPr>
            <p:cNvPr id="33827" name="Freeform 54"/>
            <p:cNvSpPr>
              <a:spLocks/>
            </p:cNvSpPr>
            <p:nvPr/>
          </p:nvSpPr>
          <p:spPr bwMode="auto">
            <a:xfrm>
              <a:off x="1639" y="2715"/>
              <a:ext cx="63" cy="140"/>
            </a:xfrm>
            <a:custGeom>
              <a:avLst/>
              <a:gdLst>
                <a:gd name="T0" fmla="*/ 0 w 56"/>
                <a:gd name="T1" fmla="*/ 140 h 140"/>
                <a:gd name="T2" fmla="*/ 8689 w 56"/>
                <a:gd name="T3" fmla="*/ 95 h 140"/>
                <a:gd name="T4" fmla="*/ 14866 w 56"/>
                <a:gd name="T5" fmla="*/ 56 h 140"/>
                <a:gd name="T6" fmla="*/ 22952 w 56"/>
                <a:gd name="T7" fmla="*/ 28 h 140"/>
                <a:gd name="T8" fmla="*/ 29024 w 56"/>
                <a:gd name="T9" fmla="*/ 0 h 140"/>
                <a:gd name="T10" fmla="*/ 0 60000 65536"/>
                <a:gd name="T11" fmla="*/ 0 60000 65536"/>
                <a:gd name="T12" fmla="*/ 0 60000 65536"/>
                <a:gd name="T13" fmla="*/ 0 60000 65536"/>
                <a:gd name="T14" fmla="*/ 0 60000 65536"/>
                <a:gd name="T15" fmla="*/ 0 w 56"/>
                <a:gd name="T16" fmla="*/ 0 h 140"/>
                <a:gd name="T17" fmla="*/ 56 w 56"/>
                <a:gd name="T18" fmla="*/ 140 h 140"/>
              </a:gdLst>
              <a:ahLst/>
              <a:cxnLst>
                <a:cxn ang="T10">
                  <a:pos x="T0" y="T1"/>
                </a:cxn>
                <a:cxn ang="T11">
                  <a:pos x="T2" y="T3"/>
                </a:cxn>
                <a:cxn ang="T12">
                  <a:pos x="T4" y="T5"/>
                </a:cxn>
                <a:cxn ang="T13">
                  <a:pos x="T6" y="T7"/>
                </a:cxn>
                <a:cxn ang="T14">
                  <a:pos x="T8" y="T9"/>
                </a:cxn>
              </a:cxnLst>
              <a:rect l="T15" t="T16" r="T17" b="T18"/>
              <a:pathLst>
                <a:path w="56" h="140">
                  <a:moveTo>
                    <a:pt x="0" y="140"/>
                  </a:moveTo>
                  <a:lnTo>
                    <a:pt x="17" y="95"/>
                  </a:lnTo>
                  <a:lnTo>
                    <a:pt x="28" y="56"/>
                  </a:lnTo>
                  <a:lnTo>
                    <a:pt x="45" y="28"/>
                  </a:lnTo>
                  <a:lnTo>
                    <a:pt x="56" y="0"/>
                  </a:lnTo>
                </a:path>
              </a:pathLst>
            </a:custGeom>
            <a:noFill/>
            <a:ln w="26988">
              <a:solidFill>
                <a:srgbClr val="FF6FCF"/>
              </a:solidFill>
              <a:round/>
              <a:headEnd/>
              <a:tailEnd/>
            </a:ln>
          </p:spPr>
          <p:txBody>
            <a:bodyPr/>
            <a:lstStyle/>
            <a:p>
              <a:endParaRPr lang="es-ES_tradnl"/>
            </a:p>
          </p:txBody>
        </p:sp>
        <p:sp>
          <p:nvSpPr>
            <p:cNvPr id="33828" name="Freeform 55"/>
            <p:cNvSpPr>
              <a:spLocks/>
            </p:cNvSpPr>
            <p:nvPr/>
          </p:nvSpPr>
          <p:spPr bwMode="auto">
            <a:xfrm>
              <a:off x="1702" y="2642"/>
              <a:ext cx="63" cy="73"/>
            </a:xfrm>
            <a:custGeom>
              <a:avLst/>
              <a:gdLst>
                <a:gd name="T0" fmla="*/ 0 w 56"/>
                <a:gd name="T1" fmla="*/ 73 h 73"/>
                <a:gd name="T2" fmla="*/ 6092 w 56"/>
                <a:gd name="T3" fmla="*/ 50 h 73"/>
                <a:gd name="T4" fmla="*/ 12351 w 56"/>
                <a:gd name="T5" fmla="*/ 34 h 73"/>
                <a:gd name="T6" fmla="*/ 20384 w 56"/>
                <a:gd name="T7" fmla="*/ 17 h 73"/>
                <a:gd name="T8" fmla="*/ 29024 w 56"/>
                <a:gd name="T9" fmla="*/ 0 h 73"/>
                <a:gd name="T10" fmla="*/ 0 60000 65536"/>
                <a:gd name="T11" fmla="*/ 0 60000 65536"/>
                <a:gd name="T12" fmla="*/ 0 60000 65536"/>
                <a:gd name="T13" fmla="*/ 0 60000 65536"/>
                <a:gd name="T14" fmla="*/ 0 60000 65536"/>
                <a:gd name="T15" fmla="*/ 0 w 56"/>
                <a:gd name="T16" fmla="*/ 0 h 73"/>
                <a:gd name="T17" fmla="*/ 56 w 56"/>
                <a:gd name="T18" fmla="*/ 73 h 73"/>
              </a:gdLst>
              <a:ahLst/>
              <a:cxnLst>
                <a:cxn ang="T10">
                  <a:pos x="T0" y="T1"/>
                </a:cxn>
                <a:cxn ang="T11">
                  <a:pos x="T2" y="T3"/>
                </a:cxn>
                <a:cxn ang="T12">
                  <a:pos x="T4" y="T5"/>
                </a:cxn>
                <a:cxn ang="T13">
                  <a:pos x="T6" y="T7"/>
                </a:cxn>
                <a:cxn ang="T14">
                  <a:pos x="T8" y="T9"/>
                </a:cxn>
              </a:cxnLst>
              <a:rect l="T15" t="T16" r="T17" b="T18"/>
              <a:pathLst>
                <a:path w="56" h="73">
                  <a:moveTo>
                    <a:pt x="0" y="73"/>
                  </a:moveTo>
                  <a:lnTo>
                    <a:pt x="11" y="50"/>
                  </a:lnTo>
                  <a:lnTo>
                    <a:pt x="23" y="34"/>
                  </a:lnTo>
                  <a:lnTo>
                    <a:pt x="39" y="17"/>
                  </a:lnTo>
                  <a:lnTo>
                    <a:pt x="56" y="0"/>
                  </a:lnTo>
                </a:path>
              </a:pathLst>
            </a:custGeom>
            <a:noFill/>
            <a:ln w="26988">
              <a:solidFill>
                <a:srgbClr val="FF6FCF"/>
              </a:solidFill>
              <a:round/>
              <a:headEnd/>
              <a:tailEnd/>
            </a:ln>
          </p:spPr>
          <p:txBody>
            <a:bodyPr/>
            <a:lstStyle/>
            <a:p>
              <a:endParaRPr lang="es-ES_tradnl"/>
            </a:p>
          </p:txBody>
        </p:sp>
        <p:sp>
          <p:nvSpPr>
            <p:cNvPr id="33829" name="Freeform 56"/>
            <p:cNvSpPr>
              <a:spLocks/>
            </p:cNvSpPr>
            <p:nvPr/>
          </p:nvSpPr>
          <p:spPr bwMode="auto">
            <a:xfrm>
              <a:off x="1765" y="2569"/>
              <a:ext cx="133" cy="73"/>
            </a:xfrm>
            <a:custGeom>
              <a:avLst/>
              <a:gdLst>
                <a:gd name="T0" fmla="*/ 0 w 118"/>
                <a:gd name="T1" fmla="*/ 73 h 73"/>
                <a:gd name="T2" fmla="*/ 13306 w 118"/>
                <a:gd name="T3" fmla="*/ 51 h 73"/>
                <a:gd name="T4" fmla="*/ 31123 w 118"/>
                <a:gd name="T5" fmla="*/ 28 h 73"/>
                <a:gd name="T6" fmla="*/ 50229 w 118"/>
                <a:gd name="T7" fmla="*/ 6 h 73"/>
                <a:gd name="T8" fmla="*/ 56614 w 118"/>
                <a:gd name="T9" fmla="*/ 0 h 73"/>
                <a:gd name="T10" fmla="*/ 67048 w 118"/>
                <a:gd name="T11" fmla="*/ 0 h 73"/>
                <a:gd name="T12" fmla="*/ 0 60000 65536"/>
                <a:gd name="T13" fmla="*/ 0 60000 65536"/>
                <a:gd name="T14" fmla="*/ 0 60000 65536"/>
                <a:gd name="T15" fmla="*/ 0 60000 65536"/>
                <a:gd name="T16" fmla="*/ 0 60000 65536"/>
                <a:gd name="T17" fmla="*/ 0 60000 65536"/>
                <a:gd name="T18" fmla="*/ 0 w 118"/>
                <a:gd name="T19" fmla="*/ 0 h 73"/>
                <a:gd name="T20" fmla="*/ 118 w 118"/>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18" h="73">
                  <a:moveTo>
                    <a:pt x="0" y="73"/>
                  </a:moveTo>
                  <a:lnTo>
                    <a:pt x="23" y="51"/>
                  </a:lnTo>
                  <a:lnTo>
                    <a:pt x="56" y="28"/>
                  </a:lnTo>
                  <a:lnTo>
                    <a:pt x="90" y="6"/>
                  </a:lnTo>
                  <a:lnTo>
                    <a:pt x="101" y="0"/>
                  </a:lnTo>
                  <a:lnTo>
                    <a:pt x="118" y="0"/>
                  </a:lnTo>
                </a:path>
              </a:pathLst>
            </a:custGeom>
            <a:noFill/>
            <a:ln w="26988">
              <a:solidFill>
                <a:srgbClr val="FF6FCF"/>
              </a:solidFill>
              <a:round/>
              <a:headEnd/>
              <a:tailEnd/>
            </a:ln>
          </p:spPr>
          <p:txBody>
            <a:bodyPr/>
            <a:lstStyle/>
            <a:p>
              <a:endParaRPr lang="es-ES_tradnl"/>
            </a:p>
          </p:txBody>
        </p:sp>
        <p:sp>
          <p:nvSpPr>
            <p:cNvPr id="33830" name="Freeform 57"/>
            <p:cNvSpPr>
              <a:spLocks/>
            </p:cNvSpPr>
            <p:nvPr/>
          </p:nvSpPr>
          <p:spPr bwMode="auto">
            <a:xfrm>
              <a:off x="1898" y="2569"/>
              <a:ext cx="126" cy="73"/>
            </a:xfrm>
            <a:custGeom>
              <a:avLst/>
              <a:gdLst>
                <a:gd name="T0" fmla="*/ 0 w 112"/>
                <a:gd name="T1" fmla="*/ 0 h 73"/>
                <a:gd name="T2" fmla="*/ 14866 w 112"/>
                <a:gd name="T3" fmla="*/ 6 h 73"/>
                <a:gd name="T4" fmla="*/ 29024 w 112"/>
                <a:gd name="T5" fmla="*/ 28 h 73"/>
                <a:gd name="T6" fmla="*/ 43336 w 112"/>
                <a:gd name="T7" fmla="*/ 51 h 73"/>
                <a:gd name="T8" fmla="*/ 58125 w 112"/>
                <a:gd name="T9" fmla="*/ 73 h 73"/>
                <a:gd name="T10" fmla="*/ 0 60000 65536"/>
                <a:gd name="T11" fmla="*/ 0 60000 65536"/>
                <a:gd name="T12" fmla="*/ 0 60000 65536"/>
                <a:gd name="T13" fmla="*/ 0 60000 65536"/>
                <a:gd name="T14" fmla="*/ 0 60000 65536"/>
                <a:gd name="T15" fmla="*/ 0 w 112"/>
                <a:gd name="T16" fmla="*/ 0 h 73"/>
                <a:gd name="T17" fmla="*/ 112 w 112"/>
                <a:gd name="T18" fmla="*/ 73 h 73"/>
              </a:gdLst>
              <a:ahLst/>
              <a:cxnLst>
                <a:cxn ang="T10">
                  <a:pos x="T0" y="T1"/>
                </a:cxn>
                <a:cxn ang="T11">
                  <a:pos x="T2" y="T3"/>
                </a:cxn>
                <a:cxn ang="T12">
                  <a:pos x="T4" y="T5"/>
                </a:cxn>
                <a:cxn ang="T13">
                  <a:pos x="T6" y="T7"/>
                </a:cxn>
                <a:cxn ang="T14">
                  <a:pos x="T8" y="T9"/>
                </a:cxn>
              </a:cxnLst>
              <a:rect l="T15" t="T16" r="T17" b="T18"/>
              <a:pathLst>
                <a:path w="112" h="73">
                  <a:moveTo>
                    <a:pt x="0" y="0"/>
                  </a:moveTo>
                  <a:lnTo>
                    <a:pt x="28" y="6"/>
                  </a:lnTo>
                  <a:lnTo>
                    <a:pt x="56" y="28"/>
                  </a:lnTo>
                  <a:lnTo>
                    <a:pt x="84" y="51"/>
                  </a:lnTo>
                  <a:lnTo>
                    <a:pt x="112" y="73"/>
                  </a:lnTo>
                </a:path>
              </a:pathLst>
            </a:custGeom>
            <a:noFill/>
            <a:ln w="26988">
              <a:solidFill>
                <a:srgbClr val="FF6FCF"/>
              </a:solidFill>
              <a:round/>
              <a:headEnd/>
              <a:tailEnd/>
            </a:ln>
          </p:spPr>
          <p:txBody>
            <a:bodyPr/>
            <a:lstStyle/>
            <a:p>
              <a:endParaRPr lang="es-ES_tradnl"/>
            </a:p>
          </p:txBody>
        </p:sp>
        <p:sp>
          <p:nvSpPr>
            <p:cNvPr id="33831" name="Freeform 58"/>
            <p:cNvSpPr>
              <a:spLocks/>
            </p:cNvSpPr>
            <p:nvPr/>
          </p:nvSpPr>
          <p:spPr bwMode="auto">
            <a:xfrm>
              <a:off x="2024" y="2642"/>
              <a:ext cx="132" cy="101"/>
            </a:xfrm>
            <a:custGeom>
              <a:avLst/>
              <a:gdLst>
                <a:gd name="T0" fmla="*/ 0 w 117"/>
                <a:gd name="T1" fmla="*/ 0 h 101"/>
                <a:gd name="T2" fmla="*/ 33429 w 117"/>
                <a:gd name="T3" fmla="*/ 50 h 101"/>
                <a:gd name="T4" fmla="*/ 69686 w 117"/>
                <a:gd name="T5" fmla="*/ 101 h 101"/>
                <a:gd name="T6" fmla="*/ 0 60000 65536"/>
                <a:gd name="T7" fmla="*/ 0 60000 65536"/>
                <a:gd name="T8" fmla="*/ 0 60000 65536"/>
                <a:gd name="T9" fmla="*/ 0 w 117"/>
                <a:gd name="T10" fmla="*/ 0 h 101"/>
                <a:gd name="T11" fmla="*/ 117 w 117"/>
                <a:gd name="T12" fmla="*/ 101 h 101"/>
              </a:gdLst>
              <a:ahLst/>
              <a:cxnLst>
                <a:cxn ang="T6">
                  <a:pos x="T0" y="T1"/>
                </a:cxn>
                <a:cxn ang="T7">
                  <a:pos x="T2" y="T3"/>
                </a:cxn>
                <a:cxn ang="T8">
                  <a:pos x="T4" y="T5"/>
                </a:cxn>
              </a:cxnLst>
              <a:rect l="T9" t="T10" r="T11" b="T12"/>
              <a:pathLst>
                <a:path w="117" h="101">
                  <a:moveTo>
                    <a:pt x="0" y="0"/>
                  </a:moveTo>
                  <a:lnTo>
                    <a:pt x="56" y="50"/>
                  </a:lnTo>
                  <a:lnTo>
                    <a:pt x="117" y="101"/>
                  </a:lnTo>
                </a:path>
              </a:pathLst>
            </a:custGeom>
            <a:noFill/>
            <a:ln w="26988">
              <a:solidFill>
                <a:srgbClr val="FF6FCF"/>
              </a:solidFill>
              <a:round/>
              <a:headEnd/>
              <a:tailEnd/>
            </a:ln>
          </p:spPr>
          <p:txBody>
            <a:bodyPr/>
            <a:lstStyle/>
            <a:p>
              <a:endParaRPr lang="es-ES_tradnl"/>
            </a:p>
          </p:txBody>
        </p:sp>
        <p:sp>
          <p:nvSpPr>
            <p:cNvPr id="33832" name="Freeform 59"/>
            <p:cNvSpPr>
              <a:spLocks/>
            </p:cNvSpPr>
            <p:nvPr/>
          </p:nvSpPr>
          <p:spPr bwMode="auto">
            <a:xfrm>
              <a:off x="2156" y="2743"/>
              <a:ext cx="126" cy="112"/>
            </a:xfrm>
            <a:custGeom>
              <a:avLst/>
              <a:gdLst>
                <a:gd name="T0" fmla="*/ 0 w 112"/>
                <a:gd name="T1" fmla="*/ 0 h 112"/>
                <a:gd name="T2" fmla="*/ 29024 w 112"/>
                <a:gd name="T3" fmla="*/ 56 h 112"/>
                <a:gd name="T4" fmla="*/ 43336 w 112"/>
                <a:gd name="T5" fmla="*/ 84 h 112"/>
                <a:gd name="T6" fmla="*/ 58125 w 112"/>
                <a:gd name="T7" fmla="*/ 112 h 112"/>
                <a:gd name="T8" fmla="*/ 0 60000 65536"/>
                <a:gd name="T9" fmla="*/ 0 60000 65536"/>
                <a:gd name="T10" fmla="*/ 0 60000 65536"/>
                <a:gd name="T11" fmla="*/ 0 60000 65536"/>
                <a:gd name="T12" fmla="*/ 0 w 112"/>
                <a:gd name="T13" fmla="*/ 0 h 112"/>
                <a:gd name="T14" fmla="*/ 112 w 112"/>
                <a:gd name="T15" fmla="*/ 112 h 112"/>
              </a:gdLst>
              <a:ahLst/>
              <a:cxnLst>
                <a:cxn ang="T8">
                  <a:pos x="T0" y="T1"/>
                </a:cxn>
                <a:cxn ang="T9">
                  <a:pos x="T2" y="T3"/>
                </a:cxn>
                <a:cxn ang="T10">
                  <a:pos x="T4" y="T5"/>
                </a:cxn>
                <a:cxn ang="T11">
                  <a:pos x="T6" y="T7"/>
                </a:cxn>
              </a:cxnLst>
              <a:rect l="T12" t="T13" r="T14" b="T15"/>
              <a:pathLst>
                <a:path w="112" h="112">
                  <a:moveTo>
                    <a:pt x="0" y="0"/>
                  </a:moveTo>
                  <a:lnTo>
                    <a:pt x="56" y="56"/>
                  </a:lnTo>
                  <a:lnTo>
                    <a:pt x="84" y="84"/>
                  </a:lnTo>
                  <a:lnTo>
                    <a:pt x="112" y="112"/>
                  </a:lnTo>
                </a:path>
              </a:pathLst>
            </a:custGeom>
            <a:noFill/>
            <a:ln w="26988">
              <a:solidFill>
                <a:srgbClr val="FF6FCF"/>
              </a:solidFill>
              <a:round/>
              <a:headEnd/>
              <a:tailEnd/>
            </a:ln>
          </p:spPr>
          <p:txBody>
            <a:bodyPr/>
            <a:lstStyle/>
            <a:p>
              <a:endParaRPr lang="es-ES_tradnl"/>
            </a:p>
          </p:txBody>
        </p:sp>
        <p:sp>
          <p:nvSpPr>
            <p:cNvPr id="33833" name="Freeform 60"/>
            <p:cNvSpPr>
              <a:spLocks/>
            </p:cNvSpPr>
            <p:nvPr/>
          </p:nvSpPr>
          <p:spPr bwMode="auto">
            <a:xfrm>
              <a:off x="2282" y="2855"/>
              <a:ext cx="131" cy="73"/>
            </a:xfrm>
            <a:custGeom>
              <a:avLst/>
              <a:gdLst>
                <a:gd name="T0" fmla="*/ 0 w 117"/>
                <a:gd name="T1" fmla="*/ 0 h 73"/>
                <a:gd name="T2" fmla="*/ 10926 w 117"/>
                <a:gd name="T3" fmla="*/ 22 h 73"/>
                <a:gd name="T4" fmla="*/ 22584 w 117"/>
                <a:gd name="T5" fmla="*/ 39 h 73"/>
                <a:gd name="T6" fmla="*/ 47117 w 117"/>
                <a:gd name="T7" fmla="*/ 73 h 73"/>
                <a:gd name="T8" fmla="*/ 0 60000 65536"/>
                <a:gd name="T9" fmla="*/ 0 60000 65536"/>
                <a:gd name="T10" fmla="*/ 0 60000 65536"/>
                <a:gd name="T11" fmla="*/ 0 60000 65536"/>
                <a:gd name="T12" fmla="*/ 0 w 117"/>
                <a:gd name="T13" fmla="*/ 0 h 73"/>
                <a:gd name="T14" fmla="*/ 117 w 117"/>
                <a:gd name="T15" fmla="*/ 73 h 73"/>
              </a:gdLst>
              <a:ahLst/>
              <a:cxnLst>
                <a:cxn ang="T8">
                  <a:pos x="T0" y="T1"/>
                </a:cxn>
                <a:cxn ang="T9">
                  <a:pos x="T2" y="T3"/>
                </a:cxn>
                <a:cxn ang="T10">
                  <a:pos x="T4" y="T5"/>
                </a:cxn>
                <a:cxn ang="T11">
                  <a:pos x="T6" y="T7"/>
                </a:cxn>
              </a:cxnLst>
              <a:rect l="T12" t="T13" r="T14" b="T15"/>
              <a:pathLst>
                <a:path w="117" h="73">
                  <a:moveTo>
                    <a:pt x="0" y="0"/>
                  </a:moveTo>
                  <a:lnTo>
                    <a:pt x="28" y="22"/>
                  </a:lnTo>
                  <a:lnTo>
                    <a:pt x="56" y="39"/>
                  </a:lnTo>
                  <a:lnTo>
                    <a:pt x="117" y="73"/>
                  </a:lnTo>
                </a:path>
              </a:pathLst>
            </a:custGeom>
            <a:noFill/>
            <a:ln w="26988">
              <a:solidFill>
                <a:srgbClr val="FF6FCF"/>
              </a:solidFill>
              <a:round/>
              <a:headEnd/>
              <a:tailEnd/>
            </a:ln>
          </p:spPr>
          <p:txBody>
            <a:bodyPr/>
            <a:lstStyle/>
            <a:p>
              <a:endParaRPr lang="es-ES_tradnl"/>
            </a:p>
          </p:txBody>
        </p:sp>
        <p:sp>
          <p:nvSpPr>
            <p:cNvPr id="33834" name="Freeform 61"/>
            <p:cNvSpPr>
              <a:spLocks/>
            </p:cNvSpPr>
            <p:nvPr/>
          </p:nvSpPr>
          <p:spPr bwMode="auto">
            <a:xfrm>
              <a:off x="2413" y="2928"/>
              <a:ext cx="133" cy="72"/>
            </a:xfrm>
            <a:custGeom>
              <a:avLst/>
              <a:gdLst>
                <a:gd name="T0" fmla="*/ 0 w 118"/>
                <a:gd name="T1" fmla="*/ 0 h 72"/>
                <a:gd name="T2" fmla="*/ 16723 w 118"/>
                <a:gd name="T3" fmla="*/ 16 h 72"/>
                <a:gd name="T4" fmla="*/ 28581 w 118"/>
                <a:gd name="T5" fmla="*/ 33 h 72"/>
                <a:gd name="T6" fmla="*/ 44528 w 118"/>
                <a:gd name="T7" fmla="*/ 56 h 72"/>
                <a:gd name="T8" fmla="*/ 67048 w 118"/>
                <a:gd name="T9" fmla="*/ 72 h 72"/>
                <a:gd name="T10" fmla="*/ 0 60000 65536"/>
                <a:gd name="T11" fmla="*/ 0 60000 65536"/>
                <a:gd name="T12" fmla="*/ 0 60000 65536"/>
                <a:gd name="T13" fmla="*/ 0 60000 65536"/>
                <a:gd name="T14" fmla="*/ 0 60000 65536"/>
                <a:gd name="T15" fmla="*/ 0 w 118"/>
                <a:gd name="T16" fmla="*/ 0 h 72"/>
                <a:gd name="T17" fmla="*/ 118 w 118"/>
                <a:gd name="T18" fmla="*/ 72 h 72"/>
              </a:gdLst>
              <a:ahLst/>
              <a:cxnLst>
                <a:cxn ang="T10">
                  <a:pos x="T0" y="T1"/>
                </a:cxn>
                <a:cxn ang="T11">
                  <a:pos x="T2" y="T3"/>
                </a:cxn>
                <a:cxn ang="T12">
                  <a:pos x="T4" y="T5"/>
                </a:cxn>
                <a:cxn ang="T13">
                  <a:pos x="T6" y="T7"/>
                </a:cxn>
                <a:cxn ang="T14">
                  <a:pos x="T8" y="T9"/>
                </a:cxn>
              </a:cxnLst>
              <a:rect l="T15" t="T16" r="T17" b="T18"/>
              <a:pathLst>
                <a:path w="118" h="72">
                  <a:moveTo>
                    <a:pt x="0" y="0"/>
                  </a:moveTo>
                  <a:lnTo>
                    <a:pt x="28" y="16"/>
                  </a:lnTo>
                  <a:lnTo>
                    <a:pt x="51" y="33"/>
                  </a:lnTo>
                  <a:lnTo>
                    <a:pt x="79" y="56"/>
                  </a:lnTo>
                  <a:lnTo>
                    <a:pt x="118" y="72"/>
                  </a:lnTo>
                </a:path>
              </a:pathLst>
            </a:custGeom>
            <a:noFill/>
            <a:ln w="26988">
              <a:solidFill>
                <a:srgbClr val="FF6FCF"/>
              </a:solidFill>
              <a:round/>
              <a:headEnd/>
              <a:tailEnd/>
            </a:ln>
          </p:spPr>
          <p:txBody>
            <a:bodyPr/>
            <a:lstStyle/>
            <a:p>
              <a:endParaRPr lang="es-ES_tradnl"/>
            </a:p>
          </p:txBody>
        </p:sp>
        <p:sp>
          <p:nvSpPr>
            <p:cNvPr id="33835" name="Freeform 62"/>
            <p:cNvSpPr>
              <a:spLocks/>
            </p:cNvSpPr>
            <p:nvPr/>
          </p:nvSpPr>
          <p:spPr bwMode="auto">
            <a:xfrm>
              <a:off x="2546" y="3000"/>
              <a:ext cx="258" cy="84"/>
            </a:xfrm>
            <a:custGeom>
              <a:avLst/>
              <a:gdLst>
                <a:gd name="T0" fmla="*/ 0 w 229"/>
                <a:gd name="T1" fmla="*/ 0 h 84"/>
                <a:gd name="T2" fmla="*/ 27236 w 229"/>
                <a:gd name="T3" fmla="*/ 23 h 84"/>
                <a:gd name="T4" fmla="*/ 58688 w 229"/>
                <a:gd name="T5" fmla="*/ 40 h 84"/>
                <a:gd name="T6" fmla="*/ 92953 w 229"/>
                <a:gd name="T7" fmla="*/ 62 h 84"/>
                <a:gd name="T8" fmla="*/ 127657 w 229"/>
                <a:gd name="T9" fmla="*/ 84 h 84"/>
                <a:gd name="T10" fmla="*/ 0 60000 65536"/>
                <a:gd name="T11" fmla="*/ 0 60000 65536"/>
                <a:gd name="T12" fmla="*/ 0 60000 65536"/>
                <a:gd name="T13" fmla="*/ 0 60000 65536"/>
                <a:gd name="T14" fmla="*/ 0 60000 65536"/>
                <a:gd name="T15" fmla="*/ 0 w 229"/>
                <a:gd name="T16" fmla="*/ 0 h 84"/>
                <a:gd name="T17" fmla="*/ 229 w 229"/>
                <a:gd name="T18" fmla="*/ 84 h 84"/>
              </a:gdLst>
              <a:ahLst/>
              <a:cxnLst>
                <a:cxn ang="T10">
                  <a:pos x="T0" y="T1"/>
                </a:cxn>
                <a:cxn ang="T11">
                  <a:pos x="T2" y="T3"/>
                </a:cxn>
                <a:cxn ang="T12">
                  <a:pos x="T4" y="T5"/>
                </a:cxn>
                <a:cxn ang="T13">
                  <a:pos x="T6" y="T7"/>
                </a:cxn>
                <a:cxn ang="T14">
                  <a:pos x="T8" y="T9"/>
                </a:cxn>
              </a:cxnLst>
              <a:rect l="T15" t="T16" r="T17" b="T18"/>
              <a:pathLst>
                <a:path w="229" h="84">
                  <a:moveTo>
                    <a:pt x="0" y="0"/>
                  </a:moveTo>
                  <a:lnTo>
                    <a:pt x="50" y="23"/>
                  </a:lnTo>
                  <a:lnTo>
                    <a:pt x="106" y="40"/>
                  </a:lnTo>
                  <a:lnTo>
                    <a:pt x="168" y="62"/>
                  </a:lnTo>
                  <a:lnTo>
                    <a:pt x="229" y="84"/>
                  </a:lnTo>
                </a:path>
              </a:pathLst>
            </a:custGeom>
            <a:noFill/>
            <a:ln w="26988">
              <a:solidFill>
                <a:srgbClr val="FF6FCF"/>
              </a:solidFill>
              <a:round/>
              <a:headEnd/>
              <a:tailEnd/>
            </a:ln>
          </p:spPr>
          <p:txBody>
            <a:bodyPr/>
            <a:lstStyle/>
            <a:p>
              <a:endParaRPr lang="es-ES_tradnl"/>
            </a:p>
          </p:txBody>
        </p:sp>
        <p:sp>
          <p:nvSpPr>
            <p:cNvPr id="33836" name="Line 63"/>
            <p:cNvSpPr>
              <a:spLocks noChangeShapeType="1"/>
            </p:cNvSpPr>
            <p:nvPr/>
          </p:nvSpPr>
          <p:spPr bwMode="auto">
            <a:xfrm>
              <a:off x="2804" y="3084"/>
              <a:ext cx="258" cy="84"/>
            </a:xfrm>
            <a:prstGeom prst="line">
              <a:avLst/>
            </a:prstGeom>
            <a:noFill/>
            <a:ln w="26988">
              <a:solidFill>
                <a:srgbClr val="FF6FCF"/>
              </a:solidFill>
              <a:round/>
              <a:headEnd/>
              <a:tailEnd/>
            </a:ln>
          </p:spPr>
          <p:txBody>
            <a:bodyPr/>
            <a:lstStyle/>
            <a:p>
              <a:endParaRPr lang="es-ES_tradnl"/>
            </a:p>
          </p:txBody>
        </p:sp>
        <p:sp>
          <p:nvSpPr>
            <p:cNvPr id="33837" name="Freeform 64"/>
            <p:cNvSpPr>
              <a:spLocks/>
            </p:cNvSpPr>
            <p:nvPr/>
          </p:nvSpPr>
          <p:spPr bwMode="auto">
            <a:xfrm>
              <a:off x="3062" y="3168"/>
              <a:ext cx="258" cy="84"/>
            </a:xfrm>
            <a:custGeom>
              <a:avLst/>
              <a:gdLst>
                <a:gd name="T0" fmla="*/ 0 w 229"/>
                <a:gd name="T1" fmla="*/ 0 h 84"/>
                <a:gd name="T2" fmla="*/ 62422 w 229"/>
                <a:gd name="T3" fmla="*/ 45 h 84"/>
                <a:gd name="T4" fmla="*/ 127657 w 229"/>
                <a:gd name="T5" fmla="*/ 84 h 84"/>
                <a:gd name="T6" fmla="*/ 0 60000 65536"/>
                <a:gd name="T7" fmla="*/ 0 60000 65536"/>
                <a:gd name="T8" fmla="*/ 0 60000 65536"/>
                <a:gd name="T9" fmla="*/ 0 w 229"/>
                <a:gd name="T10" fmla="*/ 0 h 84"/>
                <a:gd name="T11" fmla="*/ 229 w 229"/>
                <a:gd name="T12" fmla="*/ 84 h 84"/>
              </a:gdLst>
              <a:ahLst/>
              <a:cxnLst>
                <a:cxn ang="T6">
                  <a:pos x="T0" y="T1"/>
                </a:cxn>
                <a:cxn ang="T7">
                  <a:pos x="T2" y="T3"/>
                </a:cxn>
                <a:cxn ang="T8">
                  <a:pos x="T4" y="T5"/>
                </a:cxn>
              </a:cxnLst>
              <a:rect l="T9" t="T10" r="T11" b="T12"/>
              <a:pathLst>
                <a:path w="229" h="84">
                  <a:moveTo>
                    <a:pt x="0" y="0"/>
                  </a:moveTo>
                  <a:lnTo>
                    <a:pt x="112" y="45"/>
                  </a:lnTo>
                  <a:lnTo>
                    <a:pt x="229" y="84"/>
                  </a:lnTo>
                </a:path>
              </a:pathLst>
            </a:custGeom>
            <a:noFill/>
            <a:ln w="26988">
              <a:solidFill>
                <a:srgbClr val="FF6FCF"/>
              </a:solidFill>
              <a:round/>
              <a:headEnd/>
              <a:tailEnd/>
            </a:ln>
          </p:spPr>
          <p:txBody>
            <a:bodyPr/>
            <a:lstStyle/>
            <a:p>
              <a:endParaRPr lang="es-ES_tradnl"/>
            </a:p>
          </p:txBody>
        </p:sp>
        <p:sp>
          <p:nvSpPr>
            <p:cNvPr id="33838" name="Freeform 65"/>
            <p:cNvSpPr>
              <a:spLocks/>
            </p:cNvSpPr>
            <p:nvPr/>
          </p:nvSpPr>
          <p:spPr bwMode="auto">
            <a:xfrm>
              <a:off x="3320" y="3252"/>
              <a:ext cx="259" cy="62"/>
            </a:xfrm>
            <a:custGeom>
              <a:avLst/>
              <a:gdLst>
                <a:gd name="T0" fmla="*/ 0 w 230"/>
                <a:gd name="T1" fmla="*/ 0 h 62"/>
                <a:gd name="T2" fmla="*/ 27025 w 230"/>
                <a:gd name="T3" fmla="*/ 17 h 62"/>
                <a:gd name="T4" fmla="*/ 54668 w 230"/>
                <a:gd name="T5" fmla="*/ 28 h 62"/>
                <a:gd name="T6" fmla="*/ 69424 w 230"/>
                <a:gd name="T7" fmla="*/ 34 h 62"/>
                <a:gd name="T8" fmla="*/ 84659 w 230"/>
                <a:gd name="T9" fmla="*/ 45 h 62"/>
                <a:gd name="T10" fmla="*/ 102562 w 230"/>
                <a:gd name="T11" fmla="*/ 51 h 62"/>
                <a:gd name="T12" fmla="*/ 124649 w 230"/>
                <a:gd name="T13" fmla="*/ 62 h 62"/>
                <a:gd name="T14" fmla="*/ 0 60000 65536"/>
                <a:gd name="T15" fmla="*/ 0 60000 65536"/>
                <a:gd name="T16" fmla="*/ 0 60000 65536"/>
                <a:gd name="T17" fmla="*/ 0 60000 65536"/>
                <a:gd name="T18" fmla="*/ 0 60000 65536"/>
                <a:gd name="T19" fmla="*/ 0 60000 65536"/>
                <a:gd name="T20" fmla="*/ 0 60000 65536"/>
                <a:gd name="T21" fmla="*/ 0 w 230"/>
                <a:gd name="T22" fmla="*/ 0 h 62"/>
                <a:gd name="T23" fmla="*/ 230 w 230"/>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62">
                  <a:moveTo>
                    <a:pt x="0" y="0"/>
                  </a:moveTo>
                  <a:lnTo>
                    <a:pt x="51" y="17"/>
                  </a:lnTo>
                  <a:lnTo>
                    <a:pt x="101" y="28"/>
                  </a:lnTo>
                  <a:lnTo>
                    <a:pt x="129" y="34"/>
                  </a:lnTo>
                  <a:lnTo>
                    <a:pt x="157" y="45"/>
                  </a:lnTo>
                  <a:lnTo>
                    <a:pt x="190" y="51"/>
                  </a:lnTo>
                  <a:lnTo>
                    <a:pt x="230" y="62"/>
                  </a:lnTo>
                </a:path>
              </a:pathLst>
            </a:custGeom>
            <a:noFill/>
            <a:ln w="26988">
              <a:solidFill>
                <a:srgbClr val="FF6FCF"/>
              </a:solidFill>
              <a:round/>
              <a:headEnd/>
              <a:tailEnd/>
            </a:ln>
          </p:spPr>
          <p:txBody>
            <a:bodyPr/>
            <a:lstStyle/>
            <a:p>
              <a:endParaRPr lang="es-ES_tradnl"/>
            </a:p>
          </p:txBody>
        </p:sp>
        <p:sp>
          <p:nvSpPr>
            <p:cNvPr id="33839" name="Freeform 66"/>
            <p:cNvSpPr>
              <a:spLocks/>
            </p:cNvSpPr>
            <p:nvPr/>
          </p:nvSpPr>
          <p:spPr bwMode="auto">
            <a:xfrm>
              <a:off x="3579" y="3314"/>
              <a:ext cx="515" cy="112"/>
            </a:xfrm>
            <a:custGeom>
              <a:avLst/>
              <a:gdLst>
                <a:gd name="T0" fmla="*/ 0 w 458"/>
                <a:gd name="T1" fmla="*/ 0 h 112"/>
                <a:gd name="T2" fmla="*/ 21993 w 458"/>
                <a:gd name="T3" fmla="*/ 11 h 112"/>
                <a:gd name="T4" fmla="*/ 49991 w 458"/>
                <a:gd name="T5" fmla="*/ 22 h 112"/>
                <a:gd name="T6" fmla="*/ 78401 w 458"/>
                <a:gd name="T7" fmla="*/ 39 h 112"/>
                <a:gd name="T8" fmla="*/ 105926 w 458"/>
                <a:gd name="T9" fmla="*/ 51 h 112"/>
                <a:gd name="T10" fmla="*/ 170693 w 458"/>
                <a:gd name="T11" fmla="*/ 84 h 112"/>
                <a:gd name="T12" fmla="*/ 229301 w 458"/>
                <a:gd name="T13" fmla="*/ 112 h 112"/>
                <a:gd name="T14" fmla="*/ 0 60000 65536"/>
                <a:gd name="T15" fmla="*/ 0 60000 65536"/>
                <a:gd name="T16" fmla="*/ 0 60000 65536"/>
                <a:gd name="T17" fmla="*/ 0 60000 65536"/>
                <a:gd name="T18" fmla="*/ 0 60000 65536"/>
                <a:gd name="T19" fmla="*/ 0 60000 65536"/>
                <a:gd name="T20" fmla="*/ 0 60000 65536"/>
                <a:gd name="T21" fmla="*/ 0 w 458"/>
                <a:gd name="T22" fmla="*/ 0 h 112"/>
                <a:gd name="T23" fmla="*/ 458 w 458"/>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8" h="112">
                  <a:moveTo>
                    <a:pt x="0" y="0"/>
                  </a:moveTo>
                  <a:lnTo>
                    <a:pt x="44" y="11"/>
                  </a:lnTo>
                  <a:lnTo>
                    <a:pt x="100" y="22"/>
                  </a:lnTo>
                  <a:lnTo>
                    <a:pt x="156" y="39"/>
                  </a:lnTo>
                  <a:lnTo>
                    <a:pt x="212" y="51"/>
                  </a:lnTo>
                  <a:lnTo>
                    <a:pt x="341" y="84"/>
                  </a:lnTo>
                  <a:lnTo>
                    <a:pt x="458" y="112"/>
                  </a:lnTo>
                </a:path>
              </a:pathLst>
            </a:custGeom>
            <a:noFill/>
            <a:ln w="26988">
              <a:solidFill>
                <a:srgbClr val="FF6FCF"/>
              </a:solidFill>
              <a:round/>
              <a:headEnd/>
              <a:tailEnd/>
            </a:ln>
          </p:spPr>
          <p:txBody>
            <a:bodyPr/>
            <a:lstStyle/>
            <a:p>
              <a:endParaRPr lang="es-ES_tradnl"/>
            </a:p>
          </p:txBody>
        </p:sp>
      </p:grpSp>
      <p:sp>
        <p:nvSpPr>
          <p:cNvPr id="33812" name="Arc 67"/>
          <p:cNvSpPr>
            <a:spLocks/>
          </p:cNvSpPr>
          <p:nvPr/>
        </p:nvSpPr>
        <p:spPr bwMode="auto">
          <a:xfrm flipH="1">
            <a:off x="1587012" y="4752975"/>
            <a:ext cx="5095142" cy="1049338"/>
          </a:xfrm>
          <a:custGeom>
            <a:avLst/>
            <a:gdLst>
              <a:gd name="T0" fmla="*/ 0 w 41853"/>
              <a:gd name="T1" fmla="*/ 2147483647 h 21600"/>
              <a:gd name="T2" fmla="*/ 2147483647 w 41853"/>
              <a:gd name="T3" fmla="*/ 2147483647 h 21600"/>
              <a:gd name="T4" fmla="*/ 2147483647 w 41853"/>
              <a:gd name="T5" fmla="*/ 2147483647 h 21600"/>
              <a:gd name="T6" fmla="*/ 0 60000 65536"/>
              <a:gd name="T7" fmla="*/ 0 60000 65536"/>
              <a:gd name="T8" fmla="*/ 0 60000 65536"/>
              <a:gd name="T9" fmla="*/ 0 w 41853"/>
              <a:gd name="T10" fmla="*/ 0 h 21600"/>
              <a:gd name="T11" fmla="*/ 41853 w 41853"/>
              <a:gd name="T12" fmla="*/ 21600 h 21600"/>
            </a:gdLst>
            <a:ahLst/>
            <a:cxnLst>
              <a:cxn ang="T6">
                <a:pos x="T0" y="T1"/>
              </a:cxn>
              <a:cxn ang="T7">
                <a:pos x="T2" y="T3"/>
              </a:cxn>
              <a:cxn ang="T8">
                <a:pos x="T4" y="T5"/>
              </a:cxn>
            </a:cxnLst>
            <a:rect l="T9" t="T10" r="T11" b="T12"/>
            <a:pathLst>
              <a:path w="41853" h="21600" fill="none" extrusionOk="0">
                <a:moveTo>
                  <a:pt x="-1" y="14092"/>
                </a:moveTo>
                <a:cubicBezTo>
                  <a:pt x="3139" y="5622"/>
                  <a:pt x="11219" y="-1"/>
                  <a:pt x="20253" y="0"/>
                </a:cubicBezTo>
                <a:cubicBezTo>
                  <a:pt x="32182" y="0"/>
                  <a:pt x="41853" y="9670"/>
                  <a:pt x="41853" y="21600"/>
                </a:cubicBezTo>
              </a:path>
              <a:path w="41853" h="21600" stroke="0" extrusionOk="0">
                <a:moveTo>
                  <a:pt x="-1" y="14092"/>
                </a:moveTo>
                <a:cubicBezTo>
                  <a:pt x="3139" y="5622"/>
                  <a:pt x="11219" y="-1"/>
                  <a:pt x="20253" y="0"/>
                </a:cubicBezTo>
                <a:cubicBezTo>
                  <a:pt x="32182" y="0"/>
                  <a:pt x="41853" y="9670"/>
                  <a:pt x="41853" y="21600"/>
                </a:cubicBezTo>
                <a:lnTo>
                  <a:pt x="20253" y="21600"/>
                </a:lnTo>
                <a:close/>
              </a:path>
            </a:pathLst>
          </a:custGeom>
          <a:noFill/>
          <a:ln w="28575">
            <a:solidFill>
              <a:srgbClr val="FF6600"/>
            </a:solidFill>
            <a:round/>
            <a:headEnd/>
            <a:tailEnd/>
          </a:ln>
        </p:spPr>
        <p:txBody>
          <a:bodyPr wrap="none" lIns="91431" tIns="45716" rIns="91431" bIns="45716" anchor="ctr"/>
          <a:lstStyle/>
          <a:p>
            <a:endParaRPr lang="es-ES_tradnl"/>
          </a:p>
        </p:txBody>
      </p:sp>
      <p:sp>
        <p:nvSpPr>
          <p:cNvPr id="74" name="Line 71"/>
          <p:cNvSpPr>
            <a:spLocks noChangeShapeType="1"/>
          </p:cNvSpPr>
          <p:nvPr/>
        </p:nvSpPr>
        <p:spPr bwMode="auto">
          <a:xfrm flipV="1">
            <a:off x="1565924" y="5743574"/>
            <a:ext cx="6100968" cy="12703"/>
          </a:xfrm>
          <a:prstGeom prst="line">
            <a:avLst/>
          </a:prstGeom>
          <a:noFill/>
          <a:ln w="31750">
            <a:solidFill>
              <a:schemeClr val="tx1"/>
            </a:solidFill>
            <a:round/>
            <a:headEnd/>
            <a:tailEnd/>
          </a:ln>
          <a:effectLst>
            <a:glow rad="101600">
              <a:schemeClr val="bg1">
                <a:lumMod val="75000"/>
                <a:alpha val="75000"/>
              </a:schemeClr>
            </a:glow>
          </a:effectLst>
        </p:spPr>
        <p:txBody>
          <a:bodyPr lIns="91431" tIns="45716" rIns="91431" bIns="45716"/>
          <a:lstStyle/>
          <a:p>
            <a:pPr>
              <a:defRPr/>
            </a:pPr>
            <a:endParaRPr lang="en-US">
              <a:solidFill>
                <a:srgbClr val="000000"/>
              </a:solidFill>
              <a:latin typeface="Arial" charset="0"/>
              <a:ea typeface="ＭＳ Ｐゴシック" charset="-128"/>
              <a:cs typeface="ＭＳ Ｐゴシック" charset="-128"/>
            </a:endParaRPr>
          </a:p>
        </p:txBody>
      </p:sp>
      <p:sp>
        <p:nvSpPr>
          <p:cNvPr id="75" name="Text Box 72"/>
          <p:cNvSpPr txBox="1">
            <a:spLocks noChangeArrowheads="1"/>
          </p:cNvSpPr>
          <p:nvPr/>
        </p:nvSpPr>
        <p:spPr bwMode="auto">
          <a:xfrm>
            <a:off x="1434612" y="5756275"/>
            <a:ext cx="6953812" cy="369324"/>
          </a:xfrm>
          <a:prstGeom prst="rect">
            <a:avLst/>
          </a:prstGeom>
          <a:noFill/>
          <a:ln w="9525">
            <a:noFill/>
            <a:miter lim="800000"/>
            <a:headEnd/>
            <a:tailEnd/>
          </a:ln>
        </p:spPr>
        <p:txBody>
          <a:bodyPr wrap="square" lIns="91431" tIns="45716" rIns="91431" bIns="45716">
            <a:spAutoFit/>
          </a:bodyPr>
          <a:lstStyle/>
          <a:p>
            <a:pPr>
              <a:defRPr/>
            </a:pPr>
            <a:r>
              <a:rPr lang="en-US" b="1" spc="150" dirty="0">
                <a:solidFill>
                  <a:srgbClr val="FFFF00"/>
                </a:solidFill>
                <a:latin typeface="Calibri"/>
                <a:ea typeface="ＭＳ Ｐゴシック" charset="-128"/>
                <a:cs typeface="Calibri"/>
              </a:rPr>
              <a:t>0  </a:t>
            </a:r>
            <a:r>
              <a:rPr lang="en-US" sz="1200" b="1" spc="150" dirty="0">
                <a:solidFill>
                  <a:srgbClr val="FFFF00"/>
                </a:solidFill>
                <a:latin typeface="Calibri"/>
                <a:ea typeface="ＭＳ Ｐゴシック" charset="-128"/>
                <a:cs typeface="Calibri"/>
              </a:rPr>
              <a:t> </a:t>
            </a:r>
            <a:r>
              <a:rPr lang="en-US" b="1" spc="150" dirty="0">
                <a:solidFill>
                  <a:srgbClr val="FFFF00"/>
                </a:solidFill>
                <a:latin typeface="Calibri"/>
                <a:ea typeface="ＭＳ Ｐゴシック" charset="-128"/>
                <a:cs typeface="Calibri"/>
              </a:rPr>
              <a:t>  </a:t>
            </a:r>
            <a:r>
              <a:rPr lang="en-US" sz="600" b="1" spc="150" dirty="0">
                <a:solidFill>
                  <a:srgbClr val="FFFF00"/>
                </a:solidFill>
                <a:latin typeface="Calibri"/>
                <a:ea typeface="ＭＳ Ｐゴシック" charset="-128"/>
                <a:cs typeface="Calibri"/>
              </a:rPr>
              <a:t>  </a:t>
            </a:r>
            <a:r>
              <a:rPr lang="en-US" b="1" spc="150" dirty="0">
                <a:solidFill>
                  <a:srgbClr val="FFFF00"/>
                </a:solidFill>
                <a:latin typeface="Calibri"/>
                <a:ea typeface="ＭＳ Ｐゴシック" charset="-128"/>
                <a:cs typeface="Calibri"/>
              </a:rPr>
              <a:t>2     4     6     8     10    12    14    16    18    20    22    24</a:t>
            </a:r>
          </a:p>
        </p:txBody>
      </p:sp>
      <p:sp>
        <p:nvSpPr>
          <p:cNvPr id="33817" name="Text Box 49"/>
          <p:cNvSpPr txBox="1">
            <a:spLocks noChangeArrowheads="1"/>
          </p:cNvSpPr>
          <p:nvPr/>
        </p:nvSpPr>
        <p:spPr bwMode="auto">
          <a:xfrm>
            <a:off x="2196612" y="3592513"/>
            <a:ext cx="1806887" cy="369324"/>
          </a:xfrm>
          <a:prstGeom prst="rect">
            <a:avLst/>
          </a:prstGeom>
          <a:solidFill>
            <a:schemeClr val="bg1">
              <a:alpha val="50980"/>
            </a:schemeClr>
          </a:solidFill>
          <a:ln w="12700">
            <a:noFill/>
            <a:miter lim="800000"/>
            <a:headEnd type="none" w="sm" len="sm"/>
            <a:tailEnd type="none" w="sm" len="sm"/>
          </a:ln>
        </p:spPr>
        <p:txBody>
          <a:bodyPr wrap="none" lIns="91431" tIns="45716" rIns="91431" bIns="45716">
            <a:spAutoFit/>
          </a:bodyPr>
          <a:lstStyle/>
          <a:p>
            <a:r>
              <a:rPr lang="en-US" b="1">
                <a:solidFill>
                  <a:srgbClr val="FF6FCF"/>
                </a:solidFill>
              </a:rPr>
              <a:t>Short (Regular)</a:t>
            </a:r>
          </a:p>
        </p:txBody>
      </p:sp>
      <p:sp>
        <p:nvSpPr>
          <p:cNvPr id="33819" name="Rectangle 77"/>
          <p:cNvSpPr>
            <a:spLocks noChangeArrowheads="1"/>
          </p:cNvSpPr>
          <p:nvPr/>
        </p:nvSpPr>
        <p:spPr bwMode="auto">
          <a:xfrm>
            <a:off x="3446585" y="6048375"/>
            <a:ext cx="2147896" cy="369332"/>
          </a:xfrm>
          <a:prstGeom prst="rect">
            <a:avLst/>
          </a:prstGeom>
          <a:noFill/>
          <a:ln w="9525">
            <a:noFill/>
            <a:miter lim="800000"/>
            <a:headEnd/>
            <a:tailEnd/>
          </a:ln>
        </p:spPr>
        <p:txBody>
          <a:bodyPr wrap="none">
            <a:spAutoFit/>
          </a:bodyPr>
          <a:lstStyle/>
          <a:p>
            <a:r>
              <a:rPr lang="en-US" b="1" dirty="0">
                <a:latin typeface="Calibri" pitchFamily="34" charset="0"/>
              </a:rPr>
              <a:t>Hours after injection</a:t>
            </a:r>
            <a:endParaRPr lang="en-US" dirty="0"/>
          </a:p>
        </p:txBody>
      </p:sp>
      <p:sp>
        <p:nvSpPr>
          <p:cNvPr id="33820" name="Rectangle 78"/>
          <p:cNvSpPr>
            <a:spLocks noChangeArrowheads="1"/>
          </p:cNvSpPr>
          <p:nvPr/>
        </p:nvSpPr>
        <p:spPr bwMode="auto">
          <a:xfrm rot="-5400000">
            <a:off x="635567" y="3860285"/>
            <a:ext cx="1321131" cy="369332"/>
          </a:xfrm>
          <a:prstGeom prst="rect">
            <a:avLst/>
          </a:prstGeom>
          <a:noFill/>
          <a:ln w="9525">
            <a:noFill/>
            <a:miter lim="800000"/>
            <a:headEnd/>
            <a:tailEnd/>
          </a:ln>
        </p:spPr>
        <p:txBody>
          <a:bodyPr wrap="none">
            <a:spAutoFit/>
          </a:bodyPr>
          <a:lstStyle/>
          <a:p>
            <a:r>
              <a:rPr lang="en-US" b="1" dirty="0">
                <a:latin typeface="Calibri" pitchFamily="34" charset="0"/>
              </a:rPr>
              <a:t>Insulin level</a:t>
            </a:r>
            <a:endParaRPr lang="en-US" dirty="0"/>
          </a:p>
        </p:txBody>
      </p:sp>
      <p:sp>
        <p:nvSpPr>
          <p:cNvPr id="82" name="Rectangle 81"/>
          <p:cNvSpPr/>
          <p:nvPr/>
        </p:nvSpPr>
        <p:spPr>
          <a:xfrm>
            <a:off x="949569" y="1916832"/>
            <a:ext cx="7510863" cy="2775111"/>
          </a:xfrm>
          <a:prstGeom prst="rect">
            <a:avLst/>
          </a:prstGeom>
        </p:spPr>
        <p:txBody>
          <a:bodyPr wrap="square" lIns="91431" tIns="45716" rIns="91431" bIns="45716">
            <a:spAutoFit/>
          </a:bodyPr>
          <a:lstStyle/>
          <a:p>
            <a:pPr marL="406400" indent="342900">
              <a:spcAft>
                <a:spcPts val="1800"/>
              </a:spcAft>
              <a:buClr>
                <a:srgbClr val="B01F2E"/>
              </a:buClr>
              <a:buSzPct val="120000"/>
              <a:defRPr/>
            </a:pPr>
            <a:r>
              <a:rPr lang="en-US" sz="2800" b="1" dirty="0" err="1" smtClean="0">
                <a:latin typeface="Calibri"/>
                <a:ea typeface="ＭＳ Ｐゴシック" charset="-128"/>
                <a:cs typeface="Calibri"/>
              </a:rPr>
              <a:t>Opciones</a:t>
            </a:r>
            <a:r>
              <a:rPr lang="en-US" sz="2800" b="1" dirty="0" smtClean="0">
                <a:latin typeface="Calibri"/>
                <a:ea typeface="ＭＳ Ｐゴシック" charset="-128"/>
                <a:cs typeface="Calibri"/>
              </a:rPr>
              <a:t> </a:t>
            </a:r>
            <a:r>
              <a:rPr lang="en-US" sz="2800" b="1" dirty="0" err="1" smtClean="0">
                <a:latin typeface="Calibri"/>
                <a:ea typeface="ＭＳ Ｐゴシック" charset="-128"/>
                <a:cs typeface="Calibri"/>
              </a:rPr>
              <a:t>Terapeuticas</a:t>
            </a:r>
            <a:r>
              <a:rPr lang="en-US" sz="2800" b="1" dirty="0" smtClean="0">
                <a:latin typeface="Calibri"/>
                <a:ea typeface="ＭＳ Ｐゴシック" charset="-128"/>
                <a:cs typeface="Calibri"/>
              </a:rPr>
              <a:t> : </a:t>
            </a:r>
            <a:r>
              <a:rPr lang="en-US" sz="2800" b="1" u="sng" dirty="0" err="1" smtClean="0">
                <a:uFill>
                  <a:solidFill>
                    <a:srgbClr val="B01F2E"/>
                  </a:solidFill>
                </a:uFill>
                <a:latin typeface="Calibri"/>
                <a:ea typeface="ＭＳ Ｐゴシック" charset="-128"/>
                <a:cs typeface="Calibri"/>
              </a:rPr>
              <a:t>Insulina</a:t>
            </a:r>
            <a:endParaRPr lang="en-US" sz="2800" b="1" u="sng" dirty="0">
              <a:uFill>
                <a:solidFill>
                  <a:srgbClr val="B01F2E"/>
                </a:solidFill>
              </a:uFill>
              <a:latin typeface="Calibri"/>
              <a:ea typeface="ＭＳ Ｐゴシック" charset="-128"/>
              <a:cs typeface="Calibri"/>
            </a:endParaRPr>
          </a:p>
          <a:p>
            <a:pPr marL="863600" lvl="1" indent="-63500">
              <a:spcAft>
                <a:spcPts val="1200"/>
              </a:spcAft>
              <a:buClr>
                <a:srgbClr val="B01F2E"/>
              </a:buClr>
              <a:defRPr/>
            </a:pPr>
            <a:endParaRPr lang="en-US" sz="2400" b="1" dirty="0">
              <a:solidFill>
                <a:srgbClr val="000090"/>
              </a:solidFill>
              <a:latin typeface="Calibri"/>
              <a:ea typeface="ＭＳ Ｐゴシック" charset="-128"/>
              <a:cs typeface="Calibri"/>
            </a:endParaRPr>
          </a:p>
          <a:p>
            <a:pPr marL="457157" indent="457157">
              <a:spcAft>
                <a:spcPts val="600"/>
              </a:spcAft>
              <a:buClr>
                <a:srgbClr val="97082D"/>
              </a:buClr>
              <a:buFont typeface="Arial"/>
              <a:buChar char="•"/>
              <a:defRPr/>
            </a:pPr>
            <a:endParaRPr lang="en-US" sz="2800" b="1" u="heavy" dirty="0">
              <a:solidFill>
                <a:srgbClr val="FFFF00"/>
              </a:solidFill>
              <a:uFill>
                <a:solidFill>
                  <a:srgbClr val="97082D"/>
                </a:solidFill>
              </a:uFill>
              <a:latin typeface="Calibri"/>
              <a:ea typeface="ＭＳ Ｐゴシック" charset="-128"/>
              <a:cs typeface="Calibri"/>
            </a:endParaRPr>
          </a:p>
          <a:p>
            <a:pPr>
              <a:spcAft>
                <a:spcPts val="400"/>
              </a:spcAft>
              <a:tabLst>
                <a:tab pos="1206386" algn="l"/>
              </a:tabLst>
              <a:defRPr/>
            </a:pPr>
            <a:r>
              <a:rPr lang="en-US" sz="2800" b="1" dirty="0">
                <a:solidFill>
                  <a:srgbClr val="000090"/>
                </a:solidFill>
                <a:latin typeface="Calibri"/>
                <a:ea typeface="ＭＳ Ｐゴシック" charset="-128"/>
                <a:cs typeface="Calibri"/>
              </a:rPr>
              <a:t>	</a:t>
            </a:r>
            <a:r>
              <a:rPr lang="en-US" sz="2000" b="1" dirty="0">
                <a:solidFill>
                  <a:srgbClr val="FFFF00"/>
                </a:solidFill>
                <a:latin typeface="Calibri"/>
                <a:ea typeface="ＭＳ Ｐゴシック" charset="-128"/>
                <a:cs typeface="Calibri"/>
              </a:rPr>
              <a:t>	</a:t>
            </a:r>
            <a:endParaRPr lang="en-US" sz="2800" b="1" dirty="0">
              <a:solidFill>
                <a:srgbClr val="FFFF00"/>
              </a:solidFill>
              <a:latin typeface="Calibri"/>
              <a:ea typeface="ＭＳ Ｐゴシック" charset="-128"/>
              <a:cs typeface="Calibri"/>
            </a:endParaRPr>
          </a:p>
          <a:p>
            <a:pPr marL="342867" indent="-342867">
              <a:spcAft>
                <a:spcPts val="600"/>
              </a:spcAft>
              <a:buFontTx/>
              <a:buAutoNum type="arabicPeriod"/>
              <a:defRPr/>
            </a:pPr>
            <a:endParaRPr lang="en-US" sz="1200" kern="0" spc="100" dirty="0">
              <a:solidFill>
                <a:srgbClr val="FFFF00"/>
              </a:solidFill>
              <a:latin typeface="Calibri"/>
              <a:ea typeface="ＭＳ Ｐゴシック" charset="-128"/>
              <a:cs typeface="Calibri"/>
            </a:endParaRPr>
          </a:p>
          <a:p>
            <a:pPr>
              <a:spcAft>
                <a:spcPts val="600"/>
              </a:spcAft>
              <a:defRPr/>
            </a:pPr>
            <a:r>
              <a:rPr lang="en-US" sz="1600" b="1" dirty="0">
                <a:solidFill>
                  <a:srgbClr val="FFFF00"/>
                </a:solidFill>
                <a:latin typeface="Calibri"/>
                <a:ea typeface="ＭＳ Ｐゴシック" charset="-128"/>
                <a:cs typeface="Calibri"/>
              </a:rPr>
              <a:t>	</a:t>
            </a:r>
            <a:endParaRPr lang="en-US" sz="2000" b="1" dirty="0">
              <a:solidFill>
                <a:srgbClr val="FFFF00"/>
              </a:solidFill>
              <a:latin typeface="Calibri"/>
              <a:ea typeface="ＭＳ Ｐゴシック" charset="-128"/>
              <a:cs typeface="Calibri"/>
            </a:endParaRPr>
          </a:p>
        </p:txBody>
      </p:sp>
      <p:sp>
        <p:nvSpPr>
          <p:cNvPr id="33822" name="Text Box 50"/>
          <p:cNvSpPr txBox="1">
            <a:spLocks noChangeArrowheads="1"/>
          </p:cNvSpPr>
          <p:nvPr/>
        </p:nvSpPr>
        <p:spPr bwMode="auto">
          <a:xfrm>
            <a:off x="3348405" y="4149725"/>
            <a:ext cx="2281376" cy="369324"/>
          </a:xfrm>
          <a:prstGeom prst="rect">
            <a:avLst/>
          </a:prstGeom>
          <a:solidFill>
            <a:srgbClr val="FFFFFF">
              <a:alpha val="54901"/>
            </a:srgbClr>
          </a:solidFill>
          <a:ln w="12700">
            <a:noFill/>
            <a:miter lim="800000"/>
            <a:headEnd type="none" w="sm" len="sm"/>
            <a:tailEnd type="none" w="sm" len="sm"/>
          </a:ln>
        </p:spPr>
        <p:txBody>
          <a:bodyPr wrap="none" lIns="91431" tIns="45716" rIns="91431" bIns="45716">
            <a:spAutoFit/>
          </a:bodyPr>
          <a:lstStyle/>
          <a:p>
            <a:r>
              <a:rPr lang="en-US" b="1" dirty="0">
                <a:solidFill>
                  <a:srgbClr val="008000"/>
                </a:solidFill>
              </a:rPr>
              <a:t>Intermediate (NPH)</a:t>
            </a:r>
          </a:p>
        </p:txBody>
      </p:sp>
    </p:spTree>
  </p:cSld>
  <p:clrMapOvr>
    <a:masterClrMapping/>
  </p:clrMapOvr>
  <p:transition>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images.slideplayer.es/2/1021101/slides/slide_16.jpg"/>
          <p:cNvPicPr>
            <a:picLocks noChangeAspect="1" noChangeArrowheads="1"/>
          </p:cNvPicPr>
          <p:nvPr/>
        </p:nvPicPr>
        <p:blipFill>
          <a:blip r:embed="rId2" cstate="print"/>
          <a:srcRect l="3083" t="8222" r="4240" b="1542"/>
          <a:stretch>
            <a:fillRect/>
          </a:stretch>
        </p:blipFill>
        <p:spPr bwMode="auto">
          <a:xfrm>
            <a:off x="179512" y="260648"/>
            <a:ext cx="8784976" cy="6415212"/>
          </a:xfrm>
          <a:prstGeom prst="rect">
            <a:avLst/>
          </a:prstGeom>
          <a:noFill/>
        </p:spPr>
      </p:pic>
    </p:spTree>
  </p:cSld>
  <p:clrMapOvr>
    <a:masterClrMapping/>
  </p:clrMapOvr>
  <p:transition>
    <p:cut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dirty="0" smtClean="0">
                <a:solidFill>
                  <a:schemeClr val="tx1"/>
                </a:solidFill>
                <a:latin typeface="Algerian" pitchFamily="82" charset="0"/>
              </a:rPr>
              <a:t>Basal-Bolo: </a:t>
            </a:r>
            <a:r>
              <a:rPr lang="en-US" dirty="0" err="1" smtClean="0">
                <a:solidFill>
                  <a:schemeClr val="tx1"/>
                </a:solidFill>
                <a:latin typeface="Algerian" pitchFamily="82" charset="0"/>
              </a:rPr>
              <a:t>reemplazo</a:t>
            </a:r>
            <a:r>
              <a:rPr lang="en-US" dirty="0" smtClean="0">
                <a:solidFill>
                  <a:schemeClr val="tx1"/>
                </a:solidFill>
                <a:latin typeface="Algerian" pitchFamily="82" charset="0"/>
              </a:rPr>
              <a:t> </a:t>
            </a:r>
            <a:r>
              <a:rPr lang="en-US" dirty="0" err="1" smtClean="0">
                <a:solidFill>
                  <a:schemeClr val="tx1"/>
                </a:solidFill>
                <a:latin typeface="Algerian" pitchFamily="82" charset="0"/>
              </a:rPr>
              <a:t>fisiológico</a:t>
            </a:r>
            <a:r>
              <a:rPr lang="en-US" dirty="0" smtClean="0">
                <a:solidFill>
                  <a:schemeClr val="tx1"/>
                </a:solidFill>
                <a:latin typeface="Algerian" pitchFamily="82" charset="0"/>
              </a:rPr>
              <a:t> de </a:t>
            </a:r>
            <a:r>
              <a:rPr lang="en-US" dirty="0" err="1" smtClean="0">
                <a:solidFill>
                  <a:schemeClr val="tx1"/>
                </a:solidFill>
                <a:latin typeface="Algerian" pitchFamily="82" charset="0"/>
              </a:rPr>
              <a:t>insulina</a:t>
            </a:r>
            <a:endParaRPr lang="en-US" dirty="0" smtClean="0">
              <a:solidFill>
                <a:schemeClr val="tx1"/>
              </a:solidFill>
              <a:latin typeface="Algerian" pitchFamily="82" charset="0"/>
            </a:endParaRPr>
          </a:p>
        </p:txBody>
      </p:sp>
      <p:sp>
        <p:nvSpPr>
          <p:cNvPr id="38915" name="Freeform 4"/>
          <p:cNvSpPr>
            <a:spLocks noChangeAspect="1"/>
          </p:cNvSpPr>
          <p:nvPr/>
        </p:nvSpPr>
        <p:spPr bwMode="auto">
          <a:xfrm>
            <a:off x="4310063" y="2827338"/>
            <a:ext cx="98425" cy="184150"/>
          </a:xfrm>
          <a:custGeom>
            <a:avLst/>
            <a:gdLst>
              <a:gd name="T0" fmla="*/ 0 w 194"/>
              <a:gd name="T1" fmla="*/ 0 h 425"/>
              <a:gd name="T2" fmla="*/ 0 w 194"/>
              <a:gd name="T3" fmla="*/ 0 h 425"/>
              <a:gd name="T4" fmla="*/ 0 w 194"/>
              <a:gd name="T5" fmla="*/ 0 h 425"/>
              <a:gd name="T6" fmla="*/ 0 w 194"/>
              <a:gd name="T7" fmla="*/ 0 h 425"/>
              <a:gd name="T8" fmla="*/ 0 w 194"/>
              <a:gd name="T9" fmla="*/ 0 h 425"/>
              <a:gd name="T10" fmla="*/ 0 w 194"/>
              <a:gd name="T11" fmla="*/ 0 h 425"/>
              <a:gd name="T12" fmla="*/ 0 w 194"/>
              <a:gd name="T13" fmla="*/ 0 h 425"/>
              <a:gd name="T14" fmla="*/ 0 w 194"/>
              <a:gd name="T15" fmla="*/ 0 h 425"/>
              <a:gd name="T16" fmla="*/ 0 60000 65536"/>
              <a:gd name="T17" fmla="*/ 0 60000 65536"/>
              <a:gd name="T18" fmla="*/ 0 60000 65536"/>
              <a:gd name="T19" fmla="*/ 0 60000 65536"/>
              <a:gd name="T20" fmla="*/ 0 60000 65536"/>
              <a:gd name="T21" fmla="*/ 0 60000 65536"/>
              <a:gd name="T22" fmla="*/ 0 60000 65536"/>
              <a:gd name="T23" fmla="*/ 0 60000 65536"/>
              <a:gd name="T24" fmla="*/ 0 w 194"/>
              <a:gd name="T25" fmla="*/ 0 h 425"/>
              <a:gd name="T26" fmla="*/ 194 w 194"/>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 h="425">
                <a:moveTo>
                  <a:pt x="148" y="424"/>
                </a:moveTo>
                <a:lnTo>
                  <a:pt x="148" y="310"/>
                </a:lnTo>
                <a:lnTo>
                  <a:pt x="193" y="310"/>
                </a:lnTo>
                <a:lnTo>
                  <a:pt x="96" y="0"/>
                </a:lnTo>
                <a:lnTo>
                  <a:pt x="0" y="310"/>
                </a:lnTo>
                <a:lnTo>
                  <a:pt x="45" y="310"/>
                </a:lnTo>
                <a:lnTo>
                  <a:pt x="45" y="424"/>
                </a:lnTo>
                <a:lnTo>
                  <a:pt x="148" y="424"/>
                </a:lnTo>
              </a:path>
            </a:pathLst>
          </a:custGeom>
          <a:solidFill>
            <a:srgbClr val="FF0000"/>
          </a:solidFill>
          <a:ln w="12700" cap="rnd">
            <a:solidFill>
              <a:srgbClr val="000000"/>
            </a:solidFill>
            <a:round/>
            <a:headEnd/>
            <a:tailEnd/>
          </a:ln>
        </p:spPr>
        <p:txBody>
          <a:bodyPr/>
          <a:lstStyle/>
          <a:p>
            <a:endParaRPr lang="es-MX"/>
          </a:p>
        </p:txBody>
      </p:sp>
      <p:sp>
        <p:nvSpPr>
          <p:cNvPr id="38916" name="Line 5"/>
          <p:cNvSpPr>
            <a:spLocks noChangeShapeType="1"/>
          </p:cNvSpPr>
          <p:nvPr/>
        </p:nvSpPr>
        <p:spPr bwMode="auto">
          <a:xfrm>
            <a:off x="2195513" y="1660525"/>
            <a:ext cx="0" cy="1144588"/>
          </a:xfrm>
          <a:prstGeom prst="line">
            <a:avLst/>
          </a:prstGeom>
          <a:noFill/>
          <a:ln w="38100">
            <a:solidFill>
              <a:schemeClr val="tx1"/>
            </a:solidFill>
            <a:round/>
            <a:headEnd type="none" w="sm" len="sm"/>
            <a:tailEnd type="none" w="sm" len="sm"/>
          </a:ln>
        </p:spPr>
        <p:txBody>
          <a:bodyPr wrap="none" anchor="ctr"/>
          <a:lstStyle/>
          <a:p>
            <a:endParaRPr lang="es-MX"/>
          </a:p>
        </p:txBody>
      </p:sp>
      <p:sp>
        <p:nvSpPr>
          <p:cNvPr id="38917" name="Rectangle 6"/>
          <p:cNvSpPr>
            <a:spLocks noChangeArrowheads="1"/>
          </p:cNvSpPr>
          <p:nvPr/>
        </p:nvSpPr>
        <p:spPr bwMode="auto">
          <a:xfrm rot="2393779">
            <a:off x="2183291" y="3347165"/>
            <a:ext cx="853119" cy="246221"/>
          </a:xfrm>
          <a:prstGeom prst="rect">
            <a:avLst/>
          </a:prstGeom>
          <a:noFill/>
          <a:ln w="9525">
            <a:noFill/>
            <a:miter lim="800000"/>
            <a:headEnd/>
            <a:tailEnd/>
          </a:ln>
        </p:spPr>
        <p:txBody>
          <a:bodyPr wrap="none" lIns="0" tIns="0" rIns="0" bIns="0">
            <a:spAutoFit/>
          </a:bodyPr>
          <a:lstStyle/>
          <a:p>
            <a:pPr eaLnBrk="0" hangingPunct="0"/>
            <a:r>
              <a:rPr lang="en-US" sz="1600" b="1" dirty="0" err="1">
                <a:solidFill>
                  <a:srgbClr val="7030A0"/>
                </a:solidFill>
              </a:rPr>
              <a:t>Desayuno</a:t>
            </a:r>
            <a:endParaRPr lang="en-US" sz="1600" b="1" dirty="0">
              <a:solidFill>
                <a:srgbClr val="7030A0"/>
              </a:solidFill>
            </a:endParaRPr>
          </a:p>
        </p:txBody>
      </p:sp>
      <p:sp>
        <p:nvSpPr>
          <p:cNvPr id="38918" name="Rectangle 7"/>
          <p:cNvSpPr>
            <a:spLocks noChangeArrowheads="1"/>
          </p:cNvSpPr>
          <p:nvPr/>
        </p:nvSpPr>
        <p:spPr bwMode="auto">
          <a:xfrm rot="2393779">
            <a:off x="3137860" y="3323352"/>
            <a:ext cx="806118" cy="246221"/>
          </a:xfrm>
          <a:prstGeom prst="rect">
            <a:avLst/>
          </a:prstGeom>
          <a:noFill/>
          <a:ln w="9525">
            <a:noFill/>
            <a:miter lim="800000"/>
            <a:headEnd/>
            <a:tailEnd/>
          </a:ln>
        </p:spPr>
        <p:txBody>
          <a:bodyPr wrap="none" lIns="0" tIns="0" rIns="0" bIns="0">
            <a:spAutoFit/>
          </a:bodyPr>
          <a:lstStyle/>
          <a:p>
            <a:pPr eaLnBrk="0" hangingPunct="0"/>
            <a:r>
              <a:rPr lang="en-US" sz="1600" b="1" dirty="0" err="1">
                <a:solidFill>
                  <a:srgbClr val="7030A0"/>
                </a:solidFill>
              </a:rPr>
              <a:t>Almuerzo</a:t>
            </a:r>
            <a:endParaRPr lang="en-US" sz="1600" b="1" dirty="0">
              <a:solidFill>
                <a:srgbClr val="7030A0"/>
              </a:solidFill>
            </a:endParaRPr>
          </a:p>
        </p:txBody>
      </p:sp>
      <p:sp>
        <p:nvSpPr>
          <p:cNvPr id="38919" name="Rectangle 8"/>
          <p:cNvSpPr>
            <a:spLocks noChangeArrowheads="1"/>
          </p:cNvSpPr>
          <p:nvPr/>
        </p:nvSpPr>
        <p:spPr bwMode="auto">
          <a:xfrm rot="2393779">
            <a:off x="4276157" y="3190002"/>
            <a:ext cx="445635" cy="246221"/>
          </a:xfrm>
          <a:prstGeom prst="rect">
            <a:avLst/>
          </a:prstGeom>
          <a:noFill/>
          <a:ln w="9525">
            <a:noFill/>
            <a:miter lim="800000"/>
            <a:headEnd/>
            <a:tailEnd/>
          </a:ln>
        </p:spPr>
        <p:txBody>
          <a:bodyPr wrap="none" lIns="0" tIns="0" rIns="0" bIns="0">
            <a:spAutoFit/>
          </a:bodyPr>
          <a:lstStyle/>
          <a:p>
            <a:pPr eaLnBrk="0" hangingPunct="0"/>
            <a:r>
              <a:rPr lang="en-US" sz="1600" b="1" dirty="0" err="1">
                <a:solidFill>
                  <a:srgbClr val="7030A0"/>
                </a:solidFill>
              </a:rPr>
              <a:t>Cena</a:t>
            </a:r>
            <a:endParaRPr lang="en-US" sz="1600" b="1" dirty="0">
              <a:solidFill>
                <a:srgbClr val="7030A0"/>
              </a:solidFill>
            </a:endParaRPr>
          </a:p>
        </p:txBody>
      </p:sp>
      <p:sp>
        <p:nvSpPr>
          <p:cNvPr id="38920" name="Rectangle 9"/>
          <p:cNvSpPr>
            <a:spLocks noChangeArrowheads="1"/>
          </p:cNvSpPr>
          <p:nvPr/>
        </p:nvSpPr>
        <p:spPr bwMode="auto">
          <a:xfrm rot="2393779">
            <a:off x="5146906" y="3556229"/>
            <a:ext cx="1488613"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7030A0"/>
                </a:solidFill>
              </a:rPr>
              <a:t>(</a:t>
            </a:r>
            <a:r>
              <a:rPr lang="en-US" sz="1400" b="1" dirty="0" err="1">
                <a:solidFill>
                  <a:srgbClr val="7030A0"/>
                </a:solidFill>
              </a:rPr>
              <a:t>Hora</a:t>
            </a:r>
            <a:r>
              <a:rPr lang="en-US" sz="1400" b="1" dirty="0">
                <a:solidFill>
                  <a:srgbClr val="7030A0"/>
                </a:solidFill>
              </a:rPr>
              <a:t> de </a:t>
            </a:r>
            <a:r>
              <a:rPr lang="en-US" sz="1400" b="1" dirty="0" err="1">
                <a:solidFill>
                  <a:srgbClr val="7030A0"/>
                </a:solidFill>
              </a:rPr>
              <a:t>acostarse</a:t>
            </a:r>
            <a:r>
              <a:rPr lang="en-US" sz="1400" b="1" dirty="0">
                <a:solidFill>
                  <a:srgbClr val="7030A0"/>
                </a:solidFill>
              </a:rPr>
              <a:t>)</a:t>
            </a:r>
          </a:p>
        </p:txBody>
      </p:sp>
      <p:sp>
        <p:nvSpPr>
          <p:cNvPr id="38921" name="Rectangle 10"/>
          <p:cNvSpPr>
            <a:spLocks noChangeArrowheads="1"/>
          </p:cNvSpPr>
          <p:nvPr/>
        </p:nvSpPr>
        <p:spPr bwMode="auto">
          <a:xfrm rot="2426525">
            <a:off x="6822673" y="3417729"/>
            <a:ext cx="1100942" cy="492443"/>
          </a:xfrm>
          <a:prstGeom prst="rect">
            <a:avLst/>
          </a:prstGeom>
          <a:noFill/>
          <a:ln w="9525">
            <a:noFill/>
            <a:miter lim="800000"/>
            <a:headEnd/>
            <a:tailEnd/>
          </a:ln>
        </p:spPr>
        <p:txBody>
          <a:bodyPr wrap="none" lIns="0" tIns="0" rIns="0" bIns="0">
            <a:spAutoFit/>
          </a:bodyPr>
          <a:lstStyle/>
          <a:p>
            <a:pPr eaLnBrk="0" hangingPunct="0"/>
            <a:r>
              <a:rPr lang="en-US" sz="1600" b="1" dirty="0" err="1">
                <a:solidFill>
                  <a:srgbClr val="7030A0"/>
                </a:solidFill>
              </a:rPr>
              <a:t>Desayuno</a:t>
            </a:r>
            <a:r>
              <a:rPr lang="en-US" sz="1600" b="1" dirty="0">
                <a:solidFill>
                  <a:srgbClr val="7030A0"/>
                </a:solidFill>
              </a:rPr>
              <a:t>,</a:t>
            </a:r>
          </a:p>
          <a:p>
            <a:pPr eaLnBrk="0" hangingPunct="0"/>
            <a:r>
              <a:rPr lang="en-US" sz="1600" b="1" dirty="0" err="1">
                <a:solidFill>
                  <a:srgbClr val="7030A0"/>
                </a:solidFill>
              </a:rPr>
              <a:t>día</a:t>
            </a:r>
            <a:r>
              <a:rPr lang="en-US" sz="1600" b="1" dirty="0">
                <a:solidFill>
                  <a:srgbClr val="7030A0"/>
                </a:solidFill>
              </a:rPr>
              <a:t> </a:t>
            </a:r>
            <a:r>
              <a:rPr lang="en-US" sz="1600" b="1" dirty="0" err="1">
                <a:solidFill>
                  <a:srgbClr val="7030A0"/>
                </a:solidFill>
              </a:rPr>
              <a:t>siguiente</a:t>
            </a:r>
            <a:endParaRPr lang="en-US" sz="1600" b="1" dirty="0">
              <a:solidFill>
                <a:srgbClr val="7030A0"/>
              </a:solidFill>
            </a:endParaRPr>
          </a:p>
        </p:txBody>
      </p:sp>
      <p:sp>
        <p:nvSpPr>
          <p:cNvPr id="38922" name="Rectangle 11"/>
          <p:cNvSpPr>
            <a:spLocks noChangeArrowheads="1"/>
          </p:cNvSpPr>
          <p:nvPr/>
        </p:nvSpPr>
        <p:spPr bwMode="auto">
          <a:xfrm>
            <a:off x="933450" y="3170238"/>
            <a:ext cx="753411" cy="246221"/>
          </a:xfrm>
          <a:prstGeom prst="rect">
            <a:avLst/>
          </a:prstGeom>
          <a:noFill/>
          <a:ln w="9525">
            <a:noFill/>
            <a:miter lim="800000"/>
            <a:headEnd/>
            <a:tailEnd/>
          </a:ln>
        </p:spPr>
        <p:txBody>
          <a:bodyPr wrap="none" lIns="0" tIns="0" rIns="0" bIns="0">
            <a:spAutoFit/>
          </a:bodyPr>
          <a:lstStyle/>
          <a:p>
            <a:pPr eaLnBrk="0" hangingPunct="0"/>
            <a:r>
              <a:rPr lang="en-US" sz="1600" b="1" dirty="0" err="1"/>
              <a:t>Comidas</a:t>
            </a:r>
            <a:endParaRPr lang="en-US" sz="1600" b="1" dirty="0"/>
          </a:p>
        </p:txBody>
      </p:sp>
      <p:sp>
        <p:nvSpPr>
          <p:cNvPr id="38923" name="Freeform 12"/>
          <p:cNvSpPr>
            <a:spLocks noChangeArrowheads="1"/>
          </p:cNvSpPr>
          <p:nvPr/>
        </p:nvSpPr>
        <p:spPr bwMode="auto">
          <a:xfrm>
            <a:off x="2197100" y="2803525"/>
            <a:ext cx="4999038" cy="14288"/>
          </a:xfrm>
          <a:custGeom>
            <a:avLst/>
            <a:gdLst>
              <a:gd name="T0" fmla="*/ 2147483647 w 3543"/>
              <a:gd name="T1" fmla="*/ 2147483647 h 9"/>
              <a:gd name="T2" fmla="*/ 0 w 3543"/>
              <a:gd name="T3" fmla="*/ 0 h 9"/>
              <a:gd name="T4" fmla="*/ 0 60000 65536"/>
              <a:gd name="T5" fmla="*/ 0 60000 65536"/>
              <a:gd name="T6" fmla="*/ 0 w 3543"/>
              <a:gd name="T7" fmla="*/ 0 h 9"/>
              <a:gd name="T8" fmla="*/ 3543 w 3543"/>
              <a:gd name="T9" fmla="*/ 9 h 9"/>
            </a:gdLst>
            <a:ahLst/>
            <a:cxnLst>
              <a:cxn ang="T4">
                <a:pos x="T0" y="T1"/>
              </a:cxn>
              <a:cxn ang="T5">
                <a:pos x="T2" y="T3"/>
              </a:cxn>
            </a:cxnLst>
            <a:rect l="T6" t="T7" r="T8" b="T9"/>
            <a:pathLst>
              <a:path w="3543" h="9">
                <a:moveTo>
                  <a:pt x="3543" y="9"/>
                </a:moveTo>
                <a:lnTo>
                  <a:pt x="0" y="0"/>
                </a:lnTo>
              </a:path>
            </a:pathLst>
          </a:custGeom>
          <a:noFill/>
          <a:ln w="38100">
            <a:solidFill>
              <a:schemeClr val="tx1"/>
            </a:solidFill>
            <a:round/>
            <a:headEnd type="none" w="sm" len="sm"/>
            <a:tailEnd type="none" w="sm" len="sm"/>
          </a:ln>
        </p:spPr>
        <p:txBody>
          <a:bodyPr wrap="none" anchor="ctr"/>
          <a:lstStyle/>
          <a:p>
            <a:endParaRPr lang="es-MX"/>
          </a:p>
        </p:txBody>
      </p:sp>
      <p:sp>
        <p:nvSpPr>
          <p:cNvPr id="38924" name="Freeform 13"/>
          <p:cNvSpPr>
            <a:spLocks/>
          </p:cNvSpPr>
          <p:nvPr/>
        </p:nvSpPr>
        <p:spPr bwMode="auto">
          <a:xfrm>
            <a:off x="2303463" y="1916113"/>
            <a:ext cx="692150" cy="863600"/>
          </a:xfrm>
          <a:custGeom>
            <a:avLst/>
            <a:gdLst>
              <a:gd name="T0" fmla="*/ 0 w 726"/>
              <a:gd name="T1" fmla="*/ 2147483647 h 1073"/>
              <a:gd name="T2" fmla="*/ 2147483647 w 726"/>
              <a:gd name="T3" fmla="*/ 2147483647 h 1073"/>
              <a:gd name="T4" fmla="*/ 2147483647 w 726"/>
              <a:gd name="T5" fmla="*/ 2147483647 h 1073"/>
              <a:gd name="T6" fmla="*/ 2147483647 w 726"/>
              <a:gd name="T7" fmla="*/ 2147483647 h 1073"/>
              <a:gd name="T8" fmla="*/ 2147483647 w 726"/>
              <a:gd name="T9" fmla="*/ 2147483647 h 1073"/>
              <a:gd name="T10" fmla="*/ 2147483647 w 726"/>
              <a:gd name="T11" fmla="*/ 2147483647 h 1073"/>
              <a:gd name="T12" fmla="*/ 2147483647 w 726"/>
              <a:gd name="T13" fmla="*/ 2147483647 h 1073"/>
              <a:gd name="T14" fmla="*/ 2147483647 w 726"/>
              <a:gd name="T15" fmla="*/ 2147483647 h 1073"/>
              <a:gd name="T16" fmla="*/ 2147483647 w 726"/>
              <a:gd name="T17" fmla="*/ 2147483647 h 1073"/>
              <a:gd name="T18" fmla="*/ 2147483647 w 726"/>
              <a:gd name="T19" fmla="*/ 2147483647 h 1073"/>
              <a:gd name="T20" fmla="*/ 2147483647 w 726"/>
              <a:gd name="T21" fmla="*/ 2147483647 h 1073"/>
              <a:gd name="T22" fmla="*/ 2147483647 w 726"/>
              <a:gd name="T23" fmla="*/ 2147483647 h 1073"/>
              <a:gd name="T24" fmla="*/ 2147483647 w 726"/>
              <a:gd name="T25" fmla="*/ 2147483647 h 1073"/>
              <a:gd name="T26" fmla="*/ 2147483647 w 726"/>
              <a:gd name="T27" fmla="*/ 2147483647 h 1073"/>
              <a:gd name="T28" fmla="*/ 2147483647 w 726"/>
              <a:gd name="T29" fmla="*/ 0 h 1073"/>
              <a:gd name="T30" fmla="*/ 2147483647 w 726"/>
              <a:gd name="T31" fmla="*/ 2147483647 h 1073"/>
              <a:gd name="T32" fmla="*/ 2147483647 w 726"/>
              <a:gd name="T33" fmla="*/ 2147483647 h 1073"/>
              <a:gd name="T34" fmla="*/ 2147483647 w 726"/>
              <a:gd name="T35" fmla="*/ 2147483647 h 1073"/>
              <a:gd name="T36" fmla="*/ 2147483647 w 726"/>
              <a:gd name="T37" fmla="*/ 2147483647 h 1073"/>
              <a:gd name="T38" fmla="*/ 2147483647 w 726"/>
              <a:gd name="T39" fmla="*/ 2147483647 h 1073"/>
              <a:gd name="T40" fmla="*/ 2147483647 w 726"/>
              <a:gd name="T41" fmla="*/ 2147483647 h 1073"/>
              <a:gd name="T42" fmla="*/ 2147483647 w 726"/>
              <a:gd name="T43" fmla="*/ 2147483647 h 1073"/>
              <a:gd name="T44" fmla="*/ 2147483647 w 726"/>
              <a:gd name="T45" fmla="*/ 2147483647 h 1073"/>
              <a:gd name="T46" fmla="*/ 2147483647 w 726"/>
              <a:gd name="T47" fmla="*/ 2147483647 h 1073"/>
              <a:gd name="T48" fmla="*/ 2147483647 w 726"/>
              <a:gd name="T49" fmla="*/ 2147483647 h 1073"/>
              <a:gd name="T50" fmla="*/ 2147483647 w 726"/>
              <a:gd name="T51" fmla="*/ 2147483647 h 1073"/>
              <a:gd name="T52" fmla="*/ 2147483647 w 726"/>
              <a:gd name="T53" fmla="*/ 2147483647 h 1073"/>
              <a:gd name="T54" fmla="*/ 2147483647 w 726"/>
              <a:gd name="T55" fmla="*/ 2147483647 h 1073"/>
              <a:gd name="T56" fmla="*/ 2147483647 w 726"/>
              <a:gd name="T57" fmla="*/ 2147483647 h 1073"/>
              <a:gd name="T58" fmla="*/ 2147483647 w 726"/>
              <a:gd name="T59" fmla="*/ 2147483647 h 1073"/>
              <a:gd name="T60" fmla="*/ 2147483647 w 726"/>
              <a:gd name="T61" fmla="*/ 2147483647 h 10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6"/>
              <a:gd name="T94" fmla="*/ 0 h 1073"/>
              <a:gd name="T95" fmla="*/ 726 w 726"/>
              <a:gd name="T96" fmla="*/ 1073 h 10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6" h="1073">
                <a:moveTo>
                  <a:pt x="0" y="1038"/>
                </a:moveTo>
                <a:lnTo>
                  <a:pt x="6" y="994"/>
                </a:lnTo>
                <a:lnTo>
                  <a:pt x="25" y="876"/>
                </a:lnTo>
                <a:lnTo>
                  <a:pt x="39" y="798"/>
                </a:lnTo>
                <a:lnTo>
                  <a:pt x="56" y="711"/>
                </a:lnTo>
                <a:lnTo>
                  <a:pt x="75" y="618"/>
                </a:lnTo>
                <a:lnTo>
                  <a:pt x="97" y="522"/>
                </a:lnTo>
                <a:lnTo>
                  <a:pt x="121" y="425"/>
                </a:lnTo>
                <a:lnTo>
                  <a:pt x="147" y="332"/>
                </a:lnTo>
                <a:lnTo>
                  <a:pt x="175" y="244"/>
                </a:lnTo>
                <a:lnTo>
                  <a:pt x="205" y="165"/>
                </a:lnTo>
                <a:lnTo>
                  <a:pt x="237" y="99"/>
                </a:lnTo>
                <a:lnTo>
                  <a:pt x="270" y="46"/>
                </a:lnTo>
                <a:lnTo>
                  <a:pt x="305" y="12"/>
                </a:lnTo>
                <a:lnTo>
                  <a:pt x="341" y="0"/>
                </a:lnTo>
                <a:lnTo>
                  <a:pt x="378" y="3"/>
                </a:lnTo>
                <a:lnTo>
                  <a:pt x="412" y="17"/>
                </a:lnTo>
                <a:lnTo>
                  <a:pt x="443" y="40"/>
                </a:lnTo>
                <a:lnTo>
                  <a:pt x="472" y="72"/>
                </a:lnTo>
                <a:lnTo>
                  <a:pt x="499" y="113"/>
                </a:lnTo>
                <a:lnTo>
                  <a:pt x="524" y="163"/>
                </a:lnTo>
                <a:lnTo>
                  <a:pt x="548" y="221"/>
                </a:lnTo>
                <a:lnTo>
                  <a:pt x="570" y="286"/>
                </a:lnTo>
                <a:lnTo>
                  <a:pt x="591" y="359"/>
                </a:lnTo>
                <a:lnTo>
                  <a:pt x="611" y="439"/>
                </a:lnTo>
                <a:lnTo>
                  <a:pt x="630" y="526"/>
                </a:lnTo>
                <a:lnTo>
                  <a:pt x="649" y="619"/>
                </a:lnTo>
                <a:lnTo>
                  <a:pt x="686" y="823"/>
                </a:lnTo>
                <a:lnTo>
                  <a:pt x="725" y="1049"/>
                </a:lnTo>
                <a:lnTo>
                  <a:pt x="725" y="1072"/>
                </a:lnTo>
                <a:lnTo>
                  <a:pt x="725" y="1061"/>
                </a:lnTo>
              </a:path>
            </a:pathLst>
          </a:custGeom>
          <a:noFill/>
          <a:ln w="38100" cap="rnd">
            <a:solidFill>
              <a:srgbClr val="FF0000"/>
            </a:solidFill>
            <a:round/>
            <a:headEnd type="none" w="sm" len="sm"/>
            <a:tailEnd type="none" w="sm" len="sm"/>
          </a:ln>
        </p:spPr>
        <p:txBody>
          <a:bodyPr/>
          <a:lstStyle/>
          <a:p>
            <a:endParaRPr lang="es-MX"/>
          </a:p>
        </p:txBody>
      </p:sp>
      <p:sp>
        <p:nvSpPr>
          <p:cNvPr id="38925" name="Freeform 14"/>
          <p:cNvSpPr>
            <a:spLocks/>
          </p:cNvSpPr>
          <p:nvPr/>
        </p:nvSpPr>
        <p:spPr bwMode="auto">
          <a:xfrm>
            <a:off x="3257550" y="1925638"/>
            <a:ext cx="750888" cy="873125"/>
          </a:xfrm>
          <a:custGeom>
            <a:avLst/>
            <a:gdLst>
              <a:gd name="T0" fmla="*/ 0 w 727"/>
              <a:gd name="T1" fmla="*/ 2147483647 h 1073"/>
              <a:gd name="T2" fmla="*/ 2147483647 w 727"/>
              <a:gd name="T3" fmla="*/ 2147483647 h 1073"/>
              <a:gd name="T4" fmla="*/ 2147483647 w 727"/>
              <a:gd name="T5" fmla="*/ 2147483647 h 1073"/>
              <a:gd name="T6" fmla="*/ 2147483647 w 727"/>
              <a:gd name="T7" fmla="*/ 2147483647 h 1073"/>
              <a:gd name="T8" fmla="*/ 2147483647 w 727"/>
              <a:gd name="T9" fmla="*/ 2147483647 h 1073"/>
              <a:gd name="T10" fmla="*/ 2147483647 w 727"/>
              <a:gd name="T11" fmla="*/ 2147483647 h 1073"/>
              <a:gd name="T12" fmla="*/ 2147483647 w 727"/>
              <a:gd name="T13" fmla="*/ 2147483647 h 1073"/>
              <a:gd name="T14" fmla="*/ 2147483647 w 727"/>
              <a:gd name="T15" fmla="*/ 2147483647 h 1073"/>
              <a:gd name="T16" fmla="*/ 2147483647 w 727"/>
              <a:gd name="T17" fmla="*/ 2147483647 h 1073"/>
              <a:gd name="T18" fmla="*/ 2147483647 w 727"/>
              <a:gd name="T19" fmla="*/ 2147483647 h 1073"/>
              <a:gd name="T20" fmla="*/ 2147483647 w 727"/>
              <a:gd name="T21" fmla="*/ 2147483647 h 1073"/>
              <a:gd name="T22" fmla="*/ 2147483647 w 727"/>
              <a:gd name="T23" fmla="*/ 2147483647 h 1073"/>
              <a:gd name="T24" fmla="*/ 2147483647 w 727"/>
              <a:gd name="T25" fmla="*/ 2147483647 h 1073"/>
              <a:gd name="T26" fmla="*/ 2147483647 w 727"/>
              <a:gd name="T27" fmla="*/ 2147483647 h 1073"/>
              <a:gd name="T28" fmla="*/ 2147483647 w 727"/>
              <a:gd name="T29" fmla="*/ 0 h 1073"/>
              <a:gd name="T30" fmla="*/ 2147483647 w 727"/>
              <a:gd name="T31" fmla="*/ 2147483647 h 1073"/>
              <a:gd name="T32" fmla="*/ 2147483647 w 727"/>
              <a:gd name="T33" fmla="*/ 2147483647 h 1073"/>
              <a:gd name="T34" fmla="*/ 2147483647 w 727"/>
              <a:gd name="T35" fmla="*/ 2147483647 h 1073"/>
              <a:gd name="T36" fmla="*/ 2147483647 w 727"/>
              <a:gd name="T37" fmla="*/ 2147483647 h 1073"/>
              <a:gd name="T38" fmla="*/ 2147483647 w 727"/>
              <a:gd name="T39" fmla="*/ 2147483647 h 1073"/>
              <a:gd name="T40" fmla="*/ 2147483647 w 727"/>
              <a:gd name="T41" fmla="*/ 2147483647 h 1073"/>
              <a:gd name="T42" fmla="*/ 2147483647 w 727"/>
              <a:gd name="T43" fmla="*/ 2147483647 h 1073"/>
              <a:gd name="T44" fmla="*/ 2147483647 w 727"/>
              <a:gd name="T45" fmla="*/ 2147483647 h 1073"/>
              <a:gd name="T46" fmla="*/ 2147483647 w 727"/>
              <a:gd name="T47" fmla="*/ 2147483647 h 1073"/>
              <a:gd name="T48" fmla="*/ 2147483647 w 727"/>
              <a:gd name="T49" fmla="*/ 2147483647 h 1073"/>
              <a:gd name="T50" fmla="*/ 2147483647 w 727"/>
              <a:gd name="T51" fmla="*/ 2147483647 h 1073"/>
              <a:gd name="T52" fmla="*/ 2147483647 w 727"/>
              <a:gd name="T53" fmla="*/ 2147483647 h 1073"/>
              <a:gd name="T54" fmla="*/ 2147483647 w 727"/>
              <a:gd name="T55" fmla="*/ 2147483647 h 1073"/>
              <a:gd name="T56" fmla="*/ 2147483647 w 727"/>
              <a:gd name="T57" fmla="*/ 2147483647 h 1073"/>
              <a:gd name="T58" fmla="*/ 2147483647 w 727"/>
              <a:gd name="T59" fmla="*/ 2147483647 h 1073"/>
              <a:gd name="T60" fmla="*/ 2147483647 w 727"/>
              <a:gd name="T61" fmla="*/ 2147483647 h 10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7"/>
              <a:gd name="T94" fmla="*/ 0 h 1073"/>
              <a:gd name="T95" fmla="*/ 727 w 727"/>
              <a:gd name="T96" fmla="*/ 1073 h 10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7" h="1073">
                <a:moveTo>
                  <a:pt x="0" y="1038"/>
                </a:moveTo>
                <a:lnTo>
                  <a:pt x="6" y="993"/>
                </a:lnTo>
                <a:lnTo>
                  <a:pt x="25" y="876"/>
                </a:lnTo>
                <a:lnTo>
                  <a:pt x="40" y="799"/>
                </a:lnTo>
                <a:lnTo>
                  <a:pt x="56" y="712"/>
                </a:lnTo>
                <a:lnTo>
                  <a:pt x="75" y="618"/>
                </a:lnTo>
                <a:lnTo>
                  <a:pt x="97" y="522"/>
                </a:lnTo>
                <a:lnTo>
                  <a:pt x="121" y="425"/>
                </a:lnTo>
                <a:lnTo>
                  <a:pt x="147" y="332"/>
                </a:lnTo>
                <a:lnTo>
                  <a:pt x="175" y="244"/>
                </a:lnTo>
                <a:lnTo>
                  <a:pt x="206" y="165"/>
                </a:lnTo>
                <a:lnTo>
                  <a:pt x="238" y="99"/>
                </a:lnTo>
                <a:lnTo>
                  <a:pt x="271" y="47"/>
                </a:lnTo>
                <a:lnTo>
                  <a:pt x="306" y="13"/>
                </a:lnTo>
                <a:lnTo>
                  <a:pt x="342" y="0"/>
                </a:lnTo>
                <a:lnTo>
                  <a:pt x="378" y="4"/>
                </a:lnTo>
                <a:lnTo>
                  <a:pt x="412" y="17"/>
                </a:lnTo>
                <a:lnTo>
                  <a:pt x="444" y="40"/>
                </a:lnTo>
                <a:lnTo>
                  <a:pt x="473" y="73"/>
                </a:lnTo>
                <a:lnTo>
                  <a:pt x="500" y="113"/>
                </a:lnTo>
                <a:lnTo>
                  <a:pt x="525" y="163"/>
                </a:lnTo>
                <a:lnTo>
                  <a:pt x="549" y="221"/>
                </a:lnTo>
                <a:lnTo>
                  <a:pt x="571" y="286"/>
                </a:lnTo>
                <a:lnTo>
                  <a:pt x="591" y="359"/>
                </a:lnTo>
                <a:lnTo>
                  <a:pt x="612" y="439"/>
                </a:lnTo>
                <a:lnTo>
                  <a:pt x="631" y="526"/>
                </a:lnTo>
                <a:lnTo>
                  <a:pt x="650" y="619"/>
                </a:lnTo>
                <a:lnTo>
                  <a:pt x="687" y="823"/>
                </a:lnTo>
                <a:lnTo>
                  <a:pt x="726" y="1049"/>
                </a:lnTo>
                <a:lnTo>
                  <a:pt x="726" y="1072"/>
                </a:lnTo>
                <a:lnTo>
                  <a:pt x="726" y="1061"/>
                </a:lnTo>
              </a:path>
            </a:pathLst>
          </a:custGeom>
          <a:noFill/>
          <a:ln w="38100" cap="rnd">
            <a:solidFill>
              <a:srgbClr val="FF0000"/>
            </a:solidFill>
            <a:round/>
            <a:headEnd type="none" w="sm" len="sm"/>
            <a:tailEnd type="none" w="sm" len="sm"/>
          </a:ln>
        </p:spPr>
        <p:txBody>
          <a:bodyPr/>
          <a:lstStyle/>
          <a:p>
            <a:endParaRPr lang="es-MX"/>
          </a:p>
        </p:txBody>
      </p:sp>
      <p:sp>
        <p:nvSpPr>
          <p:cNvPr id="38926" name="Freeform 15"/>
          <p:cNvSpPr>
            <a:spLocks/>
          </p:cNvSpPr>
          <p:nvPr/>
        </p:nvSpPr>
        <p:spPr bwMode="auto">
          <a:xfrm>
            <a:off x="4362450" y="1925638"/>
            <a:ext cx="698500" cy="873125"/>
          </a:xfrm>
          <a:custGeom>
            <a:avLst/>
            <a:gdLst>
              <a:gd name="T0" fmla="*/ 0 w 726"/>
              <a:gd name="T1" fmla="*/ 2147483647 h 1073"/>
              <a:gd name="T2" fmla="*/ 2147483647 w 726"/>
              <a:gd name="T3" fmla="*/ 2147483647 h 1073"/>
              <a:gd name="T4" fmla="*/ 2147483647 w 726"/>
              <a:gd name="T5" fmla="*/ 2147483647 h 1073"/>
              <a:gd name="T6" fmla="*/ 2147483647 w 726"/>
              <a:gd name="T7" fmla="*/ 2147483647 h 1073"/>
              <a:gd name="T8" fmla="*/ 2147483647 w 726"/>
              <a:gd name="T9" fmla="*/ 2147483647 h 1073"/>
              <a:gd name="T10" fmla="*/ 2147483647 w 726"/>
              <a:gd name="T11" fmla="*/ 2147483647 h 1073"/>
              <a:gd name="T12" fmla="*/ 2147483647 w 726"/>
              <a:gd name="T13" fmla="*/ 2147483647 h 1073"/>
              <a:gd name="T14" fmla="*/ 2147483647 w 726"/>
              <a:gd name="T15" fmla="*/ 2147483647 h 1073"/>
              <a:gd name="T16" fmla="*/ 2147483647 w 726"/>
              <a:gd name="T17" fmla="*/ 2147483647 h 1073"/>
              <a:gd name="T18" fmla="*/ 2147483647 w 726"/>
              <a:gd name="T19" fmla="*/ 2147483647 h 1073"/>
              <a:gd name="T20" fmla="*/ 2147483647 w 726"/>
              <a:gd name="T21" fmla="*/ 2147483647 h 1073"/>
              <a:gd name="T22" fmla="*/ 2147483647 w 726"/>
              <a:gd name="T23" fmla="*/ 2147483647 h 1073"/>
              <a:gd name="T24" fmla="*/ 2147483647 w 726"/>
              <a:gd name="T25" fmla="*/ 2147483647 h 1073"/>
              <a:gd name="T26" fmla="*/ 2147483647 w 726"/>
              <a:gd name="T27" fmla="*/ 2147483647 h 1073"/>
              <a:gd name="T28" fmla="*/ 2147483647 w 726"/>
              <a:gd name="T29" fmla="*/ 0 h 1073"/>
              <a:gd name="T30" fmla="*/ 2147483647 w 726"/>
              <a:gd name="T31" fmla="*/ 2147483647 h 1073"/>
              <a:gd name="T32" fmla="*/ 2147483647 w 726"/>
              <a:gd name="T33" fmla="*/ 2147483647 h 1073"/>
              <a:gd name="T34" fmla="*/ 2147483647 w 726"/>
              <a:gd name="T35" fmla="*/ 2147483647 h 1073"/>
              <a:gd name="T36" fmla="*/ 2147483647 w 726"/>
              <a:gd name="T37" fmla="*/ 2147483647 h 1073"/>
              <a:gd name="T38" fmla="*/ 2147483647 w 726"/>
              <a:gd name="T39" fmla="*/ 2147483647 h 1073"/>
              <a:gd name="T40" fmla="*/ 2147483647 w 726"/>
              <a:gd name="T41" fmla="*/ 2147483647 h 1073"/>
              <a:gd name="T42" fmla="*/ 2147483647 w 726"/>
              <a:gd name="T43" fmla="*/ 2147483647 h 1073"/>
              <a:gd name="T44" fmla="*/ 2147483647 w 726"/>
              <a:gd name="T45" fmla="*/ 2147483647 h 1073"/>
              <a:gd name="T46" fmla="*/ 2147483647 w 726"/>
              <a:gd name="T47" fmla="*/ 2147483647 h 1073"/>
              <a:gd name="T48" fmla="*/ 2147483647 w 726"/>
              <a:gd name="T49" fmla="*/ 2147483647 h 1073"/>
              <a:gd name="T50" fmla="*/ 2147483647 w 726"/>
              <a:gd name="T51" fmla="*/ 2147483647 h 1073"/>
              <a:gd name="T52" fmla="*/ 2147483647 w 726"/>
              <a:gd name="T53" fmla="*/ 2147483647 h 1073"/>
              <a:gd name="T54" fmla="*/ 2147483647 w 726"/>
              <a:gd name="T55" fmla="*/ 2147483647 h 1073"/>
              <a:gd name="T56" fmla="*/ 2147483647 w 726"/>
              <a:gd name="T57" fmla="*/ 2147483647 h 1073"/>
              <a:gd name="T58" fmla="*/ 2147483647 w 726"/>
              <a:gd name="T59" fmla="*/ 2147483647 h 1073"/>
              <a:gd name="T60" fmla="*/ 2147483647 w 726"/>
              <a:gd name="T61" fmla="*/ 2147483647 h 10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6"/>
              <a:gd name="T94" fmla="*/ 0 h 1073"/>
              <a:gd name="T95" fmla="*/ 726 w 726"/>
              <a:gd name="T96" fmla="*/ 1073 h 10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6" h="1073">
                <a:moveTo>
                  <a:pt x="0" y="1038"/>
                </a:moveTo>
                <a:lnTo>
                  <a:pt x="7" y="993"/>
                </a:lnTo>
                <a:lnTo>
                  <a:pt x="26" y="876"/>
                </a:lnTo>
                <a:lnTo>
                  <a:pt x="40" y="798"/>
                </a:lnTo>
                <a:lnTo>
                  <a:pt x="56" y="711"/>
                </a:lnTo>
                <a:lnTo>
                  <a:pt x="75" y="618"/>
                </a:lnTo>
                <a:lnTo>
                  <a:pt x="97" y="522"/>
                </a:lnTo>
                <a:lnTo>
                  <a:pt x="121" y="425"/>
                </a:lnTo>
                <a:lnTo>
                  <a:pt x="147" y="332"/>
                </a:lnTo>
                <a:lnTo>
                  <a:pt x="175" y="244"/>
                </a:lnTo>
                <a:lnTo>
                  <a:pt x="206" y="165"/>
                </a:lnTo>
                <a:lnTo>
                  <a:pt x="237" y="99"/>
                </a:lnTo>
                <a:lnTo>
                  <a:pt x="271" y="46"/>
                </a:lnTo>
                <a:lnTo>
                  <a:pt x="305" y="12"/>
                </a:lnTo>
                <a:lnTo>
                  <a:pt x="342" y="0"/>
                </a:lnTo>
                <a:lnTo>
                  <a:pt x="378" y="3"/>
                </a:lnTo>
                <a:lnTo>
                  <a:pt x="412" y="17"/>
                </a:lnTo>
                <a:lnTo>
                  <a:pt x="443" y="40"/>
                </a:lnTo>
                <a:lnTo>
                  <a:pt x="472" y="72"/>
                </a:lnTo>
                <a:lnTo>
                  <a:pt x="499" y="113"/>
                </a:lnTo>
                <a:lnTo>
                  <a:pt x="524" y="163"/>
                </a:lnTo>
                <a:lnTo>
                  <a:pt x="548" y="221"/>
                </a:lnTo>
                <a:lnTo>
                  <a:pt x="570" y="286"/>
                </a:lnTo>
                <a:lnTo>
                  <a:pt x="591" y="359"/>
                </a:lnTo>
                <a:lnTo>
                  <a:pt x="611" y="439"/>
                </a:lnTo>
                <a:lnTo>
                  <a:pt x="630" y="526"/>
                </a:lnTo>
                <a:lnTo>
                  <a:pt x="649" y="619"/>
                </a:lnTo>
                <a:lnTo>
                  <a:pt x="686" y="823"/>
                </a:lnTo>
                <a:lnTo>
                  <a:pt x="725" y="1049"/>
                </a:lnTo>
                <a:lnTo>
                  <a:pt x="725" y="1072"/>
                </a:lnTo>
                <a:lnTo>
                  <a:pt x="725" y="1061"/>
                </a:lnTo>
              </a:path>
            </a:pathLst>
          </a:custGeom>
          <a:noFill/>
          <a:ln w="38100" cap="rnd">
            <a:solidFill>
              <a:srgbClr val="FF0000"/>
            </a:solidFill>
            <a:round/>
            <a:headEnd type="none" w="sm" len="sm"/>
            <a:tailEnd type="none" w="sm" len="sm"/>
          </a:ln>
        </p:spPr>
        <p:txBody>
          <a:bodyPr/>
          <a:lstStyle/>
          <a:p>
            <a:endParaRPr lang="es-MX"/>
          </a:p>
        </p:txBody>
      </p:sp>
      <p:sp>
        <p:nvSpPr>
          <p:cNvPr id="38927" name="Rectangle 16"/>
          <p:cNvSpPr>
            <a:spLocks noChangeArrowheads="1"/>
          </p:cNvSpPr>
          <p:nvPr/>
        </p:nvSpPr>
        <p:spPr bwMode="auto">
          <a:xfrm>
            <a:off x="2468563" y="1527175"/>
            <a:ext cx="2608262" cy="244475"/>
          </a:xfrm>
          <a:prstGeom prst="rect">
            <a:avLst/>
          </a:prstGeom>
          <a:noFill/>
          <a:ln w="9525">
            <a:noFill/>
            <a:miter lim="800000"/>
            <a:headEnd/>
            <a:tailEnd/>
          </a:ln>
        </p:spPr>
        <p:txBody>
          <a:bodyPr lIns="0" tIns="0" rIns="0" bIns="0">
            <a:spAutoFit/>
          </a:bodyPr>
          <a:lstStyle/>
          <a:p>
            <a:pPr eaLnBrk="0" hangingPunct="0"/>
            <a:r>
              <a:rPr lang="en-US" sz="1600" b="1" dirty="0"/>
              <a:t> </a:t>
            </a:r>
            <a:r>
              <a:rPr lang="en-US" sz="1600" b="1" dirty="0" err="1"/>
              <a:t>Insulina</a:t>
            </a:r>
            <a:r>
              <a:rPr lang="en-US" sz="1600" b="1" dirty="0"/>
              <a:t> de </a:t>
            </a:r>
            <a:r>
              <a:rPr lang="en-US" sz="1600" b="1" dirty="0" err="1"/>
              <a:t>acción</a:t>
            </a:r>
            <a:r>
              <a:rPr lang="en-US" sz="1600" b="1" dirty="0"/>
              <a:t> </a:t>
            </a:r>
            <a:r>
              <a:rPr lang="en-US" sz="1600" b="1" dirty="0" err="1"/>
              <a:t>rápida</a:t>
            </a:r>
            <a:endParaRPr lang="en-US" sz="1600" b="1" dirty="0"/>
          </a:p>
        </p:txBody>
      </p:sp>
      <p:sp>
        <p:nvSpPr>
          <p:cNvPr id="38928" name="Freeform 17"/>
          <p:cNvSpPr>
            <a:spLocks noChangeAspect="1"/>
          </p:cNvSpPr>
          <p:nvPr/>
        </p:nvSpPr>
        <p:spPr bwMode="auto">
          <a:xfrm>
            <a:off x="5237163" y="2827338"/>
            <a:ext cx="100012" cy="184150"/>
          </a:xfrm>
          <a:custGeom>
            <a:avLst/>
            <a:gdLst>
              <a:gd name="T0" fmla="*/ 0 w 194"/>
              <a:gd name="T1" fmla="*/ 0 h 425"/>
              <a:gd name="T2" fmla="*/ 0 w 194"/>
              <a:gd name="T3" fmla="*/ 0 h 425"/>
              <a:gd name="T4" fmla="*/ 0 w 194"/>
              <a:gd name="T5" fmla="*/ 0 h 425"/>
              <a:gd name="T6" fmla="*/ 0 w 194"/>
              <a:gd name="T7" fmla="*/ 0 h 425"/>
              <a:gd name="T8" fmla="*/ 0 w 194"/>
              <a:gd name="T9" fmla="*/ 0 h 425"/>
              <a:gd name="T10" fmla="*/ 0 w 194"/>
              <a:gd name="T11" fmla="*/ 0 h 425"/>
              <a:gd name="T12" fmla="*/ 0 w 194"/>
              <a:gd name="T13" fmla="*/ 0 h 425"/>
              <a:gd name="T14" fmla="*/ 0 w 194"/>
              <a:gd name="T15" fmla="*/ 0 h 425"/>
              <a:gd name="T16" fmla="*/ 0 60000 65536"/>
              <a:gd name="T17" fmla="*/ 0 60000 65536"/>
              <a:gd name="T18" fmla="*/ 0 60000 65536"/>
              <a:gd name="T19" fmla="*/ 0 60000 65536"/>
              <a:gd name="T20" fmla="*/ 0 60000 65536"/>
              <a:gd name="T21" fmla="*/ 0 60000 65536"/>
              <a:gd name="T22" fmla="*/ 0 60000 65536"/>
              <a:gd name="T23" fmla="*/ 0 60000 65536"/>
              <a:gd name="T24" fmla="*/ 0 w 194"/>
              <a:gd name="T25" fmla="*/ 0 h 425"/>
              <a:gd name="T26" fmla="*/ 194 w 194"/>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 h="425">
                <a:moveTo>
                  <a:pt x="148" y="424"/>
                </a:moveTo>
                <a:lnTo>
                  <a:pt x="148" y="310"/>
                </a:lnTo>
                <a:lnTo>
                  <a:pt x="193" y="310"/>
                </a:lnTo>
                <a:lnTo>
                  <a:pt x="96" y="0"/>
                </a:lnTo>
                <a:lnTo>
                  <a:pt x="0" y="310"/>
                </a:lnTo>
                <a:lnTo>
                  <a:pt x="45" y="310"/>
                </a:lnTo>
                <a:lnTo>
                  <a:pt x="45" y="424"/>
                </a:lnTo>
                <a:lnTo>
                  <a:pt x="148" y="424"/>
                </a:lnTo>
              </a:path>
            </a:pathLst>
          </a:custGeom>
          <a:solidFill>
            <a:srgbClr val="FF0000"/>
          </a:solidFill>
          <a:ln w="12700" cap="rnd">
            <a:solidFill>
              <a:srgbClr val="000000"/>
            </a:solidFill>
            <a:round/>
            <a:headEnd/>
            <a:tailEnd/>
          </a:ln>
        </p:spPr>
        <p:txBody>
          <a:bodyPr/>
          <a:lstStyle/>
          <a:p>
            <a:endParaRPr lang="es-MX"/>
          </a:p>
        </p:txBody>
      </p:sp>
      <p:sp>
        <p:nvSpPr>
          <p:cNvPr id="38929" name="Rectangle 18"/>
          <p:cNvSpPr>
            <a:spLocks noChangeArrowheads="1"/>
          </p:cNvSpPr>
          <p:nvPr/>
        </p:nvSpPr>
        <p:spPr bwMode="auto">
          <a:xfrm>
            <a:off x="5741988" y="1981200"/>
            <a:ext cx="1344612" cy="244475"/>
          </a:xfrm>
          <a:prstGeom prst="rect">
            <a:avLst/>
          </a:prstGeom>
          <a:noFill/>
          <a:ln w="9525">
            <a:noFill/>
            <a:miter lim="800000"/>
            <a:headEnd/>
            <a:tailEnd/>
          </a:ln>
        </p:spPr>
        <p:txBody>
          <a:bodyPr wrap="none" lIns="0" tIns="0" rIns="0" bIns="0">
            <a:spAutoFit/>
          </a:bodyPr>
          <a:lstStyle/>
          <a:p>
            <a:pPr eaLnBrk="0" hangingPunct="0"/>
            <a:r>
              <a:rPr lang="en-US" sz="1600" b="1" dirty="0" err="1"/>
              <a:t>Insulina</a:t>
            </a:r>
            <a:r>
              <a:rPr lang="en-US" sz="1600" b="1" dirty="0"/>
              <a:t> basal</a:t>
            </a:r>
          </a:p>
        </p:txBody>
      </p:sp>
      <p:sp>
        <p:nvSpPr>
          <p:cNvPr id="38930" name="Freeform 19"/>
          <p:cNvSpPr>
            <a:spLocks/>
          </p:cNvSpPr>
          <p:nvPr/>
        </p:nvSpPr>
        <p:spPr bwMode="auto">
          <a:xfrm>
            <a:off x="5213350" y="2459038"/>
            <a:ext cx="1931988" cy="320675"/>
          </a:xfrm>
          <a:custGeom>
            <a:avLst/>
            <a:gdLst>
              <a:gd name="T0" fmla="*/ 0 w 1369"/>
              <a:gd name="T1" fmla="*/ 2147483647 h 202"/>
              <a:gd name="T2" fmla="*/ 2147483647 w 1369"/>
              <a:gd name="T3" fmla="*/ 2147483647 h 202"/>
              <a:gd name="T4" fmla="*/ 2147483647 w 1369"/>
              <a:gd name="T5" fmla="*/ 2147483647 h 202"/>
              <a:gd name="T6" fmla="*/ 2147483647 w 1369"/>
              <a:gd name="T7" fmla="*/ 2147483647 h 202"/>
              <a:gd name="T8" fmla="*/ 2147483647 w 1369"/>
              <a:gd name="T9" fmla="*/ 2147483647 h 202"/>
              <a:gd name="T10" fmla="*/ 2147483647 w 1369"/>
              <a:gd name="T11" fmla="*/ 2147483647 h 202"/>
              <a:gd name="T12" fmla="*/ 2147483647 w 1369"/>
              <a:gd name="T13" fmla="*/ 2147483647 h 202"/>
              <a:gd name="T14" fmla="*/ 2147483647 w 1369"/>
              <a:gd name="T15" fmla="*/ 2147483647 h 202"/>
              <a:gd name="T16" fmla="*/ 2147483647 w 1369"/>
              <a:gd name="T17" fmla="*/ 2147483647 h 202"/>
              <a:gd name="T18" fmla="*/ 2147483647 w 1369"/>
              <a:gd name="T19" fmla="*/ 2147483647 h 202"/>
              <a:gd name="T20" fmla="*/ 2147483647 w 1369"/>
              <a:gd name="T21" fmla="*/ 2147483647 h 202"/>
              <a:gd name="T22" fmla="*/ 2147483647 w 1369"/>
              <a:gd name="T23" fmla="*/ 2147483647 h 202"/>
              <a:gd name="T24" fmla="*/ 2147483647 w 1369"/>
              <a:gd name="T25" fmla="*/ 2147483647 h 202"/>
              <a:gd name="T26" fmla="*/ 2147483647 w 1369"/>
              <a:gd name="T27" fmla="*/ 2147483647 h 202"/>
              <a:gd name="T28" fmla="*/ 2147483647 w 1369"/>
              <a:gd name="T29" fmla="*/ 2147483647 h 202"/>
              <a:gd name="T30" fmla="*/ 2147483647 w 1369"/>
              <a:gd name="T31" fmla="*/ 2147483647 h 202"/>
              <a:gd name="T32" fmla="*/ 2147483647 w 1369"/>
              <a:gd name="T33" fmla="*/ 2147483647 h 202"/>
              <a:gd name="T34" fmla="*/ 2147483647 w 1369"/>
              <a:gd name="T35" fmla="*/ 2147483647 h 202"/>
              <a:gd name="T36" fmla="*/ 2147483647 w 1369"/>
              <a:gd name="T37" fmla="*/ 0 h 202"/>
              <a:gd name="T38" fmla="*/ 2147483647 w 1369"/>
              <a:gd name="T39" fmla="*/ 0 h 202"/>
              <a:gd name="T40" fmla="*/ 2147483647 w 1369"/>
              <a:gd name="T41" fmla="*/ 2147483647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69"/>
              <a:gd name="T64" fmla="*/ 0 h 202"/>
              <a:gd name="T65" fmla="*/ 1369 w 1369"/>
              <a:gd name="T66" fmla="*/ 202 h 2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69" h="202">
                <a:moveTo>
                  <a:pt x="0" y="202"/>
                </a:moveTo>
                <a:lnTo>
                  <a:pt x="23" y="193"/>
                </a:lnTo>
                <a:lnTo>
                  <a:pt x="89" y="172"/>
                </a:lnTo>
                <a:lnTo>
                  <a:pt x="138" y="158"/>
                </a:lnTo>
                <a:lnTo>
                  <a:pt x="194" y="141"/>
                </a:lnTo>
                <a:lnTo>
                  <a:pt x="260" y="124"/>
                </a:lnTo>
                <a:lnTo>
                  <a:pt x="334" y="106"/>
                </a:lnTo>
                <a:lnTo>
                  <a:pt x="416" y="87"/>
                </a:lnTo>
                <a:lnTo>
                  <a:pt x="504" y="69"/>
                </a:lnTo>
                <a:lnTo>
                  <a:pt x="599" y="53"/>
                </a:lnTo>
                <a:lnTo>
                  <a:pt x="700" y="37"/>
                </a:lnTo>
                <a:lnTo>
                  <a:pt x="806" y="24"/>
                </a:lnTo>
                <a:lnTo>
                  <a:pt x="861" y="18"/>
                </a:lnTo>
                <a:lnTo>
                  <a:pt x="918" y="13"/>
                </a:lnTo>
                <a:lnTo>
                  <a:pt x="974" y="9"/>
                </a:lnTo>
                <a:lnTo>
                  <a:pt x="1033" y="5"/>
                </a:lnTo>
                <a:lnTo>
                  <a:pt x="1092" y="3"/>
                </a:lnTo>
                <a:lnTo>
                  <a:pt x="1152" y="1"/>
                </a:lnTo>
                <a:lnTo>
                  <a:pt x="1225" y="0"/>
                </a:lnTo>
                <a:lnTo>
                  <a:pt x="1298" y="0"/>
                </a:lnTo>
                <a:lnTo>
                  <a:pt x="1369" y="2"/>
                </a:lnTo>
              </a:path>
            </a:pathLst>
          </a:custGeom>
          <a:noFill/>
          <a:ln w="38100" cap="rnd">
            <a:solidFill>
              <a:srgbClr val="00B0F0"/>
            </a:solidFill>
            <a:round/>
            <a:headEnd type="none" w="sm" len="sm"/>
            <a:tailEnd type="none" w="sm" len="sm"/>
          </a:ln>
        </p:spPr>
        <p:txBody>
          <a:bodyPr/>
          <a:lstStyle/>
          <a:p>
            <a:endParaRPr lang="es-MX"/>
          </a:p>
        </p:txBody>
      </p:sp>
      <p:sp>
        <p:nvSpPr>
          <p:cNvPr id="38931" name="Text Box 20"/>
          <p:cNvSpPr txBox="1">
            <a:spLocks noChangeArrowheads="1"/>
          </p:cNvSpPr>
          <p:nvPr/>
        </p:nvSpPr>
        <p:spPr bwMode="auto">
          <a:xfrm>
            <a:off x="414338" y="2147888"/>
            <a:ext cx="1795462" cy="581025"/>
          </a:xfrm>
          <a:prstGeom prst="rect">
            <a:avLst/>
          </a:prstGeom>
          <a:noFill/>
          <a:ln w="9525">
            <a:noFill/>
            <a:miter lim="800000"/>
            <a:headEnd/>
            <a:tailEnd/>
          </a:ln>
        </p:spPr>
        <p:txBody>
          <a:bodyPr>
            <a:spAutoFit/>
          </a:bodyPr>
          <a:lstStyle/>
          <a:p>
            <a:pPr algn="ctr" eaLnBrk="0" hangingPunct="0">
              <a:spcBef>
                <a:spcPct val="50000"/>
              </a:spcBef>
            </a:pPr>
            <a:r>
              <a:rPr lang="en-US" sz="1600" b="1" dirty="0" err="1"/>
              <a:t>Efecto</a:t>
            </a:r>
            <a:r>
              <a:rPr lang="en-US" sz="1600" b="1" dirty="0"/>
              <a:t> de la </a:t>
            </a:r>
            <a:r>
              <a:rPr lang="en-US" sz="1600" b="1" dirty="0" err="1"/>
              <a:t>insulina</a:t>
            </a:r>
            <a:endParaRPr lang="en-US" sz="1600" b="1" dirty="0"/>
          </a:p>
        </p:txBody>
      </p:sp>
      <p:sp>
        <p:nvSpPr>
          <p:cNvPr id="38932" name="Freeform 21"/>
          <p:cNvSpPr>
            <a:spLocks/>
          </p:cNvSpPr>
          <p:nvPr/>
        </p:nvSpPr>
        <p:spPr bwMode="auto">
          <a:xfrm rot="360147">
            <a:off x="2205038" y="2471738"/>
            <a:ext cx="3376612" cy="134937"/>
          </a:xfrm>
          <a:custGeom>
            <a:avLst/>
            <a:gdLst>
              <a:gd name="T0" fmla="*/ 0 w 3377"/>
              <a:gd name="T1" fmla="*/ 0 h 564"/>
              <a:gd name="T2" fmla="*/ 2147483647 w 3377"/>
              <a:gd name="T3" fmla="*/ 0 h 564"/>
              <a:gd name="T4" fmla="*/ 2147483647 w 3377"/>
              <a:gd name="T5" fmla="*/ 0 h 564"/>
              <a:gd name="T6" fmla="*/ 2147483647 w 3377"/>
              <a:gd name="T7" fmla="*/ 0 h 564"/>
              <a:gd name="T8" fmla="*/ 2147483647 w 3377"/>
              <a:gd name="T9" fmla="*/ 0 h 564"/>
              <a:gd name="T10" fmla="*/ 2147483647 w 3377"/>
              <a:gd name="T11" fmla="*/ 0 h 564"/>
              <a:gd name="T12" fmla="*/ 2147483647 w 3377"/>
              <a:gd name="T13" fmla="*/ 0 h 564"/>
              <a:gd name="T14" fmla="*/ 2147483647 w 3377"/>
              <a:gd name="T15" fmla="*/ 0 h 564"/>
              <a:gd name="T16" fmla="*/ 2147483647 w 3377"/>
              <a:gd name="T17" fmla="*/ 0 h 564"/>
              <a:gd name="T18" fmla="*/ 2147483647 w 3377"/>
              <a:gd name="T19" fmla="*/ 0 h 564"/>
              <a:gd name="T20" fmla="*/ 2147483647 w 3377"/>
              <a:gd name="T21" fmla="*/ 0 h 564"/>
              <a:gd name="T22" fmla="*/ 2147483647 w 3377"/>
              <a:gd name="T23" fmla="*/ 0 h 564"/>
              <a:gd name="T24" fmla="*/ 2147483647 w 3377"/>
              <a:gd name="T25" fmla="*/ 0 h 564"/>
              <a:gd name="T26" fmla="*/ 2147483647 w 3377"/>
              <a:gd name="T27" fmla="*/ 0 h 564"/>
              <a:gd name="T28" fmla="*/ 2147483647 w 3377"/>
              <a:gd name="T29" fmla="*/ 0 h 564"/>
              <a:gd name="T30" fmla="*/ 2147483647 w 3377"/>
              <a:gd name="T31" fmla="*/ 0 h 564"/>
              <a:gd name="T32" fmla="*/ 2147483647 w 3377"/>
              <a:gd name="T33" fmla="*/ 0 h 564"/>
              <a:gd name="T34" fmla="*/ 2147483647 w 3377"/>
              <a:gd name="T35" fmla="*/ 0 h 564"/>
              <a:gd name="T36" fmla="*/ 2147483647 w 3377"/>
              <a:gd name="T37" fmla="*/ 0 h 564"/>
              <a:gd name="T38" fmla="*/ 2147483647 w 3377"/>
              <a:gd name="T39" fmla="*/ 0 h 564"/>
              <a:gd name="T40" fmla="*/ 2147483647 w 3377"/>
              <a:gd name="T41" fmla="*/ 0 h 564"/>
              <a:gd name="T42" fmla="*/ 2147483647 w 3377"/>
              <a:gd name="T43" fmla="*/ 0 h 564"/>
              <a:gd name="T44" fmla="*/ 2147483647 w 3377"/>
              <a:gd name="T45" fmla="*/ 0 h 564"/>
              <a:gd name="T46" fmla="*/ 2147483647 w 3377"/>
              <a:gd name="T47" fmla="*/ 0 h 564"/>
              <a:gd name="T48" fmla="*/ 2147483647 w 3377"/>
              <a:gd name="T49" fmla="*/ 0 h 564"/>
              <a:gd name="T50" fmla="*/ 2147483647 w 3377"/>
              <a:gd name="T51" fmla="*/ 0 h 564"/>
              <a:gd name="T52" fmla="*/ 2147483647 w 3377"/>
              <a:gd name="T53" fmla="*/ 0 h 564"/>
              <a:gd name="T54" fmla="*/ 2147483647 w 3377"/>
              <a:gd name="T55" fmla="*/ 0 h 564"/>
              <a:gd name="T56" fmla="*/ 2147483647 w 3377"/>
              <a:gd name="T57" fmla="*/ 0 h 564"/>
              <a:gd name="T58" fmla="*/ 2147483647 w 3377"/>
              <a:gd name="T59" fmla="*/ 0 h 564"/>
              <a:gd name="T60" fmla="*/ 2147483647 w 3377"/>
              <a:gd name="T61" fmla="*/ 0 h 564"/>
              <a:gd name="T62" fmla="*/ 2147483647 w 3377"/>
              <a:gd name="T63" fmla="*/ 0 h 564"/>
              <a:gd name="T64" fmla="*/ 2147483647 w 3377"/>
              <a:gd name="T65" fmla="*/ 0 h 564"/>
              <a:gd name="T66" fmla="*/ 2147483647 w 3377"/>
              <a:gd name="T67" fmla="*/ 0 h 564"/>
              <a:gd name="T68" fmla="*/ 2147483647 w 3377"/>
              <a:gd name="T69" fmla="*/ 0 h 564"/>
              <a:gd name="T70" fmla="*/ 2147483647 w 3377"/>
              <a:gd name="T71" fmla="*/ 0 h 564"/>
              <a:gd name="T72" fmla="*/ 2147483647 w 3377"/>
              <a:gd name="T73" fmla="*/ 0 h 5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77"/>
              <a:gd name="T112" fmla="*/ 0 h 564"/>
              <a:gd name="T113" fmla="*/ 3377 w 3377"/>
              <a:gd name="T114" fmla="*/ 564 h 5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77" h="564">
                <a:moveTo>
                  <a:pt x="0" y="563"/>
                </a:moveTo>
                <a:lnTo>
                  <a:pt x="30" y="540"/>
                </a:lnTo>
                <a:lnTo>
                  <a:pt x="116" y="480"/>
                </a:lnTo>
                <a:lnTo>
                  <a:pt x="179" y="440"/>
                </a:lnTo>
                <a:lnTo>
                  <a:pt x="253" y="394"/>
                </a:lnTo>
                <a:lnTo>
                  <a:pt x="338" y="346"/>
                </a:lnTo>
                <a:lnTo>
                  <a:pt x="435" y="295"/>
                </a:lnTo>
                <a:lnTo>
                  <a:pt x="541" y="244"/>
                </a:lnTo>
                <a:lnTo>
                  <a:pt x="656" y="194"/>
                </a:lnTo>
                <a:lnTo>
                  <a:pt x="780" y="147"/>
                </a:lnTo>
                <a:lnTo>
                  <a:pt x="911" y="104"/>
                </a:lnTo>
                <a:lnTo>
                  <a:pt x="1049" y="66"/>
                </a:lnTo>
                <a:lnTo>
                  <a:pt x="1121" y="50"/>
                </a:lnTo>
                <a:lnTo>
                  <a:pt x="1194" y="36"/>
                </a:lnTo>
                <a:lnTo>
                  <a:pt x="1268" y="24"/>
                </a:lnTo>
                <a:lnTo>
                  <a:pt x="1344" y="14"/>
                </a:lnTo>
                <a:lnTo>
                  <a:pt x="1421" y="7"/>
                </a:lnTo>
                <a:lnTo>
                  <a:pt x="1499" y="2"/>
                </a:lnTo>
                <a:lnTo>
                  <a:pt x="1594" y="0"/>
                </a:lnTo>
                <a:lnTo>
                  <a:pt x="1689" y="1"/>
                </a:lnTo>
                <a:lnTo>
                  <a:pt x="1782" y="6"/>
                </a:lnTo>
                <a:lnTo>
                  <a:pt x="1874" y="14"/>
                </a:lnTo>
                <a:lnTo>
                  <a:pt x="1964" y="24"/>
                </a:lnTo>
                <a:lnTo>
                  <a:pt x="2052" y="37"/>
                </a:lnTo>
                <a:lnTo>
                  <a:pt x="2139" y="52"/>
                </a:lnTo>
                <a:lnTo>
                  <a:pt x="2224" y="69"/>
                </a:lnTo>
                <a:lnTo>
                  <a:pt x="2307" y="88"/>
                </a:lnTo>
                <a:lnTo>
                  <a:pt x="2387" y="109"/>
                </a:lnTo>
                <a:lnTo>
                  <a:pt x="2542" y="154"/>
                </a:lnTo>
                <a:lnTo>
                  <a:pt x="2687" y="203"/>
                </a:lnTo>
                <a:lnTo>
                  <a:pt x="2821" y="255"/>
                </a:lnTo>
                <a:lnTo>
                  <a:pt x="2943" y="307"/>
                </a:lnTo>
                <a:lnTo>
                  <a:pt x="3052" y="358"/>
                </a:lnTo>
                <a:lnTo>
                  <a:pt x="3146" y="406"/>
                </a:lnTo>
                <a:lnTo>
                  <a:pt x="3226" y="449"/>
                </a:lnTo>
                <a:lnTo>
                  <a:pt x="3337" y="514"/>
                </a:lnTo>
                <a:lnTo>
                  <a:pt x="3376" y="539"/>
                </a:lnTo>
              </a:path>
            </a:pathLst>
          </a:custGeom>
          <a:noFill/>
          <a:ln w="38100" cap="rnd">
            <a:solidFill>
              <a:srgbClr val="00B0F0"/>
            </a:solidFill>
            <a:round/>
            <a:headEnd type="none" w="sm" len="sm"/>
            <a:tailEnd type="none" w="sm" len="sm"/>
          </a:ln>
        </p:spPr>
        <p:txBody>
          <a:bodyPr/>
          <a:lstStyle/>
          <a:p>
            <a:endParaRPr lang="es-MX"/>
          </a:p>
        </p:txBody>
      </p:sp>
      <p:sp>
        <p:nvSpPr>
          <p:cNvPr id="38933" name="Freeform 23"/>
          <p:cNvSpPr>
            <a:spLocks noChangeAspect="1"/>
          </p:cNvSpPr>
          <p:nvPr/>
        </p:nvSpPr>
        <p:spPr bwMode="auto">
          <a:xfrm>
            <a:off x="2244725" y="2836863"/>
            <a:ext cx="98425" cy="184150"/>
          </a:xfrm>
          <a:custGeom>
            <a:avLst/>
            <a:gdLst>
              <a:gd name="T0" fmla="*/ 0 w 194"/>
              <a:gd name="T1" fmla="*/ 0 h 425"/>
              <a:gd name="T2" fmla="*/ 0 w 194"/>
              <a:gd name="T3" fmla="*/ 0 h 425"/>
              <a:gd name="T4" fmla="*/ 0 w 194"/>
              <a:gd name="T5" fmla="*/ 0 h 425"/>
              <a:gd name="T6" fmla="*/ 0 w 194"/>
              <a:gd name="T7" fmla="*/ 0 h 425"/>
              <a:gd name="T8" fmla="*/ 0 w 194"/>
              <a:gd name="T9" fmla="*/ 0 h 425"/>
              <a:gd name="T10" fmla="*/ 0 w 194"/>
              <a:gd name="T11" fmla="*/ 0 h 425"/>
              <a:gd name="T12" fmla="*/ 0 w 194"/>
              <a:gd name="T13" fmla="*/ 0 h 425"/>
              <a:gd name="T14" fmla="*/ 0 w 194"/>
              <a:gd name="T15" fmla="*/ 0 h 425"/>
              <a:gd name="T16" fmla="*/ 0 60000 65536"/>
              <a:gd name="T17" fmla="*/ 0 60000 65536"/>
              <a:gd name="T18" fmla="*/ 0 60000 65536"/>
              <a:gd name="T19" fmla="*/ 0 60000 65536"/>
              <a:gd name="T20" fmla="*/ 0 60000 65536"/>
              <a:gd name="T21" fmla="*/ 0 60000 65536"/>
              <a:gd name="T22" fmla="*/ 0 60000 65536"/>
              <a:gd name="T23" fmla="*/ 0 60000 65536"/>
              <a:gd name="T24" fmla="*/ 0 w 194"/>
              <a:gd name="T25" fmla="*/ 0 h 425"/>
              <a:gd name="T26" fmla="*/ 194 w 194"/>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 h="425">
                <a:moveTo>
                  <a:pt x="148" y="424"/>
                </a:moveTo>
                <a:lnTo>
                  <a:pt x="148" y="310"/>
                </a:lnTo>
                <a:lnTo>
                  <a:pt x="193" y="310"/>
                </a:lnTo>
                <a:lnTo>
                  <a:pt x="96" y="0"/>
                </a:lnTo>
                <a:lnTo>
                  <a:pt x="0" y="310"/>
                </a:lnTo>
                <a:lnTo>
                  <a:pt x="45" y="310"/>
                </a:lnTo>
                <a:lnTo>
                  <a:pt x="45" y="424"/>
                </a:lnTo>
                <a:lnTo>
                  <a:pt x="148" y="424"/>
                </a:lnTo>
              </a:path>
            </a:pathLst>
          </a:custGeom>
          <a:solidFill>
            <a:srgbClr val="FF0000"/>
          </a:solidFill>
          <a:ln w="12700" cap="rnd">
            <a:solidFill>
              <a:srgbClr val="000000"/>
            </a:solidFill>
            <a:round/>
            <a:headEnd/>
            <a:tailEnd/>
          </a:ln>
        </p:spPr>
        <p:txBody>
          <a:bodyPr/>
          <a:lstStyle/>
          <a:p>
            <a:endParaRPr lang="es-MX"/>
          </a:p>
        </p:txBody>
      </p:sp>
      <p:sp>
        <p:nvSpPr>
          <p:cNvPr id="38934" name="Freeform 24"/>
          <p:cNvSpPr>
            <a:spLocks noChangeAspect="1"/>
          </p:cNvSpPr>
          <p:nvPr/>
        </p:nvSpPr>
        <p:spPr bwMode="auto">
          <a:xfrm>
            <a:off x="3198813" y="2846388"/>
            <a:ext cx="98425" cy="184150"/>
          </a:xfrm>
          <a:custGeom>
            <a:avLst/>
            <a:gdLst>
              <a:gd name="T0" fmla="*/ 0 w 194"/>
              <a:gd name="T1" fmla="*/ 0 h 425"/>
              <a:gd name="T2" fmla="*/ 0 w 194"/>
              <a:gd name="T3" fmla="*/ 0 h 425"/>
              <a:gd name="T4" fmla="*/ 0 w 194"/>
              <a:gd name="T5" fmla="*/ 0 h 425"/>
              <a:gd name="T6" fmla="*/ 0 w 194"/>
              <a:gd name="T7" fmla="*/ 0 h 425"/>
              <a:gd name="T8" fmla="*/ 0 w 194"/>
              <a:gd name="T9" fmla="*/ 0 h 425"/>
              <a:gd name="T10" fmla="*/ 0 w 194"/>
              <a:gd name="T11" fmla="*/ 0 h 425"/>
              <a:gd name="T12" fmla="*/ 0 w 194"/>
              <a:gd name="T13" fmla="*/ 0 h 425"/>
              <a:gd name="T14" fmla="*/ 0 w 194"/>
              <a:gd name="T15" fmla="*/ 0 h 425"/>
              <a:gd name="T16" fmla="*/ 0 60000 65536"/>
              <a:gd name="T17" fmla="*/ 0 60000 65536"/>
              <a:gd name="T18" fmla="*/ 0 60000 65536"/>
              <a:gd name="T19" fmla="*/ 0 60000 65536"/>
              <a:gd name="T20" fmla="*/ 0 60000 65536"/>
              <a:gd name="T21" fmla="*/ 0 60000 65536"/>
              <a:gd name="T22" fmla="*/ 0 60000 65536"/>
              <a:gd name="T23" fmla="*/ 0 60000 65536"/>
              <a:gd name="T24" fmla="*/ 0 w 194"/>
              <a:gd name="T25" fmla="*/ 0 h 425"/>
              <a:gd name="T26" fmla="*/ 194 w 194"/>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 h="425">
                <a:moveTo>
                  <a:pt x="148" y="424"/>
                </a:moveTo>
                <a:lnTo>
                  <a:pt x="148" y="310"/>
                </a:lnTo>
                <a:lnTo>
                  <a:pt x="193" y="310"/>
                </a:lnTo>
                <a:lnTo>
                  <a:pt x="96" y="0"/>
                </a:lnTo>
                <a:lnTo>
                  <a:pt x="0" y="310"/>
                </a:lnTo>
                <a:lnTo>
                  <a:pt x="45" y="310"/>
                </a:lnTo>
                <a:lnTo>
                  <a:pt x="45" y="424"/>
                </a:lnTo>
                <a:lnTo>
                  <a:pt x="148" y="424"/>
                </a:lnTo>
              </a:path>
            </a:pathLst>
          </a:custGeom>
          <a:solidFill>
            <a:srgbClr val="FF0000"/>
          </a:solidFill>
          <a:ln w="12700" cap="rnd">
            <a:solidFill>
              <a:srgbClr val="000000"/>
            </a:solidFill>
            <a:round/>
            <a:headEnd/>
            <a:tailEnd/>
          </a:ln>
        </p:spPr>
        <p:txBody>
          <a:bodyPr/>
          <a:lstStyle/>
          <a:p>
            <a:endParaRPr lang="es-MX"/>
          </a:p>
        </p:txBody>
      </p:sp>
      <p:sp>
        <p:nvSpPr>
          <p:cNvPr id="50" name="Text Box 2"/>
          <p:cNvSpPr txBox="1">
            <a:spLocks noChangeArrowheads="1"/>
          </p:cNvSpPr>
          <p:nvPr/>
        </p:nvSpPr>
        <p:spPr bwMode="auto">
          <a:xfrm>
            <a:off x="2843808" y="4581128"/>
            <a:ext cx="4471988" cy="1938992"/>
          </a:xfrm>
          <a:prstGeom prst="rect">
            <a:avLst/>
          </a:prstGeom>
          <a:noFill/>
          <a:ln w="9525">
            <a:noFill/>
            <a:miter lim="800000"/>
            <a:headEnd/>
            <a:tailEnd/>
          </a:ln>
        </p:spPr>
        <p:txBody>
          <a:bodyPr>
            <a:spAutoFit/>
          </a:bodyPr>
          <a:lstStyle/>
          <a:p>
            <a:pPr marL="166688" indent="-166688">
              <a:buClr>
                <a:schemeClr val="bg2"/>
              </a:buClr>
            </a:pPr>
            <a:r>
              <a:rPr lang="en-US" sz="1500" b="1" i="1" dirty="0" err="1"/>
              <a:t>Ventajas</a:t>
            </a:r>
            <a:r>
              <a:rPr lang="en-US" sz="1500" b="1" i="1" dirty="0" smtClean="0"/>
              <a:t>:</a:t>
            </a:r>
          </a:p>
          <a:p>
            <a:pPr marL="166688" indent="-166688">
              <a:buClr>
                <a:schemeClr val="bg2"/>
              </a:buClr>
            </a:pPr>
            <a:endParaRPr lang="en-US" sz="1500" b="1" i="1" dirty="0"/>
          </a:p>
          <a:p>
            <a:pPr marL="166688" indent="-166688">
              <a:lnSpc>
                <a:spcPct val="150000"/>
              </a:lnSpc>
              <a:buClr>
                <a:schemeClr val="bg2"/>
              </a:buClr>
              <a:buFontTx/>
              <a:buChar char="•"/>
            </a:pPr>
            <a:r>
              <a:rPr lang="en-US" sz="1500" b="1" dirty="0">
                <a:solidFill>
                  <a:srgbClr val="7030A0"/>
                </a:solidFill>
              </a:rPr>
              <a:t>Control </a:t>
            </a:r>
            <a:r>
              <a:rPr lang="en-US" sz="1500" b="1" dirty="0" err="1">
                <a:solidFill>
                  <a:srgbClr val="7030A0"/>
                </a:solidFill>
              </a:rPr>
              <a:t>posprandial</a:t>
            </a:r>
            <a:r>
              <a:rPr lang="en-US" sz="1500" b="1" dirty="0">
                <a:solidFill>
                  <a:srgbClr val="7030A0"/>
                </a:solidFill>
              </a:rPr>
              <a:t> en </a:t>
            </a:r>
            <a:r>
              <a:rPr lang="en-US" sz="1500" b="1" dirty="0" err="1">
                <a:solidFill>
                  <a:srgbClr val="7030A0"/>
                </a:solidFill>
              </a:rPr>
              <a:t>cada</a:t>
            </a:r>
            <a:r>
              <a:rPr lang="en-US" sz="1500" b="1" dirty="0">
                <a:solidFill>
                  <a:srgbClr val="7030A0"/>
                </a:solidFill>
              </a:rPr>
              <a:t> comida</a:t>
            </a:r>
          </a:p>
          <a:p>
            <a:pPr marL="166688" indent="-166688">
              <a:lnSpc>
                <a:spcPct val="150000"/>
              </a:lnSpc>
              <a:buClr>
                <a:schemeClr val="bg2"/>
              </a:buClr>
              <a:buFontTx/>
              <a:buChar char="•"/>
            </a:pPr>
            <a:r>
              <a:rPr lang="en-US" sz="1500" b="1" dirty="0" err="1">
                <a:solidFill>
                  <a:srgbClr val="7030A0"/>
                </a:solidFill>
              </a:rPr>
              <a:t>Mejora</a:t>
            </a:r>
            <a:r>
              <a:rPr lang="en-US" sz="1500" b="1" dirty="0">
                <a:solidFill>
                  <a:srgbClr val="7030A0"/>
                </a:solidFill>
              </a:rPr>
              <a:t> la </a:t>
            </a:r>
            <a:r>
              <a:rPr lang="en-US" sz="1500" b="1" dirty="0" err="1">
                <a:solidFill>
                  <a:srgbClr val="7030A0"/>
                </a:solidFill>
              </a:rPr>
              <a:t>glucosa</a:t>
            </a:r>
            <a:r>
              <a:rPr lang="en-US" sz="1500" b="1" dirty="0">
                <a:solidFill>
                  <a:srgbClr val="7030A0"/>
                </a:solidFill>
              </a:rPr>
              <a:t> en </a:t>
            </a:r>
            <a:r>
              <a:rPr lang="en-US" sz="1500" b="1" dirty="0" err="1">
                <a:solidFill>
                  <a:srgbClr val="7030A0"/>
                </a:solidFill>
              </a:rPr>
              <a:t>ayunas</a:t>
            </a:r>
            <a:r>
              <a:rPr lang="en-US" sz="1500" b="1" dirty="0">
                <a:solidFill>
                  <a:srgbClr val="7030A0"/>
                </a:solidFill>
              </a:rPr>
              <a:t> </a:t>
            </a:r>
          </a:p>
          <a:p>
            <a:pPr marL="166688" indent="-166688">
              <a:lnSpc>
                <a:spcPct val="150000"/>
              </a:lnSpc>
              <a:buClr>
                <a:schemeClr val="bg2"/>
              </a:buClr>
              <a:buFontTx/>
              <a:buChar char="•"/>
            </a:pPr>
            <a:r>
              <a:rPr lang="en-US" sz="1500" b="1" dirty="0" err="1">
                <a:solidFill>
                  <a:srgbClr val="7030A0"/>
                </a:solidFill>
              </a:rPr>
              <a:t>Proporciona</a:t>
            </a:r>
            <a:r>
              <a:rPr lang="en-US" sz="1500" b="1" dirty="0">
                <a:solidFill>
                  <a:srgbClr val="7030A0"/>
                </a:solidFill>
              </a:rPr>
              <a:t> </a:t>
            </a:r>
            <a:r>
              <a:rPr lang="en-US" sz="1500" b="1" dirty="0" err="1">
                <a:solidFill>
                  <a:srgbClr val="7030A0"/>
                </a:solidFill>
              </a:rPr>
              <a:t>cobertura</a:t>
            </a:r>
            <a:r>
              <a:rPr lang="en-US" sz="1500" b="1" dirty="0">
                <a:solidFill>
                  <a:srgbClr val="7030A0"/>
                </a:solidFill>
              </a:rPr>
              <a:t> basal </a:t>
            </a:r>
            <a:r>
              <a:rPr lang="en-US" sz="1500" b="1" dirty="0" err="1">
                <a:solidFill>
                  <a:srgbClr val="7030A0"/>
                </a:solidFill>
              </a:rPr>
              <a:t>durante</a:t>
            </a:r>
            <a:r>
              <a:rPr lang="en-US" sz="1500" b="1" dirty="0">
                <a:solidFill>
                  <a:srgbClr val="7030A0"/>
                </a:solidFill>
              </a:rPr>
              <a:t> </a:t>
            </a:r>
            <a:r>
              <a:rPr lang="en-US" sz="1500" b="1" dirty="0" err="1">
                <a:solidFill>
                  <a:srgbClr val="7030A0"/>
                </a:solidFill>
              </a:rPr>
              <a:t>todo</a:t>
            </a:r>
            <a:r>
              <a:rPr lang="en-US" sz="1500" b="1" dirty="0">
                <a:solidFill>
                  <a:srgbClr val="7030A0"/>
                </a:solidFill>
              </a:rPr>
              <a:t> el </a:t>
            </a:r>
            <a:r>
              <a:rPr lang="en-US" sz="1500" b="1" dirty="0" err="1">
                <a:solidFill>
                  <a:srgbClr val="7030A0"/>
                </a:solidFill>
              </a:rPr>
              <a:t>día</a:t>
            </a:r>
            <a:endParaRPr lang="en-US" sz="1500" b="1" dirty="0">
              <a:solidFill>
                <a:srgbClr val="7030A0"/>
              </a:solidFill>
            </a:endParaRPr>
          </a:p>
          <a:p>
            <a:pPr marL="166688" indent="-166688">
              <a:lnSpc>
                <a:spcPct val="150000"/>
              </a:lnSpc>
              <a:buClr>
                <a:schemeClr val="bg2"/>
              </a:buClr>
              <a:buFontTx/>
              <a:buChar char="•"/>
            </a:pPr>
            <a:r>
              <a:rPr lang="en-US" sz="1500" b="1" dirty="0">
                <a:solidFill>
                  <a:srgbClr val="7030A0"/>
                </a:solidFill>
              </a:rPr>
              <a:t>Control flexible, </a:t>
            </a:r>
            <a:r>
              <a:rPr lang="en-US" sz="1500" b="1" dirty="0" err="1">
                <a:solidFill>
                  <a:srgbClr val="7030A0"/>
                </a:solidFill>
              </a:rPr>
              <a:t>fisiológico</a:t>
            </a:r>
            <a:endParaRPr lang="en-US" sz="1500" b="1" dirty="0">
              <a:solidFill>
                <a:srgbClr val="7030A0"/>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ox(in)">
                                      <p:cBhvr>
                                        <p:cTn id="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a:bodyPr>
          <a:lstStyle/>
          <a:p>
            <a:pPr algn="ctr" eaLnBrk="1" hangingPunct="1">
              <a:defRPr/>
            </a:pPr>
            <a:r>
              <a:rPr lang="en-US" sz="2600" dirty="0" err="1" smtClean="0">
                <a:solidFill>
                  <a:schemeClr val="tx1"/>
                </a:solidFill>
              </a:rPr>
              <a:t>Régimen</a:t>
            </a:r>
            <a:r>
              <a:rPr lang="en-US" sz="2600" dirty="0" smtClean="0">
                <a:solidFill>
                  <a:schemeClr val="tx1"/>
                </a:solidFill>
              </a:rPr>
              <a:t> </a:t>
            </a:r>
            <a:r>
              <a:rPr lang="en-US" sz="2600" dirty="0" err="1" smtClean="0">
                <a:solidFill>
                  <a:schemeClr val="tx1"/>
                </a:solidFill>
              </a:rPr>
              <a:t>insulínico</a:t>
            </a:r>
            <a:r>
              <a:rPr lang="en-US" sz="2600" dirty="0" smtClean="0">
                <a:solidFill>
                  <a:schemeClr val="tx1"/>
                </a:solidFill>
              </a:rPr>
              <a:t> de Pre-</a:t>
            </a:r>
            <a:r>
              <a:rPr lang="en-US" sz="2600" dirty="0" err="1" smtClean="0">
                <a:solidFill>
                  <a:schemeClr val="tx1"/>
                </a:solidFill>
              </a:rPr>
              <a:t>mezcla</a:t>
            </a:r>
            <a:r>
              <a:rPr lang="en-US" sz="2600" dirty="0" smtClean="0">
                <a:solidFill>
                  <a:schemeClr val="tx1"/>
                </a:solidFill>
              </a:rPr>
              <a:t> dos </a:t>
            </a:r>
            <a:r>
              <a:rPr lang="en-US" sz="2600" dirty="0" err="1" smtClean="0">
                <a:solidFill>
                  <a:schemeClr val="tx1"/>
                </a:solidFill>
              </a:rPr>
              <a:t>veces</a:t>
            </a:r>
            <a:r>
              <a:rPr lang="en-US" sz="2600" dirty="0" smtClean="0">
                <a:solidFill>
                  <a:schemeClr val="tx1"/>
                </a:solidFill>
              </a:rPr>
              <a:t> al </a:t>
            </a:r>
            <a:r>
              <a:rPr lang="en-US" sz="2600" dirty="0" err="1" smtClean="0">
                <a:solidFill>
                  <a:schemeClr val="tx1"/>
                </a:solidFill>
              </a:rPr>
              <a:t>día</a:t>
            </a:r>
            <a:endParaRPr lang="en-US" sz="2600" dirty="0" smtClean="0">
              <a:solidFill>
                <a:schemeClr val="tx1"/>
              </a:solidFill>
            </a:endParaRPr>
          </a:p>
        </p:txBody>
      </p:sp>
      <p:sp>
        <p:nvSpPr>
          <p:cNvPr id="39939" name="Freeform 3"/>
          <p:cNvSpPr>
            <a:spLocks noChangeAspect="1"/>
          </p:cNvSpPr>
          <p:nvPr/>
        </p:nvSpPr>
        <p:spPr bwMode="auto">
          <a:xfrm>
            <a:off x="4287838" y="2862263"/>
            <a:ext cx="96837" cy="146050"/>
          </a:xfrm>
          <a:custGeom>
            <a:avLst/>
            <a:gdLst>
              <a:gd name="T0" fmla="*/ 2147483647 w 194"/>
              <a:gd name="T1" fmla="*/ 2147483647 h 425"/>
              <a:gd name="T2" fmla="*/ 2147483647 w 194"/>
              <a:gd name="T3" fmla="*/ 2147483647 h 425"/>
              <a:gd name="T4" fmla="*/ 2147483647 w 194"/>
              <a:gd name="T5" fmla="*/ 2147483647 h 425"/>
              <a:gd name="T6" fmla="*/ 2147483647 w 194"/>
              <a:gd name="T7" fmla="*/ 0 h 425"/>
              <a:gd name="T8" fmla="*/ 0 w 194"/>
              <a:gd name="T9" fmla="*/ 2147483647 h 425"/>
              <a:gd name="T10" fmla="*/ 2147483647 w 194"/>
              <a:gd name="T11" fmla="*/ 2147483647 h 425"/>
              <a:gd name="T12" fmla="*/ 2147483647 w 194"/>
              <a:gd name="T13" fmla="*/ 2147483647 h 425"/>
              <a:gd name="T14" fmla="*/ 2147483647 w 194"/>
              <a:gd name="T15" fmla="*/ 2147483647 h 425"/>
              <a:gd name="T16" fmla="*/ 0 60000 65536"/>
              <a:gd name="T17" fmla="*/ 0 60000 65536"/>
              <a:gd name="T18" fmla="*/ 0 60000 65536"/>
              <a:gd name="T19" fmla="*/ 0 60000 65536"/>
              <a:gd name="T20" fmla="*/ 0 60000 65536"/>
              <a:gd name="T21" fmla="*/ 0 60000 65536"/>
              <a:gd name="T22" fmla="*/ 0 60000 65536"/>
              <a:gd name="T23" fmla="*/ 0 60000 65536"/>
              <a:gd name="T24" fmla="*/ 0 w 194"/>
              <a:gd name="T25" fmla="*/ 0 h 425"/>
              <a:gd name="T26" fmla="*/ 194 w 194"/>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 h="425">
                <a:moveTo>
                  <a:pt x="148" y="424"/>
                </a:moveTo>
                <a:lnTo>
                  <a:pt x="148" y="310"/>
                </a:lnTo>
                <a:lnTo>
                  <a:pt x="193" y="310"/>
                </a:lnTo>
                <a:lnTo>
                  <a:pt x="96" y="0"/>
                </a:lnTo>
                <a:lnTo>
                  <a:pt x="0" y="310"/>
                </a:lnTo>
                <a:lnTo>
                  <a:pt x="45" y="310"/>
                </a:lnTo>
                <a:lnTo>
                  <a:pt x="45" y="424"/>
                </a:lnTo>
                <a:lnTo>
                  <a:pt x="148" y="424"/>
                </a:lnTo>
              </a:path>
            </a:pathLst>
          </a:custGeom>
          <a:solidFill>
            <a:srgbClr val="FF0000"/>
          </a:solidFill>
          <a:ln w="12700" cap="rnd">
            <a:solidFill>
              <a:srgbClr val="000000"/>
            </a:solidFill>
            <a:round/>
            <a:headEnd/>
            <a:tailEnd/>
          </a:ln>
        </p:spPr>
        <p:txBody>
          <a:bodyPr/>
          <a:lstStyle/>
          <a:p>
            <a:endParaRPr lang="es-MX"/>
          </a:p>
        </p:txBody>
      </p:sp>
      <p:sp>
        <p:nvSpPr>
          <p:cNvPr id="39940" name="Line 4"/>
          <p:cNvSpPr>
            <a:spLocks noChangeShapeType="1"/>
          </p:cNvSpPr>
          <p:nvPr/>
        </p:nvSpPr>
        <p:spPr bwMode="auto">
          <a:xfrm flipH="1">
            <a:off x="2193925" y="2806700"/>
            <a:ext cx="5518150" cy="1588"/>
          </a:xfrm>
          <a:prstGeom prst="line">
            <a:avLst/>
          </a:prstGeom>
          <a:noFill/>
          <a:ln w="38100">
            <a:solidFill>
              <a:srgbClr val="FFC000"/>
            </a:solidFill>
            <a:round/>
            <a:headEnd type="none" w="sm" len="sm"/>
            <a:tailEnd type="none" w="sm" len="sm"/>
          </a:ln>
        </p:spPr>
        <p:txBody>
          <a:bodyPr wrap="none" anchor="ctr"/>
          <a:lstStyle/>
          <a:p>
            <a:endParaRPr lang="es-MX"/>
          </a:p>
        </p:txBody>
      </p:sp>
      <p:sp>
        <p:nvSpPr>
          <p:cNvPr id="39941" name="Rectangle 5"/>
          <p:cNvSpPr>
            <a:spLocks noChangeArrowheads="1"/>
          </p:cNvSpPr>
          <p:nvPr/>
        </p:nvSpPr>
        <p:spPr bwMode="auto">
          <a:xfrm>
            <a:off x="5348288" y="2105025"/>
            <a:ext cx="468077" cy="246221"/>
          </a:xfrm>
          <a:prstGeom prst="rect">
            <a:avLst/>
          </a:prstGeom>
          <a:noFill/>
          <a:ln w="9525">
            <a:noFill/>
            <a:miter lim="800000"/>
            <a:headEnd/>
            <a:tailEnd/>
          </a:ln>
        </p:spPr>
        <p:txBody>
          <a:bodyPr wrap="none" lIns="0" tIns="0" rIns="0" bIns="0">
            <a:spAutoFit/>
          </a:bodyPr>
          <a:lstStyle/>
          <a:p>
            <a:pPr eaLnBrk="0" hangingPunct="0"/>
            <a:r>
              <a:rPr lang="en-US" sz="1600" b="1" dirty="0">
                <a:solidFill>
                  <a:schemeClr val="tx1">
                    <a:lumMod val="85000"/>
                  </a:schemeClr>
                </a:solidFill>
              </a:rPr>
              <a:t>NPH</a:t>
            </a:r>
          </a:p>
        </p:txBody>
      </p:sp>
      <p:sp>
        <p:nvSpPr>
          <p:cNvPr id="39942" name="Rectangle 6"/>
          <p:cNvSpPr>
            <a:spLocks noChangeArrowheads="1"/>
          </p:cNvSpPr>
          <p:nvPr/>
        </p:nvSpPr>
        <p:spPr bwMode="auto">
          <a:xfrm>
            <a:off x="2517775" y="1685925"/>
            <a:ext cx="904875" cy="244475"/>
          </a:xfrm>
          <a:prstGeom prst="rect">
            <a:avLst/>
          </a:prstGeom>
          <a:noFill/>
          <a:ln w="9525">
            <a:noFill/>
            <a:miter lim="800000"/>
            <a:headEnd/>
            <a:tailEnd/>
          </a:ln>
        </p:spPr>
        <p:txBody>
          <a:bodyPr lIns="0" tIns="0" rIns="0" bIns="0">
            <a:spAutoFit/>
          </a:bodyPr>
          <a:lstStyle/>
          <a:p>
            <a:pPr algn="ctr" eaLnBrk="0" hangingPunct="0"/>
            <a:r>
              <a:rPr lang="en-US" sz="1600" b="1" dirty="0">
                <a:solidFill>
                  <a:srgbClr val="FF0000"/>
                </a:solidFill>
              </a:rPr>
              <a:t>Regular </a:t>
            </a:r>
          </a:p>
        </p:txBody>
      </p:sp>
      <p:sp>
        <p:nvSpPr>
          <p:cNvPr id="39943" name="Rectangle 7"/>
          <p:cNvSpPr>
            <a:spLocks noChangeArrowheads="1"/>
          </p:cNvSpPr>
          <p:nvPr/>
        </p:nvSpPr>
        <p:spPr bwMode="auto">
          <a:xfrm>
            <a:off x="3351213" y="2105025"/>
            <a:ext cx="468077" cy="246221"/>
          </a:xfrm>
          <a:prstGeom prst="rect">
            <a:avLst/>
          </a:prstGeom>
          <a:noFill/>
          <a:ln w="38100">
            <a:noFill/>
            <a:miter lim="800000"/>
            <a:headEnd/>
            <a:tailEnd/>
          </a:ln>
        </p:spPr>
        <p:txBody>
          <a:bodyPr wrap="none" lIns="0" tIns="0" rIns="0" bIns="0">
            <a:spAutoFit/>
          </a:bodyPr>
          <a:lstStyle/>
          <a:p>
            <a:pPr eaLnBrk="0" hangingPunct="0"/>
            <a:r>
              <a:rPr lang="en-US" sz="1600" b="1" dirty="0">
                <a:solidFill>
                  <a:schemeClr val="tx1">
                    <a:lumMod val="85000"/>
                  </a:schemeClr>
                </a:solidFill>
              </a:rPr>
              <a:t>NPH</a:t>
            </a:r>
          </a:p>
        </p:txBody>
      </p:sp>
      <p:sp>
        <p:nvSpPr>
          <p:cNvPr id="39944" name="Freeform 8"/>
          <p:cNvSpPr>
            <a:spLocks/>
          </p:cNvSpPr>
          <p:nvPr/>
        </p:nvSpPr>
        <p:spPr bwMode="auto">
          <a:xfrm>
            <a:off x="2483768" y="2348880"/>
            <a:ext cx="3186112" cy="365125"/>
          </a:xfrm>
          <a:custGeom>
            <a:avLst/>
            <a:gdLst>
              <a:gd name="T0" fmla="*/ 0 w 3377"/>
              <a:gd name="T1" fmla="*/ 2147483647 h 564"/>
              <a:gd name="T2" fmla="*/ 2147483647 w 3377"/>
              <a:gd name="T3" fmla="*/ 2147483647 h 564"/>
              <a:gd name="T4" fmla="*/ 2147483647 w 3377"/>
              <a:gd name="T5" fmla="*/ 2147483647 h 564"/>
              <a:gd name="T6" fmla="*/ 2147483647 w 3377"/>
              <a:gd name="T7" fmla="*/ 2147483647 h 564"/>
              <a:gd name="T8" fmla="*/ 2147483647 w 3377"/>
              <a:gd name="T9" fmla="*/ 2147483647 h 564"/>
              <a:gd name="T10" fmla="*/ 2147483647 w 3377"/>
              <a:gd name="T11" fmla="*/ 2147483647 h 564"/>
              <a:gd name="T12" fmla="*/ 2147483647 w 3377"/>
              <a:gd name="T13" fmla="*/ 2147483647 h 564"/>
              <a:gd name="T14" fmla="*/ 2147483647 w 3377"/>
              <a:gd name="T15" fmla="*/ 2147483647 h 564"/>
              <a:gd name="T16" fmla="*/ 2147483647 w 3377"/>
              <a:gd name="T17" fmla="*/ 2147483647 h 564"/>
              <a:gd name="T18" fmla="*/ 2147483647 w 3377"/>
              <a:gd name="T19" fmla="*/ 2147483647 h 564"/>
              <a:gd name="T20" fmla="*/ 2147483647 w 3377"/>
              <a:gd name="T21" fmla="*/ 2147483647 h 564"/>
              <a:gd name="T22" fmla="*/ 2147483647 w 3377"/>
              <a:gd name="T23" fmla="*/ 2147483647 h 564"/>
              <a:gd name="T24" fmla="*/ 2147483647 w 3377"/>
              <a:gd name="T25" fmla="*/ 2147483647 h 564"/>
              <a:gd name="T26" fmla="*/ 2147483647 w 3377"/>
              <a:gd name="T27" fmla="*/ 2147483647 h 564"/>
              <a:gd name="T28" fmla="*/ 2147483647 w 3377"/>
              <a:gd name="T29" fmla="*/ 2147483647 h 564"/>
              <a:gd name="T30" fmla="*/ 2147483647 w 3377"/>
              <a:gd name="T31" fmla="*/ 2147483647 h 564"/>
              <a:gd name="T32" fmla="*/ 2147483647 w 3377"/>
              <a:gd name="T33" fmla="*/ 2147483647 h 564"/>
              <a:gd name="T34" fmla="*/ 2147483647 w 3377"/>
              <a:gd name="T35" fmla="*/ 2147483647 h 564"/>
              <a:gd name="T36" fmla="*/ 2147483647 w 3377"/>
              <a:gd name="T37" fmla="*/ 0 h 564"/>
              <a:gd name="T38" fmla="*/ 2147483647 w 3377"/>
              <a:gd name="T39" fmla="*/ 2147483647 h 564"/>
              <a:gd name="T40" fmla="*/ 2147483647 w 3377"/>
              <a:gd name="T41" fmla="*/ 2147483647 h 564"/>
              <a:gd name="T42" fmla="*/ 2147483647 w 3377"/>
              <a:gd name="T43" fmla="*/ 2147483647 h 564"/>
              <a:gd name="T44" fmla="*/ 2147483647 w 3377"/>
              <a:gd name="T45" fmla="*/ 2147483647 h 564"/>
              <a:gd name="T46" fmla="*/ 2147483647 w 3377"/>
              <a:gd name="T47" fmla="*/ 2147483647 h 564"/>
              <a:gd name="T48" fmla="*/ 2147483647 w 3377"/>
              <a:gd name="T49" fmla="*/ 2147483647 h 564"/>
              <a:gd name="T50" fmla="*/ 2147483647 w 3377"/>
              <a:gd name="T51" fmla="*/ 2147483647 h 564"/>
              <a:gd name="T52" fmla="*/ 2147483647 w 3377"/>
              <a:gd name="T53" fmla="*/ 2147483647 h 564"/>
              <a:gd name="T54" fmla="*/ 2147483647 w 3377"/>
              <a:gd name="T55" fmla="*/ 2147483647 h 564"/>
              <a:gd name="T56" fmla="*/ 2147483647 w 3377"/>
              <a:gd name="T57" fmla="*/ 2147483647 h 564"/>
              <a:gd name="T58" fmla="*/ 2147483647 w 3377"/>
              <a:gd name="T59" fmla="*/ 2147483647 h 564"/>
              <a:gd name="T60" fmla="*/ 2147483647 w 3377"/>
              <a:gd name="T61" fmla="*/ 2147483647 h 564"/>
              <a:gd name="T62" fmla="*/ 2147483647 w 3377"/>
              <a:gd name="T63" fmla="*/ 2147483647 h 564"/>
              <a:gd name="T64" fmla="*/ 2147483647 w 3377"/>
              <a:gd name="T65" fmla="*/ 2147483647 h 564"/>
              <a:gd name="T66" fmla="*/ 2147483647 w 3377"/>
              <a:gd name="T67" fmla="*/ 2147483647 h 564"/>
              <a:gd name="T68" fmla="*/ 2147483647 w 3377"/>
              <a:gd name="T69" fmla="*/ 2147483647 h 564"/>
              <a:gd name="T70" fmla="*/ 2147483647 w 3377"/>
              <a:gd name="T71" fmla="*/ 2147483647 h 564"/>
              <a:gd name="T72" fmla="*/ 2147483647 w 3377"/>
              <a:gd name="T73" fmla="*/ 2147483647 h 5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77"/>
              <a:gd name="T112" fmla="*/ 0 h 564"/>
              <a:gd name="T113" fmla="*/ 3377 w 3377"/>
              <a:gd name="T114" fmla="*/ 564 h 5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77" h="564">
                <a:moveTo>
                  <a:pt x="0" y="563"/>
                </a:moveTo>
                <a:lnTo>
                  <a:pt x="30" y="540"/>
                </a:lnTo>
                <a:lnTo>
                  <a:pt x="116" y="480"/>
                </a:lnTo>
                <a:lnTo>
                  <a:pt x="179" y="440"/>
                </a:lnTo>
                <a:lnTo>
                  <a:pt x="253" y="394"/>
                </a:lnTo>
                <a:lnTo>
                  <a:pt x="338" y="346"/>
                </a:lnTo>
                <a:lnTo>
                  <a:pt x="435" y="295"/>
                </a:lnTo>
                <a:lnTo>
                  <a:pt x="541" y="244"/>
                </a:lnTo>
                <a:lnTo>
                  <a:pt x="656" y="194"/>
                </a:lnTo>
                <a:lnTo>
                  <a:pt x="780" y="147"/>
                </a:lnTo>
                <a:lnTo>
                  <a:pt x="911" y="104"/>
                </a:lnTo>
                <a:lnTo>
                  <a:pt x="1049" y="66"/>
                </a:lnTo>
                <a:lnTo>
                  <a:pt x="1121" y="50"/>
                </a:lnTo>
                <a:lnTo>
                  <a:pt x="1194" y="36"/>
                </a:lnTo>
                <a:lnTo>
                  <a:pt x="1268" y="24"/>
                </a:lnTo>
                <a:lnTo>
                  <a:pt x="1344" y="14"/>
                </a:lnTo>
                <a:lnTo>
                  <a:pt x="1421" y="7"/>
                </a:lnTo>
                <a:lnTo>
                  <a:pt x="1499" y="2"/>
                </a:lnTo>
                <a:lnTo>
                  <a:pt x="1594" y="0"/>
                </a:lnTo>
                <a:lnTo>
                  <a:pt x="1689" y="1"/>
                </a:lnTo>
                <a:lnTo>
                  <a:pt x="1782" y="6"/>
                </a:lnTo>
                <a:lnTo>
                  <a:pt x="1874" y="14"/>
                </a:lnTo>
                <a:lnTo>
                  <a:pt x="1964" y="24"/>
                </a:lnTo>
                <a:lnTo>
                  <a:pt x="2052" y="37"/>
                </a:lnTo>
                <a:lnTo>
                  <a:pt x="2139" y="52"/>
                </a:lnTo>
                <a:lnTo>
                  <a:pt x="2224" y="69"/>
                </a:lnTo>
                <a:lnTo>
                  <a:pt x="2307" y="88"/>
                </a:lnTo>
                <a:lnTo>
                  <a:pt x="2387" y="109"/>
                </a:lnTo>
                <a:lnTo>
                  <a:pt x="2542" y="154"/>
                </a:lnTo>
                <a:lnTo>
                  <a:pt x="2687" y="203"/>
                </a:lnTo>
                <a:lnTo>
                  <a:pt x="2821" y="255"/>
                </a:lnTo>
                <a:lnTo>
                  <a:pt x="2943" y="307"/>
                </a:lnTo>
                <a:lnTo>
                  <a:pt x="3052" y="358"/>
                </a:lnTo>
                <a:lnTo>
                  <a:pt x="3146" y="406"/>
                </a:lnTo>
                <a:lnTo>
                  <a:pt x="3226" y="449"/>
                </a:lnTo>
                <a:lnTo>
                  <a:pt x="3337" y="514"/>
                </a:lnTo>
                <a:lnTo>
                  <a:pt x="3376" y="539"/>
                </a:lnTo>
              </a:path>
            </a:pathLst>
          </a:custGeom>
          <a:noFill/>
          <a:ln w="38100" cap="rnd">
            <a:solidFill>
              <a:srgbClr val="0070C0"/>
            </a:solidFill>
            <a:round/>
            <a:headEnd type="none" w="sm" len="sm"/>
            <a:tailEnd type="none" w="sm" len="sm"/>
          </a:ln>
        </p:spPr>
        <p:txBody>
          <a:bodyPr/>
          <a:lstStyle/>
          <a:p>
            <a:endParaRPr lang="es-MX"/>
          </a:p>
        </p:txBody>
      </p:sp>
      <p:sp>
        <p:nvSpPr>
          <p:cNvPr id="39945" name="Freeform 9"/>
          <p:cNvSpPr>
            <a:spLocks/>
          </p:cNvSpPr>
          <p:nvPr/>
        </p:nvSpPr>
        <p:spPr bwMode="auto">
          <a:xfrm>
            <a:off x="4338638" y="2432050"/>
            <a:ext cx="3186112" cy="365125"/>
          </a:xfrm>
          <a:custGeom>
            <a:avLst/>
            <a:gdLst>
              <a:gd name="T0" fmla="*/ 0 w 3377"/>
              <a:gd name="T1" fmla="*/ 2147483647 h 564"/>
              <a:gd name="T2" fmla="*/ 2147483647 w 3377"/>
              <a:gd name="T3" fmla="*/ 2147483647 h 564"/>
              <a:gd name="T4" fmla="*/ 2147483647 w 3377"/>
              <a:gd name="T5" fmla="*/ 2147483647 h 564"/>
              <a:gd name="T6" fmla="*/ 2147483647 w 3377"/>
              <a:gd name="T7" fmla="*/ 2147483647 h 564"/>
              <a:gd name="T8" fmla="*/ 2147483647 w 3377"/>
              <a:gd name="T9" fmla="*/ 2147483647 h 564"/>
              <a:gd name="T10" fmla="*/ 2147483647 w 3377"/>
              <a:gd name="T11" fmla="*/ 2147483647 h 564"/>
              <a:gd name="T12" fmla="*/ 2147483647 w 3377"/>
              <a:gd name="T13" fmla="*/ 2147483647 h 564"/>
              <a:gd name="T14" fmla="*/ 2147483647 w 3377"/>
              <a:gd name="T15" fmla="*/ 2147483647 h 564"/>
              <a:gd name="T16" fmla="*/ 2147483647 w 3377"/>
              <a:gd name="T17" fmla="*/ 2147483647 h 564"/>
              <a:gd name="T18" fmla="*/ 2147483647 w 3377"/>
              <a:gd name="T19" fmla="*/ 2147483647 h 564"/>
              <a:gd name="T20" fmla="*/ 2147483647 w 3377"/>
              <a:gd name="T21" fmla="*/ 2147483647 h 564"/>
              <a:gd name="T22" fmla="*/ 2147483647 w 3377"/>
              <a:gd name="T23" fmla="*/ 2147483647 h 564"/>
              <a:gd name="T24" fmla="*/ 2147483647 w 3377"/>
              <a:gd name="T25" fmla="*/ 2147483647 h 564"/>
              <a:gd name="T26" fmla="*/ 2147483647 w 3377"/>
              <a:gd name="T27" fmla="*/ 2147483647 h 564"/>
              <a:gd name="T28" fmla="*/ 2147483647 w 3377"/>
              <a:gd name="T29" fmla="*/ 2147483647 h 564"/>
              <a:gd name="T30" fmla="*/ 2147483647 w 3377"/>
              <a:gd name="T31" fmla="*/ 2147483647 h 564"/>
              <a:gd name="T32" fmla="*/ 2147483647 w 3377"/>
              <a:gd name="T33" fmla="*/ 2147483647 h 564"/>
              <a:gd name="T34" fmla="*/ 2147483647 w 3377"/>
              <a:gd name="T35" fmla="*/ 2147483647 h 564"/>
              <a:gd name="T36" fmla="*/ 2147483647 w 3377"/>
              <a:gd name="T37" fmla="*/ 0 h 564"/>
              <a:gd name="T38" fmla="*/ 2147483647 w 3377"/>
              <a:gd name="T39" fmla="*/ 2147483647 h 564"/>
              <a:gd name="T40" fmla="*/ 2147483647 w 3377"/>
              <a:gd name="T41" fmla="*/ 2147483647 h 564"/>
              <a:gd name="T42" fmla="*/ 2147483647 w 3377"/>
              <a:gd name="T43" fmla="*/ 2147483647 h 564"/>
              <a:gd name="T44" fmla="*/ 2147483647 w 3377"/>
              <a:gd name="T45" fmla="*/ 2147483647 h 564"/>
              <a:gd name="T46" fmla="*/ 2147483647 w 3377"/>
              <a:gd name="T47" fmla="*/ 2147483647 h 564"/>
              <a:gd name="T48" fmla="*/ 2147483647 w 3377"/>
              <a:gd name="T49" fmla="*/ 2147483647 h 564"/>
              <a:gd name="T50" fmla="*/ 2147483647 w 3377"/>
              <a:gd name="T51" fmla="*/ 2147483647 h 564"/>
              <a:gd name="T52" fmla="*/ 2147483647 w 3377"/>
              <a:gd name="T53" fmla="*/ 2147483647 h 564"/>
              <a:gd name="T54" fmla="*/ 2147483647 w 3377"/>
              <a:gd name="T55" fmla="*/ 2147483647 h 564"/>
              <a:gd name="T56" fmla="*/ 2147483647 w 3377"/>
              <a:gd name="T57" fmla="*/ 2147483647 h 564"/>
              <a:gd name="T58" fmla="*/ 2147483647 w 3377"/>
              <a:gd name="T59" fmla="*/ 2147483647 h 564"/>
              <a:gd name="T60" fmla="*/ 2147483647 w 3377"/>
              <a:gd name="T61" fmla="*/ 2147483647 h 564"/>
              <a:gd name="T62" fmla="*/ 2147483647 w 3377"/>
              <a:gd name="T63" fmla="*/ 2147483647 h 564"/>
              <a:gd name="T64" fmla="*/ 2147483647 w 3377"/>
              <a:gd name="T65" fmla="*/ 2147483647 h 564"/>
              <a:gd name="T66" fmla="*/ 2147483647 w 3377"/>
              <a:gd name="T67" fmla="*/ 2147483647 h 564"/>
              <a:gd name="T68" fmla="*/ 2147483647 w 3377"/>
              <a:gd name="T69" fmla="*/ 2147483647 h 564"/>
              <a:gd name="T70" fmla="*/ 2147483647 w 3377"/>
              <a:gd name="T71" fmla="*/ 2147483647 h 564"/>
              <a:gd name="T72" fmla="*/ 2147483647 w 3377"/>
              <a:gd name="T73" fmla="*/ 2147483647 h 5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77"/>
              <a:gd name="T112" fmla="*/ 0 h 564"/>
              <a:gd name="T113" fmla="*/ 3377 w 3377"/>
              <a:gd name="T114" fmla="*/ 564 h 5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77" h="564">
                <a:moveTo>
                  <a:pt x="0" y="563"/>
                </a:moveTo>
                <a:lnTo>
                  <a:pt x="30" y="540"/>
                </a:lnTo>
                <a:lnTo>
                  <a:pt x="116" y="480"/>
                </a:lnTo>
                <a:lnTo>
                  <a:pt x="179" y="440"/>
                </a:lnTo>
                <a:lnTo>
                  <a:pt x="253" y="394"/>
                </a:lnTo>
                <a:lnTo>
                  <a:pt x="338" y="346"/>
                </a:lnTo>
                <a:lnTo>
                  <a:pt x="435" y="295"/>
                </a:lnTo>
                <a:lnTo>
                  <a:pt x="541" y="244"/>
                </a:lnTo>
                <a:lnTo>
                  <a:pt x="656" y="194"/>
                </a:lnTo>
                <a:lnTo>
                  <a:pt x="780" y="147"/>
                </a:lnTo>
                <a:lnTo>
                  <a:pt x="911" y="104"/>
                </a:lnTo>
                <a:lnTo>
                  <a:pt x="1049" y="66"/>
                </a:lnTo>
                <a:lnTo>
                  <a:pt x="1121" y="50"/>
                </a:lnTo>
                <a:lnTo>
                  <a:pt x="1194" y="36"/>
                </a:lnTo>
                <a:lnTo>
                  <a:pt x="1268" y="24"/>
                </a:lnTo>
                <a:lnTo>
                  <a:pt x="1344" y="14"/>
                </a:lnTo>
                <a:lnTo>
                  <a:pt x="1421" y="7"/>
                </a:lnTo>
                <a:lnTo>
                  <a:pt x="1499" y="2"/>
                </a:lnTo>
                <a:lnTo>
                  <a:pt x="1594" y="0"/>
                </a:lnTo>
                <a:lnTo>
                  <a:pt x="1689" y="1"/>
                </a:lnTo>
                <a:lnTo>
                  <a:pt x="1782" y="6"/>
                </a:lnTo>
                <a:lnTo>
                  <a:pt x="1874" y="14"/>
                </a:lnTo>
                <a:lnTo>
                  <a:pt x="1964" y="24"/>
                </a:lnTo>
                <a:lnTo>
                  <a:pt x="2052" y="37"/>
                </a:lnTo>
                <a:lnTo>
                  <a:pt x="2139" y="52"/>
                </a:lnTo>
                <a:lnTo>
                  <a:pt x="2224" y="69"/>
                </a:lnTo>
                <a:lnTo>
                  <a:pt x="2307" y="88"/>
                </a:lnTo>
                <a:lnTo>
                  <a:pt x="2387" y="109"/>
                </a:lnTo>
                <a:lnTo>
                  <a:pt x="2542" y="154"/>
                </a:lnTo>
                <a:lnTo>
                  <a:pt x="2687" y="203"/>
                </a:lnTo>
                <a:lnTo>
                  <a:pt x="2821" y="255"/>
                </a:lnTo>
                <a:lnTo>
                  <a:pt x="2943" y="307"/>
                </a:lnTo>
                <a:lnTo>
                  <a:pt x="3052" y="358"/>
                </a:lnTo>
                <a:lnTo>
                  <a:pt x="3146" y="406"/>
                </a:lnTo>
                <a:lnTo>
                  <a:pt x="3226" y="449"/>
                </a:lnTo>
                <a:lnTo>
                  <a:pt x="3337" y="514"/>
                </a:lnTo>
                <a:lnTo>
                  <a:pt x="3376" y="539"/>
                </a:lnTo>
              </a:path>
            </a:pathLst>
          </a:custGeom>
          <a:noFill/>
          <a:ln w="38100" cap="rnd">
            <a:solidFill>
              <a:srgbClr val="0070C0"/>
            </a:solidFill>
            <a:round/>
            <a:headEnd type="none" w="sm" len="sm"/>
            <a:tailEnd type="none" w="sm" len="sm"/>
          </a:ln>
        </p:spPr>
        <p:txBody>
          <a:bodyPr/>
          <a:lstStyle/>
          <a:p>
            <a:endParaRPr lang="es-MX"/>
          </a:p>
        </p:txBody>
      </p:sp>
      <p:sp>
        <p:nvSpPr>
          <p:cNvPr id="39946" name="Freeform 10"/>
          <p:cNvSpPr>
            <a:spLocks/>
          </p:cNvSpPr>
          <p:nvPr/>
        </p:nvSpPr>
        <p:spPr bwMode="auto">
          <a:xfrm>
            <a:off x="2401888" y="2103438"/>
            <a:ext cx="973137" cy="693737"/>
          </a:xfrm>
          <a:custGeom>
            <a:avLst/>
            <a:gdLst>
              <a:gd name="T0" fmla="*/ 0 w 726"/>
              <a:gd name="T1" fmla="*/ 2147483647 h 1073"/>
              <a:gd name="T2" fmla="*/ 2147483647 w 726"/>
              <a:gd name="T3" fmla="*/ 2147483647 h 1073"/>
              <a:gd name="T4" fmla="*/ 2147483647 w 726"/>
              <a:gd name="T5" fmla="*/ 2147483647 h 1073"/>
              <a:gd name="T6" fmla="*/ 2147483647 w 726"/>
              <a:gd name="T7" fmla="*/ 2147483647 h 1073"/>
              <a:gd name="T8" fmla="*/ 2147483647 w 726"/>
              <a:gd name="T9" fmla="*/ 2147483647 h 1073"/>
              <a:gd name="T10" fmla="*/ 2147483647 w 726"/>
              <a:gd name="T11" fmla="*/ 2147483647 h 1073"/>
              <a:gd name="T12" fmla="*/ 2147483647 w 726"/>
              <a:gd name="T13" fmla="*/ 2147483647 h 1073"/>
              <a:gd name="T14" fmla="*/ 2147483647 w 726"/>
              <a:gd name="T15" fmla="*/ 2147483647 h 1073"/>
              <a:gd name="T16" fmla="*/ 2147483647 w 726"/>
              <a:gd name="T17" fmla="*/ 2147483647 h 1073"/>
              <a:gd name="T18" fmla="*/ 2147483647 w 726"/>
              <a:gd name="T19" fmla="*/ 2147483647 h 1073"/>
              <a:gd name="T20" fmla="*/ 2147483647 w 726"/>
              <a:gd name="T21" fmla="*/ 2147483647 h 1073"/>
              <a:gd name="T22" fmla="*/ 2147483647 w 726"/>
              <a:gd name="T23" fmla="*/ 2147483647 h 1073"/>
              <a:gd name="T24" fmla="*/ 2147483647 w 726"/>
              <a:gd name="T25" fmla="*/ 2147483647 h 1073"/>
              <a:gd name="T26" fmla="*/ 2147483647 w 726"/>
              <a:gd name="T27" fmla="*/ 2147483647 h 1073"/>
              <a:gd name="T28" fmla="*/ 2147483647 w 726"/>
              <a:gd name="T29" fmla="*/ 0 h 1073"/>
              <a:gd name="T30" fmla="*/ 2147483647 w 726"/>
              <a:gd name="T31" fmla="*/ 2147483647 h 1073"/>
              <a:gd name="T32" fmla="*/ 2147483647 w 726"/>
              <a:gd name="T33" fmla="*/ 2147483647 h 1073"/>
              <a:gd name="T34" fmla="*/ 2147483647 w 726"/>
              <a:gd name="T35" fmla="*/ 2147483647 h 1073"/>
              <a:gd name="T36" fmla="*/ 2147483647 w 726"/>
              <a:gd name="T37" fmla="*/ 2147483647 h 1073"/>
              <a:gd name="T38" fmla="*/ 2147483647 w 726"/>
              <a:gd name="T39" fmla="*/ 2147483647 h 1073"/>
              <a:gd name="T40" fmla="*/ 2147483647 w 726"/>
              <a:gd name="T41" fmla="*/ 2147483647 h 1073"/>
              <a:gd name="T42" fmla="*/ 2147483647 w 726"/>
              <a:gd name="T43" fmla="*/ 2147483647 h 1073"/>
              <a:gd name="T44" fmla="*/ 2147483647 w 726"/>
              <a:gd name="T45" fmla="*/ 2147483647 h 1073"/>
              <a:gd name="T46" fmla="*/ 2147483647 w 726"/>
              <a:gd name="T47" fmla="*/ 2147483647 h 1073"/>
              <a:gd name="T48" fmla="*/ 2147483647 w 726"/>
              <a:gd name="T49" fmla="*/ 2147483647 h 1073"/>
              <a:gd name="T50" fmla="*/ 2147483647 w 726"/>
              <a:gd name="T51" fmla="*/ 2147483647 h 1073"/>
              <a:gd name="T52" fmla="*/ 2147483647 w 726"/>
              <a:gd name="T53" fmla="*/ 2147483647 h 1073"/>
              <a:gd name="T54" fmla="*/ 2147483647 w 726"/>
              <a:gd name="T55" fmla="*/ 2147483647 h 1073"/>
              <a:gd name="T56" fmla="*/ 2147483647 w 726"/>
              <a:gd name="T57" fmla="*/ 2147483647 h 1073"/>
              <a:gd name="T58" fmla="*/ 2147483647 w 726"/>
              <a:gd name="T59" fmla="*/ 2147483647 h 1073"/>
              <a:gd name="T60" fmla="*/ 2147483647 w 726"/>
              <a:gd name="T61" fmla="*/ 2147483647 h 10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6"/>
              <a:gd name="T94" fmla="*/ 0 h 1073"/>
              <a:gd name="T95" fmla="*/ 726 w 726"/>
              <a:gd name="T96" fmla="*/ 1073 h 10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6" h="1073">
                <a:moveTo>
                  <a:pt x="0" y="1038"/>
                </a:moveTo>
                <a:lnTo>
                  <a:pt x="6" y="994"/>
                </a:lnTo>
                <a:lnTo>
                  <a:pt x="25" y="876"/>
                </a:lnTo>
                <a:lnTo>
                  <a:pt x="39" y="798"/>
                </a:lnTo>
                <a:lnTo>
                  <a:pt x="56" y="711"/>
                </a:lnTo>
                <a:lnTo>
                  <a:pt x="75" y="618"/>
                </a:lnTo>
                <a:lnTo>
                  <a:pt x="97" y="522"/>
                </a:lnTo>
                <a:lnTo>
                  <a:pt x="121" y="425"/>
                </a:lnTo>
                <a:lnTo>
                  <a:pt x="147" y="332"/>
                </a:lnTo>
                <a:lnTo>
                  <a:pt x="175" y="244"/>
                </a:lnTo>
                <a:lnTo>
                  <a:pt x="205" y="165"/>
                </a:lnTo>
                <a:lnTo>
                  <a:pt x="237" y="99"/>
                </a:lnTo>
                <a:lnTo>
                  <a:pt x="270" y="46"/>
                </a:lnTo>
                <a:lnTo>
                  <a:pt x="305" y="12"/>
                </a:lnTo>
                <a:lnTo>
                  <a:pt x="341" y="0"/>
                </a:lnTo>
                <a:lnTo>
                  <a:pt x="378" y="3"/>
                </a:lnTo>
                <a:lnTo>
                  <a:pt x="412" y="17"/>
                </a:lnTo>
                <a:lnTo>
                  <a:pt x="443" y="40"/>
                </a:lnTo>
                <a:lnTo>
                  <a:pt x="472" y="72"/>
                </a:lnTo>
                <a:lnTo>
                  <a:pt x="499" y="113"/>
                </a:lnTo>
                <a:lnTo>
                  <a:pt x="524" y="163"/>
                </a:lnTo>
                <a:lnTo>
                  <a:pt x="548" y="221"/>
                </a:lnTo>
                <a:lnTo>
                  <a:pt x="570" y="286"/>
                </a:lnTo>
                <a:lnTo>
                  <a:pt x="591" y="359"/>
                </a:lnTo>
                <a:lnTo>
                  <a:pt x="611" y="439"/>
                </a:lnTo>
                <a:lnTo>
                  <a:pt x="630" y="526"/>
                </a:lnTo>
                <a:lnTo>
                  <a:pt x="649" y="619"/>
                </a:lnTo>
                <a:lnTo>
                  <a:pt x="686" y="823"/>
                </a:lnTo>
                <a:lnTo>
                  <a:pt x="725" y="1049"/>
                </a:lnTo>
                <a:lnTo>
                  <a:pt x="725" y="1072"/>
                </a:lnTo>
                <a:lnTo>
                  <a:pt x="725" y="1061"/>
                </a:lnTo>
              </a:path>
            </a:pathLst>
          </a:custGeom>
          <a:noFill/>
          <a:ln w="38100" cap="rnd">
            <a:solidFill>
              <a:srgbClr val="FF0000"/>
            </a:solidFill>
            <a:round/>
            <a:headEnd type="none" w="sm" len="sm"/>
            <a:tailEnd type="none" w="sm" len="sm"/>
          </a:ln>
        </p:spPr>
        <p:txBody>
          <a:bodyPr/>
          <a:lstStyle/>
          <a:p>
            <a:endParaRPr lang="es-MX"/>
          </a:p>
        </p:txBody>
      </p:sp>
      <p:sp>
        <p:nvSpPr>
          <p:cNvPr id="39947" name="Freeform 11"/>
          <p:cNvSpPr>
            <a:spLocks/>
          </p:cNvSpPr>
          <p:nvPr/>
        </p:nvSpPr>
        <p:spPr bwMode="auto">
          <a:xfrm>
            <a:off x="4338638" y="2103438"/>
            <a:ext cx="973137" cy="693737"/>
          </a:xfrm>
          <a:custGeom>
            <a:avLst/>
            <a:gdLst>
              <a:gd name="T0" fmla="*/ 0 w 726"/>
              <a:gd name="T1" fmla="*/ 2147483647 h 1073"/>
              <a:gd name="T2" fmla="*/ 2147483647 w 726"/>
              <a:gd name="T3" fmla="*/ 2147483647 h 1073"/>
              <a:gd name="T4" fmla="*/ 2147483647 w 726"/>
              <a:gd name="T5" fmla="*/ 2147483647 h 1073"/>
              <a:gd name="T6" fmla="*/ 2147483647 w 726"/>
              <a:gd name="T7" fmla="*/ 2147483647 h 1073"/>
              <a:gd name="T8" fmla="*/ 2147483647 w 726"/>
              <a:gd name="T9" fmla="*/ 2147483647 h 1073"/>
              <a:gd name="T10" fmla="*/ 2147483647 w 726"/>
              <a:gd name="T11" fmla="*/ 2147483647 h 1073"/>
              <a:gd name="T12" fmla="*/ 2147483647 w 726"/>
              <a:gd name="T13" fmla="*/ 2147483647 h 1073"/>
              <a:gd name="T14" fmla="*/ 2147483647 w 726"/>
              <a:gd name="T15" fmla="*/ 2147483647 h 1073"/>
              <a:gd name="T16" fmla="*/ 2147483647 w 726"/>
              <a:gd name="T17" fmla="*/ 2147483647 h 1073"/>
              <a:gd name="T18" fmla="*/ 2147483647 w 726"/>
              <a:gd name="T19" fmla="*/ 2147483647 h 1073"/>
              <a:gd name="T20" fmla="*/ 2147483647 w 726"/>
              <a:gd name="T21" fmla="*/ 2147483647 h 1073"/>
              <a:gd name="T22" fmla="*/ 2147483647 w 726"/>
              <a:gd name="T23" fmla="*/ 2147483647 h 1073"/>
              <a:gd name="T24" fmla="*/ 2147483647 w 726"/>
              <a:gd name="T25" fmla="*/ 2147483647 h 1073"/>
              <a:gd name="T26" fmla="*/ 2147483647 w 726"/>
              <a:gd name="T27" fmla="*/ 2147483647 h 1073"/>
              <a:gd name="T28" fmla="*/ 2147483647 w 726"/>
              <a:gd name="T29" fmla="*/ 0 h 1073"/>
              <a:gd name="T30" fmla="*/ 2147483647 w 726"/>
              <a:gd name="T31" fmla="*/ 2147483647 h 1073"/>
              <a:gd name="T32" fmla="*/ 2147483647 w 726"/>
              <a:gd name="T33" fmla="*/ 2147483647 h 1073"/>
              <a:gd name="T34" fmla="*/ 2147483647 w 726"/>
              <a:gd name="T35" fmla="*/ 2147483647 h 1073"/>
              <a:gd name="T36" fmla="*/ 2147483647 w 726"/>
              <a:gd name="T37" fmla="*/ 2147483647 h 1073"/>
              <a:gd name="T38" fmla="*/ 2147483647 w 726"/>
              <a:gd name="T39" fmla="*/ 2147483647 h 1073"/>
              <a:gd name="T40" fmla="*/ 2147483647 w 726"/>
              <a:gd name="T41" fmla="*/ 2147483647 h 1073"/>
              <a:gd name="T42" fmla="*/ 2147483647 w 726"/>
              <a:gd name="T43" fmla="*/ 2147483647 h 1073"/>
              <a:gd name="T44" fmla="*/ 2147483647 w 726"/>
              <a:gd name="T45" fmla="*/ 2147483647 h 1073"/>
              <a:gd name="T46" fmla="*/ 2147483647 w 726"/>
              <a:gd name="T47" fmla="*/ 2147483647 h 1073"/>
              <a:gd name="T48" fmla="*/ 2147483647 w 726"/>
              <a:gd name="T49" fmla="*/ 2147483647 h 1073"/>
              <a:gd name="T50" fmla="*/ 2147483647 w 726"/>
              <a:gd name="T51" fmla="*/ 2147483647 h 1073"/>
              <a:gd name="T52" fmla="*/ 2147483647 w 726"/>
              <a:gd name="T53" fmla="*/ 2147483647 h 1073"/>
              <a:gd name="T54" fmla="*/ 2147483647 w 726"/>
              <a:gd name="T55" fmla="*/ 2147483647 h 1073"/>
              <a:gd name="T56" fmla="*/ 2147483647 w 726"/>
              <a:gd name="T57" fmla="*/ 2147483647 h 1073"/>
              <a:gd name="T58" fmla="*/ 2147483647 w 726"/>
              <a:gd name="T59" fmla="*/ 2147483647 h 1073"/>
              <a:gd name="T60" fmla="*/ 2147483647 w 726"/>
              <a:gd name="T61" fmla="*/ 2147483647 h 10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6"/>
              <a:gd name="T94" fmla="*/ 0 h 1073"/>
              <a:gd name="T95" fmla="*/ 726 w 726"/>
              <a:gd name="T96" fmla="*/ 1073 h 10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6" h="1073">
                <a:moveTo>
                  <a:pt x="0" y="1038"/>
                </a:moveTo>
                <a:lnTo>
                  <a:pt x="7" y="993"/>
                </a:lnTo>
                <a:lnTo>
                  <a:pt x="26" y="876"/>
                </a:lnTo>
                <a:lnTo>
                  <a:pt x="40" y="798"/>
                </a:lnTo>
                <a:lnTo>
                  <a:pt x="56" y="711"/>
                </a:lnTo>
                <a:lnTo>
                  <a:pt x="75" y="618"/>
                </a:lnTo>
                <a:lnTo>
                  <a:pt x="97" y="522"/>
                </a:lnTo>
                <a:lnTo>
                  <a:pt x="121" y="425"/>
                </a:lnTo>
                <a:lnTo>
                  <a:pt x="147" y="332"/>
                </a:lnTo>
                <a:lnTo>
                  <a:pt x="175" y="244"/>
                </a:lnTo>
                <a:lnTo>
                  <a:pt x="206" y="165"/>
                </a:lnTo>
                <a:lnTo>
                  <a:pt x="237" y="99"/>
                </a:lnTo>
                <a:lnTo>
                  <a:pt x="271" y="46"/>
                </a:lnTo>
                <a:lnTo>
                  <a:pt x="305" y="12"/>
                </a:lnTo>
                <a:lnTo>
                  <a:pt x="342" y="0"/>
                </a:lnTo>
                <a:lnTo>
                  <a:pt x="378" y="3"/>
                </a:lnTo>
                <a:lnTo>
                  <a:pt x="412" y="17"/>
                </a:lnTo>
                <a:lnTo>
                  <a:pt x="443" y="40"/>
                </a:lnTo>
                <a:lnTo>
                  <a:pt x="472" y="72"/>
                </a:lnTo>
                <a:lnTo>
                  <a:pt x="499" y="113"/>
                </a:lnTo>
                <a:lnTo>
                  <a:pt x="524" y="163"/>
                </a:lnTo>
                <a:lnTo>
                  <a:pt x="548" y="221"/>
                </a:lnTo>
                <a:lnTo>
                  <a:pt x="570" y="286"/>
                </a:lnTo>
                <a:lnTo>
                  <a:pt x="591" y="359"/>
                </a:lnTo>
                <a:lnTo>
                  <a:pt x="611" y="439"/>
                </a:lnTo>
                <a:lnTo>
                  <a:pt x="630" y="526"/>
                </a:lnTo>
                <a:lnTo>
                  <a:pt x="649" y="619"/>
                </a:lnTo>
                <a:lnTo>
                  <a:pt x="686" y="823"/>
                </a:lnTo>
                <a:lnTo>
                  <a:pt x="725" y="1049"/>
                </a:lnTo>
                <a:lnTo>
                  <a:pt x="725" y="1072"/>
                </a:lnTo>
                <a:lnTo>
                  <a:pt x="725" y="1061"/>
                </a:lnTo>
              </a:path>
            </a:pathLst>
          </a:custGeom>
          <a:noFill/>
          <a:ln w="38100" cap="rnd">
            <a:solidFill>
              <a:srgbClr val="FF0000"/>
            </a:solidFill>
            <a:round/>
            <a:headEnd type="none" w="sm" len="sm"/>
            <a:tailEnd type="none" w="sm" len="sm"/>
          </a:ln>
        </p:spPr>
        <p:txBody>
          <a:bodyPr/>
          <a:lstStyle/>
          <a:p>
            <a:endParaRPr lang="es-MX"/>
          </a:p>
        </p:txBody>
      </p:sp>
      <p:sp>
        <p:nvSpPr>
          <p:cNvPr id="39948" name="Freeform 12"/>
          <p:cNvSpPr>
            <a:spLocks noChangeAspect="1"/>
          </p:cNvSpPr>
          <p:nvPr/>
        </p:nvSpPr>
        <p:spPr bwMode="auto">
          <a:xfrm>
            <a:off x="2354263" y="2862263"/>
            <a:ext cx="98425" cy="146050"/>
          </a:xfrm>
          <a:custGeom>
            <a:avLst/>
            <a:gdLst>
              <a:gd name="T0" fmla="*/ 2147483647 w 194"/>
              <a:gd name="T1" fmla="*/ 2147483647 h 425"/>
              <a:gd name="T2" fmla="*/ 2147483647 w 194"/>
              <a:gd name="T3" fmla="*/ 2147483647 h 425"/>
              <a:gd name="T4" fmla="*/ 2147483647 w 194"/>
              <a:gd name="T5" fmla="*/ 2147483647 h 425"/>
              <a:gd name="T6" fmla="*/ 2147483647 w 194"/>
              <a:gd name="T7" fmla="*/ 0 h 425"/>
              <a:gd name="T8" fmla="*/ 0 w 194"/>
              <a:gd name="T9" fmla="*/ 2147483647 h 425"/>
              <a:gd name="T10" fmla="*/ 2147483647 w 194"/>
              <a:gd name="T11" fmla="*/ 2147483647 h 425"/>
              <a:gd name="T12" fmla="*/ 2147483647 w 194"/>
              <a:gd name="T13" fmla="*/ 2147483647 h 425"/>
              <a:gd name="T14" fmla="*/ 2147483647 w 194"/>
              <a:gd name="T15" fmla="*/ 2147483647 h 425"/>
              <a:gd name="T16" fmla="*/ 0 60000 65536"/>
              <a:gd name="T17" fmla="*/ 0 60000 65536"/>
              <a:gd name="T18" fmla="*/ 0 60000 65536"/>
              <a:gd name="T19" fmla="*/ 0 60000 65536"/>
              <a:gd name="T20" fmla="*/ 0 60000 65536"/>
              <a:gd name="T21" fmla="*/ 0 60000 65536"/>
              <a:gd name="T22" fmla="*/ 0 60000 65536"/>
              <a:gd name="T23" fmla="*/ 0 60000 65536"/>
              <a:gd name="T24" fmla="*/ 0 w 194"/>
              <a:gd name="T25" fmla="*/ 0 h 425"/>
              <a:gd name="T26" fmla="*/ 194 w 194"/>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 h="425">
                <a:moveTo>
                  <a:pt x="148" y="424"/>
                </a:moveTo>
                <a:lnTo>
                  <a:pt x="148" y="310"/>
                </a:lnTo>
                <a:lnTo>
                  <a:pt x="193" y="310"/>
                </a:lnTo>
                <a:lnTo>
                  <a:pt x="96" y="0"/>
                </a:lnTo>
                <a:lnTo>
                  <a:pt x="0" y="310"/>
                </a:lnTo>
                <a:lnTo>
                  <a:pt x="45" y="310"/>
                </a:lnTo>
                <a:lnTo>
                  <a:pt x="45" y="424"/>
                </a:lnTo>
                <a:lnTo>
                  <a:pt x="148" y="424"/>
                </a:lnTo>
              </a:path>
            </a:pathLst>
          </a:custGeom>
          <a:solidFill>
            <a:srgbClr val="FF0000"/>
          </a:solidFill>
          <a:ln w="12700" cap="rnd">
            <a:solidFill>
              <a:srgbClr val="000000"/>
            </a:solidFill>
            <a:round/>
            <a:headEnd/>
            <a:tailEnd/>
          </a:ln>
        </p:spPr>
        <p:txBody>
          <a:bodyPr/>
          <a:lstStyle/>
          <a:p>
            <a:endParaRPr lang="es-MX"/>
          </a:p>
        </p:txBody>
      </p:sp>
      <p:sp>
        <p:nvSpPr>
          <p:cNvPr id="39949" name="Line 13"/>
          <p:cNvSpPr>
            <a:spLocks noChangeShapeType="1"/>
          </p:cNvSpPr>
          <p:nvPr/>
        </p:nvSpPr>
        <p:spPr bwMode="auto">
          <a:xfrm>
            <a:off x="2192338" y="1889125"/>
            <a:ext cx="1587" cy="920750"/>
          </a:xfrm>
          <a:prstGeom prst="line">
            <a:avLst/>
          </a:prstGeom>
          <a:noFill/>
          <a:ln w="38100">
            <a:solidFill>
              <a:srgbClr val="FFC000"/>
            </a:solidFill>
            <a:round/>
            <a:headEnd type="none" w="sm" len="sm"/>
            <a:tailEnd type="none" w="sm" len="sm"/>
          </a:ln>
        </p:spPr>
        <p:txBody>
          <a:bodyPr wrap="none" anchor="ctr"/>
          <a:lstStyle/>
          <a:p>
            <a:endParaRPr lang="es-MX"/>
          </a:p>
        </p:txBody>
      </p:sp>
      <p:sp>
        <p:nvSpPr>
          <p:cNvPr id="39950" name="Text Box 14"/>
          <p:cNvSpPr txBox="1">
            <a:spLocks noChangeArrowheads="1"/>
          </p:cNvSpPr>
          <p:nvPr/>
        </p:nvSpPr>
        <p:spPr bwMode="auto">
          <a:xfrm>
            <a:off x="395288" y="2119313"/>
            <a:ext cx="1795462" cy="581025"/>
          </a:xfrm>
          <a:prstGeom prst="rect">
            <a:avLst/>
          </a:prstGeom>
          <a:noFill/>
          <a:ln w="9525">
            <a:noFill/>
            <a:miter lim="800000"/>
            <a:headEnd/>
            <a:tailEnd/>
          </a:ln>
        </p:spPr>
        <p:txBody>
          <a:bodyPr>
            <a:spAutoFit/>
          </a:bodyPr>
          <a:lstStyle/>
          <a:p>
            <a:pPr algn="ctr" eaLnBrk="0" hangingPunct="0">
              <a:spcBef>
                <a:spcPct val="50000"/>
              </a:spcBef>
            </a:pPr>
            <a:r>
              <a:rPr lang="en-US" sz="1600" b="1" dirty="0" err="1"/>
              <a:t>Efecto</a:t>
            </a:r>
            <a:r>
              <a:rPr lang="en-US" sz="1600" b="1" dirty="0"/>
              <a:t> de la </a:t>
            </a:r>
            <a:r>
              <a:rPr lang="en-US" sz="1600" b="1" dirty="0" err="1"/>
              <a:t>insulina</a:t>
            </a:r>
            <a:endParaRPr lang="en-US" sz="1600" b="1" dirty="0"/>
          </a:p>
        </p:txBody>
      </p:sp>
      <p:sp>
        <p:nvSpPr>
          <p:cNvPr id="39951" name="Rectangle 16"/>
          <p:cNvSpPr>
            <a:spLocks noChangeArrowheads="1"/>
          </p:cNvSpPr>
          <p:nvPr/>
        </p:nvSpPr>
        <p:spPr bwMode="auto">
          <a:xfrm>
            <a:off x="4457700" y="1704975"/>
            <a:ext cx="874713" cy="244475"/>
          </a:xfrm>
          <a:prstGeom prst="rect">
            <a:avLst/>
          </a:prstGeom>
          <a:noFill/>
          <a:ln w="9525">
            <a:noFill/>
            <a:miter lim="800000"/>
            <a:headEnd/>
            <a:tailEnd/>
          </a:ln>
        </p:spPr>
        <p:txBody>
          <a:bodyPr lIns="0" tIns="0" rIns="0" bIns="0">
            <a:spAutoFit/>
          </a:bodyPr>
          <a:lstStyle/>
          <a:p>
            <a:pPr eaLnBrk="0" hangingPunct="0"/>
            <a:r>
              <a:rPr lang="en-US" sz="1600" b="1" dirty="0">
                <a:solidFill>
                  <a:srgbClr val="FF0000"/>
                </a:solidFill>
              </a:rPr>
              <a:t>Regular </a:t>
            </a:r>
          </a:p>
        </p:txBody>
      </p:sp>
      <p:sp>
        <p:nvSpPr>
          <p:cNvPr id="39952" name="Rectangle 18"/>
          <p:cNvSpPr>
            <a:spLocks noChangeArrowheads="1"/>
          </p:cNvSpPr>
          <p:nvPr/>
        </p:nvSpPr>
        <p:spPr bwMode="auto">
          <a:xfrm rot="2393779">
            <a:off x="2230438" y="3319463"/>
            <a:ext cx="968375" cy="244475"/>
          </a:xfrm>
          <a:prstGeom prst="rect">
            <a:avLst/>
          </a:prstGeom>
          <a:noFill/>
          <a:ln w="9525">
            <a:noFill/>
            <a:miter lim="800000"/>
            <a:headEnd/>
            <a:tailEnd/>
          </a:ln>
        </p:spPr>
        <p:txBody>
          <a:bodyPr wrap="none" lIns="0" tIns="0" rIns="0" bIns="0">
            <a:spAutoFit/>
          </a:bodyPr>
          <a:lstStyle/>
          <a:p>
            <a:pPr eaLnBrk="0" hangingPunct="0"/>
            <a:r>
              <a:rPr lang="en-US" sz="1600" b="1" dirty="0" err="1"/>
              <a:t>Desayuno</a:t>
            </a:r>
            <a:endParaRPr lang="en-US" sz="1600" b="1" dirty="0"/>
          </a:p>
        </p:txBody>
      </p:sp>
      <p:sp>
        <p:nvSpPr>
          <p:cNvPr id="39953" name="Rectangle 19"/>
          <p:cNvSpPr>
            <a:spLocks noChangeArrowheads="1"/>
          </p:cNvSpPr>
          <p:nvPr/>
        </p:nvSpPr>
        <p:spPr bwMode="auto">
          <a:xfrm rot="2393779">
            <a:off x="3120467" y="3304302"/>
            <a:ext cx="936154" cy="246221"/>
          </a:xfrm>
          <a:prstGeom prst="rect">
            <a:avLst/>
          </a:prstGeom>
          <a:noFill/>
          <a:ln w="9525">
            <a:noFill/>
            <a:miter lim="800000"/>
            <a:headEnd/>
            <a:tailEnd/>
          </a:ln>
        </p:spPr>
        <p:txBody>
          <a:bodyPr wrap="none" lIns="0" tIns="0" rIns="0" bIns="0">
            <a:spAutoFit/>
          </a:bodyPr>
          <a:lstStyle/>
          <a:p>
            <a:pPr eaLnBrk="0" hangingPunct="0"/>
            <a:r>
              <a:rPr lang="en-US" sz="1600" b="1" dirty="0" err="1"/>
              <a:t>Almuerzo</a:t>
            </a:r>
            <a:endParaRPr lang="en-US" sz="1600" b="1" dirty="0"/>
          </a:p>
        </p:txBody>
      </p:sp>
      <p:sp>
        <p:nvSpPr>
          <p:cNvPr id="39954" name="Rectangle 20"/>
          <p:cNvSpPr>
            <a:spLocks noChangeArrowheads="1"/>
          </p:cNvSpPr>
          <p:nvPr/>
        </p:nvSpPr>
        <p:spPr bwMode="auto">
          <a:xfrm rot="2393779">
            <a:off x="4230688" y="3171825"/>
            <a:ext cx="495300" cy="244475"/>
          </a:xfrm>
          <a:prstGeom prst="rect">
            <a:avLst/>
          </a:prstGeom>
          <a:noFill/>
          <a:ln w="9525">
            <a:noFill/>
            <a:miter lim="800000"/>
            <a:headEnd/>
            <a:tailEnd/>
          </a:ln>
        </p:spPr>
        <p:txBody>
          <a:bodyPr wrap="none" lIns="0" tIns="0" rIns="0" bIns="0">
            <a:spAutoFit/>
          </a:bodyPr>
          <a:lstStyle/>
          <a:p>
            <a:pPr eaLnBrk="0" hangingPunct="0"/>
            <a:r>
              <a:rPr lang="en-US" sz="1600" b="1" dirty="0" err="1"/>
              <a:t>Cena</a:t>
            </a:r>
            <a:endParaRPr lang="en-US" sz="1600" b="1" dirty="0"/>
          </a:p>
        </p:txBody>
      </p:sp>
      <p:sp>
        <p:nvSpPr>
          <p:cNvPr id="39955" name="Rectangle 21"/>
          <p:cNvSpPr>
            <a:spLocks noChangeArrowheads="1"/>
          </p:cNvSpPr>
          <p:nvPr/>
        </p:nvSpPr>
        <p:spPr bwMode="auto">
          <a:xfrm rot="2393779">
            <a:off x="5083051" y="3565997"/>
            <a:ext cx="1667123" cy="230832"/>
          </a:xfrm>
          <a:prstGeom prst="rect">
            <a:avLst/>
          </a:prstGeom>
          <a:noFill/>
          <a:ln w="9525">
            <a:noFill/>
            <a:miter lim="800000"/>
            <a:headEnd/>
            <a:tailEnd/>
          </a:ln>
        </p:spPr>
        <p:txBody>
          <a:bodyPr wrap="none" lIns="0" tIns="0" rIns="0" bIns="0">
            <a:spAutoFit/>
          </a:bodyPr>
          <a:lstStyle/>
          <a:p>
            <a:pPr eaLnBrk="0" hangingPunct="0"/>
            <a:r>
              <a:rPr lang="en-US" sz="1500" b="1" dirty="0"/>
              <a:t>(</a:t>
            </a:r>
            <a:r>
              <a:rPr lang="en-US" sz="1500" b="1" dirty="0" err="1"/>
              <a:t>Hora</a:t>
            </a:r>
            <a:r>
              <a:rPr lang="en-US" sz="1500" b="1" dirty="0"/>
              <a:t> de </a:t>
            </a:r>
            <a:r>
              <a:rPr lang="en-US" sz="1500" b="1" dirty="0" err="1"/>
              <a:t>acostarse</a:t>
            </a:r>
            <a:r>
              <a:rPr lang="en-US" sz="1500" b="1" dirty="0"/>
              <a:t>)</a:t>
            </a:r>
          </a:p>
        </p:txBody>
      </p:sp>
      <p:sp>
        <p:nvSpPr>
          <p:cNvPr id="39956" name="Rectangle 22"/>
          <p:cNvSpPr>
            <a:spLocks noChangeArrowheads="1"/>
          </p:cNvSpPr>
          <p:nvPr/>
        </p:nvSpPr>
        <p:spPr bwMode="auto">
          <a:xfrm rot="2426525">
            <a:off x="6732588" y="3400425"/>
            <a:ext cx="1243012" cy="488950"/>
          </a:xfrm>
          <a:prstGeom prst="rect">
            <a:avLst/>
          </a:prstGeom>
          <a:noFill/>
          <a:ln w="9525">
            <a:noFill/>
            <a:miter lim="800000"/>
            <a:headEnd/>
            <a:tailEnd/>
          </a:ln>
        </p:spPr>
        <p:txBody>
          <a:bodyPr wrap="none" lIns="0" tIns="0" rIns="0" bIns="0">
            <a:spAutoFit/>
          </a:bodyPr>
          <a:lstStyle/>
          <a:p>
            <a:pPr eaLnBrk="0" hangingPunct="0"/>
            <a:r>
              <a:rPr lang="en-US" sz="1600" b="1" dirty="0" err="1"/>
              <a:t>Desayuno</a:t>
            </a:r>
            <a:r>
              <a:rPr lang="en-US" sz="1600" b="1" dirty="0"/>
              <a:t>,</a:t>
            </a:r>
          </a:p>
          <a:p>
            <a:pPr eaLnBrk="0" hangingPunct="0"/>
            <a:r>
              <a:rPr lang="en-US" sz="1600" b="1" dirty="0" err="1"/>
              <a:t>día</a:t>
            </a:r>
            <a:r>
              <a:rPr lang="en-US" sz="1600" b="1" dirty="0"/>
              <a:t> </a:t>
            </a:r>
            <a:r>
              <a:rPr lang="en-US" sz="1600" b="1" dirty="0" err="1"/>
              <a:t>siguiente</a:t>
            </a:r>
            <a:endParaRPr lang="en-US" sz="1600" b="1" dirty="0"/>
          </a:p>
        </p:txBody>
      </p:sp>
      <p:sp>
        <p:nvSpPr>
          <p:cNvPr id="39957" name="Rectangle 23"/>
          <p:cNvSpPr>
            <a:spLocks noChangeArrowheads="1"/>
          </p:cNvSpPr>
          <p:nvPr/>
        </p:nvSpPr>
        <p:spPr bwMode="auto">
          <a:xfrm>
            <a:off x="827584" y="3140968"/>
            <a:ext cx="753411" cy="246221"/>
          </a:xfrm>
          <a:prstGeom prst="rect">
            <a:avLst/>
          </a:prstGeom>
          <a:noFill/>
          <a:ln w="9525">
            <a:noFill/>
            <a:miter lim="800000"/>
            <a:headEnd/>
            <a:tailEnd/>
          </a:ln>
        </p:spPr>
        <p:txBody>
          <a:bodyPr wrap="none" lIns="0" tIns="0" rIns="0" bIns="0">
            <a:spAutoFit/>
          </a:bodyPr>
          <a:lstStyle/>
          <a:p>
            <a:pPr eaLnBrk="0" hangingPunct="0"/>
            <a:r>
              <a:rPr lang="en-US" sz="1600" b="1" dirty="0" err="1"/>
              <a:t>Comidas</a:t>
            </a:r>
            <a:endParaRPr lang="en-US" sz="1600" b="1" dirty="0"/>
          </a:p>
        </p:txBody>
      </p:sp>
      <p:sp>
        <p:nvSpPr>
          <p:cNvPr id="42" name="Text Box 2"/>
          <p:cNvSpPr txBox="1">
            <a:spLocks noChangeArrowheads="1"/>
          </p:cNvSpPr>
          <p:nvPr/>
        </p:nvSpPr>
        <p:spPr bwMode="auto">
          <a:xfrm>
            <a:off x="827584" y="4293096"/>
            <a:ext cx="7272808" cy="2169825"/>
          </a:xfrm>
          <a:prstGeom prst="rect">
            <a:avLst/>
          </a:prstGeom>
          <a:noFill/>
          <a:ln w="9525">
            <a:noFill/>
            <a:miter lim="800000"/>
            <a:headEnd/>
            <a:tailEnd/>
          </a:ln>
        </p:spPr>
        <p:txBody>
          <a:bodyPr wrap="square">
            <a:spAutoFit/>
          </a:bodyPr>
          <a:lstStyle/>
          <a:p>
            <a:pPr marL="166688" indent="-166688">
              <a:buClr>
                <a:schemeClr val="bg2"/>
              </a:buClr>
            </a:pPr>
            <a:r>
              <a:rPr lang="en-US" sz="1500" b="1" i="1" dirty="0" err="1"/>
              <a:t>Ventajas</a:t>
            </a:r>
            <a:r>
              <a:rPr lang="en-US" sz="1500" b="1" i="1" dirty="0" smtClean="0"/>
              <a:t>:</a:t>
            </a:r>
          </a:p>
          <a:p>
            <a:pPr marL="166688" indent="-166688">
              <a:buClr>
                <a:schemeClr val="bg2"/>
              </a:buClr>
            </a:pPr>
            <a:endParaRPr lang="en-US" sz="1500" b="1" i="1" dirty="0"/>
          </a:p>
          <a:p>
            <a:pPr marL="166688" indent="-166688">
              <a:buClr>
                <a:schemeClr val="bg2"/>
              </a:buClr>
              <a:buFontTx/>
              <a:buChar char="•"/>
            </a:pPr>
            <a:r>
              <a:rPr lang="en-US" sz="1500" b="1" dirty="0" err="1">
                <a:solidFill>
                  <a:srgbClr val="7030A0"/>
                </a:solidFill>
              </a:rPr>
              <a:t>Maneja</a:t>
            </a:r>
            <a:r>
              <a:rPr lang="en-US" sz="1500" b="1" dirty="0">
                <a:solidFill>
                  <a:srgbClr val="7030A0"/>
                </a:solidFill>
              </a:rPr>
              <a:t> el control de la </a:t>
            </a:r>
            <a:r>
              <a:rPr lang="en-US" sz="1500" b="1" dirty="0" err="1">
                <a:solidFill>
                  <a:srgbClr val="7030A0"/>
                </a:solidFill>
              </a:rPr>
              <a:t>glucosa</a:t>
            </a:r>
            <a:r>
              <a:rPr lang="en-US" sz="1500" b="1" dirty="0">
                <a:solidFill>
                  <a:srgbClr val="7030A0"/>
                </a:solidFill>
              </a:rPr>
              <a:t> postprandial en el </a:t>
            </a:r>
            <a:r>
              <a:rPr lang="en-US" sz="1500" b="1" dirty="0" err="1">
                <a:solidFill>
                  <a:srgbClr val="7030A0"/>
                </a:solidFill>
              </a:rPr>
              <a:t>desayuno</a:t>
            </a:r>
            <a:r>
              <a:rPr lang="en-US" sz="1500" b="1" dirty="0">
                <a:solidFill>
                  <a:srgbClr val="7030A0"/>
                </a:solidFill>
              </a:rPr>
              <a:t> y la </a:t>
            </a:r>
            <a:r>
              <a:rPr lang="en-US" sz="1500" b="1" dirty="0" err="1" smtClean="0">
                <a:solidFill>
                  <a:srgbClr val="7030A0"/>
                </a:solidFill>
              </a:rPr>
              <a:t>cena</a:t>
            </a:r>
            <a:endParaRPr lang="en-US" sz="1500" b="1" dirty="0" smtClean="0">
              <a:solidFill>
                <a:srgbClr val="7030A0"/>
              </a:solidFill>
            </a:endParaRPr>
          </a:p>
          <a:p>
            <a:pPr marL="166688" indent="-166688">
              <a:buClr>
                <a:schemeClr val="bg2"/>
              </a:buClr>
              <a:buFontTx/>
              <a:buChar char="•"/>
            </a:pPr>
            <a:endParaRPr lang="en-US" sz="1500" b="1" dirty="0">
              <a:solidFill>
                <a:srgbClr val="7030A0"/>
              </a:solidFill>
            </a:endParaRPr>
          </a:p>
          <a:p>
            <a:pPr marL="166688" indent="-166688">
              <a:buClr>
                <a:schemeClr val="bg2"/>
              </a:buClr>
              <a:buFontTx/>
              <a:buChar char="•"/>
            </a:pPr>
            <a:r>
              <a:rPr lang="en-US" sz="1500" b="1" dirty="0" err="1">
                <a:solidFill>
                  <a:srgbClr val="7030A0"/>
                </a:solidFill>
              </a:rPr>
              <a:t>Proporciona</a:t>
            </a:r>
            <a:r>
              <a:rPr lang="en-US" sz="1500" b="1" dirty="0">
                <a:solidFill>
                  <a:srgbClr val="7030A0"/>
                </a:solidFill>
              </a:rPr>
              <a:t> </a:t>
            </a:r>
            <a:r>
              <a:rPr lang="en-US" sz="1500" b="1" dirty="0" err="1">
                <a:solidFill>
                  <a:srgbClr val="7030A0"/>
                </a:solidFill>
              </a:rPr>
              <a:t>cobertura</a:t>
            </a:r>
            <a:r>
              <a:rPr lang="en-US" sz="1500" b="1" dirty="0">
                <a:solidFill>
                  <a:srgbClr val="7030A0"/>
                </a:solidFill>
              </a:rPr>
              <a:t> en </a:t>
            </a:r>
            <a:r>
              <a:rPr lang="en-US" sz="1500" b="1" dirty="0" err="1">
                <a:solidFill>
                  <a:srgbClr val="7030A0"/>
                </a:solidFill>
              </a:rPr>
              <a:t>ayunas</a:t>
            </a:r>
            <a:r>
              <a:rPr lang="en-US" sz="1500" b="1" dirty="0">
                <a:solidFill>
                  <a:srgbClr val="7030A0"/>
                </a:solidFill>
              </a:rPr>
              <a:t> y antes de </a:t>
            </a:r>
            <a:r>
              <a:rPr lang="en-US" sz="1500" b="1" dirty="0" err="1">
                <a:solidFill>
                  <a:srgbClr val="7030A0"/>
                </a:solidFill>
              </a:rPr>
              <a:t>las</a:t>
            </a:r>
            <a:r>
              <a:rPr lang="en-US" sz="1500" b="1" dirty="0">
                <a:solidFill>
                  <a:srgbClr val="7030A0"/>
                </a:solidFill>
              </a:rPr>
              <a:t> </a:t>
            </a:r>
            <a:r>
              <a:rPr lang="en-US" sz="1500" b="1" dirty="0" err="1">
                <a:solidFill>
                  <a:srgbClr val="7030A0"/>
                </a:solidFill>
              </a:rPr>
              <a:t>comidas</a:t>
            </a:r>
            <a:r>
              <a:rPr lang="en-US" sz="1500" b="1" dirty="0">
                <a:solidFill>
                  <a:srgbClr val="7030A0"/>
                </a:solidFill>
              </a:rPr>
              <a:t> a lo largo del </a:t>
            </a:r>
            <a:r>
              <a:rPr lang="en-US" sz="1500" b="1" dirty="0" err="1">
                <a:solidFill>
                  <a:srgbClr val="7030A0"/>
                </a:solidFill>
              </a:rPr>
              <a:t>día</a:t>
            </a:r>
            <a:r>
              <a:rPr lang="en-US" sz="1500" b="1" dirty="0">
                <a:solidFill>
                  <a:srgbClr val="7030A0"/>
                </a:solidFill>
              </a:rPr>
              <a:t> y la </a:t>
            </a:r>
            <a:r>
              <a:rPr lang="en-US" sz="1500" b="1" dirty="0" err="1" smtClean="0">
                <a:solidFill>
                  <a:srgbClr val="7030A0"/>
                </a:solidFill>
              </a:rPr>
              <a:t>noche</a:t>
            </a:r>
            <a:endParaRPr lang="en-US" sz="1500" b="1" dirty="0" smtClean="0">
              <a:solidFill>
                <a:srgbClr val="7030A0"/>
              </a:solidFill>
            </a:endParaRPr>
          </a:p>
          <a:p>
            <a:pPr marL="166688" indent="-166688">
              <a:buClr>
                <a:schemeClr val="bg2"/>
              </a:buClr>
              <a:buFontTx/>
              <a:buChar char="•"/>
            </a:pPr>
            <a:endParaRPr lang="en-US" sz="1500" b="1" dirty="0">
              <a:solidFill>
                <a:srgbClr val="7030A0"/>
              </a:solidFill>
            </a:endParaRPr>
          </a:p>
          <a:p>
            <a:pPr marL="166688" indent="-166688">
              <a:buClr>
                <a:schemeClr val="bg2"/>
              </a:buClr>
              <a:buFontTx/>
              <a:buChar char="•"/>
            </a:pPr>
            <a:r>
              <a:rPr lang="en-US" sz="1500" b="1" dirty="0" err="1">
                <a:solidFill>
                  <a:srgbClr val="7030A0"/>
                </a:solidFill>
              </a:rPr>
              <a:t>Permite</a:t>
            </a:r>
            <a:r>
              <a:rPr lang="en-US" sz="1500" b="1" dirty="0">
                <a:solidFill>
                  <a:srgbClr val="7030A0"/>
                </a:solidFill>
              </a:rPr>
              <a:t> la </a:t>
            </a:r>
            <a:r>
              <a:rPr lang="en-US" sz="1500" b="1" dirty="0" err="1">
                <a:solidFill>
                  <a:srgbClr val="7030A0"/>
                </a:solidFill>
              </a:rPr>
              <a:t>realización</a:t>
            </a:r>
            <a:r>
              <a:rPr lang="en-US" sz="1500" b="1" dirty="0">
                <a:solidFill>
                  <a:srgbClr val="7030A0"/>
                </a:solidFill>
              </a:rPr>
              <a:t> de </a:t>
            </a:r>
            <a:r>
              <a:rPr lang="en-US" sz="1500" b="1" dirty="0" err="1">
                <a:solidFill>
                  <a:srgbClr val="7030A0"/>
                </a:solidFill>
              </a:rPr>
              <a:t>ajustes</a:t>
            </a:r>
            <a:r>
              <a:rPr lang="en-US" sz="1500" b="1" dirty="0">
                <a:solidFill>
                  <a:srgbClr val="7030A0"/>
                </a:solidFill>
              </a:rPr>
              <a:t> </a:t>
            </a:r>
            <a:r>
              <a:rPr lang="en-US" sz="1500" b="1" dirty="0" err="1">
                <a:solidFill>
                  <a:srgbClr val="7030A0"/>
                </a:solidFill>
              </a:rPr>
              <a:t>individuales</a:t>
            </a:r>
            <a:r>
              <a:rPr lang="en-US" sz="1500" b="1" dirty="0">
                <a:solidFill>
                  <a:srgbClr val="7030A0"/>
                </a:solidFill>
              </a:rPr>
              <a:t> de </a:t>
            </a:r>
            <a:r>
              <a:rPr lang="en-US" sz="1500" b="1" dirty="0" err="1">
                <a:solidFill>
                  <a:srgbClr val="7030A0"/>
                </a:solidFill>
              </a:rPr>
              <a:t>las</a:t>
            </a:r>
            <a:r>
              <a:rPr lang="en-US" sz="1500" b="1" dirty="0">
                <a:solidFill>
                  <a:srgbClr val="7030A0"/>
                </a:solidFill>
              </a:rPr>
              <a:t> </a:t>
            </a:r>
            <a:r>
              <a:rPr lang="en-US" sz="1500" b="1" dirty="0" err="1">
                <a:solidFill>
                  <a:srgbClr val="7030A0"/>
                </a:solidFill>
              </a:rPr>
              <a:t>dosis</a:t>
            </a:r>
            <a:r>
              <a:rPr lang="en-US" sz="1500" b="1" dirty="0">
                <a:solidFill>
                  <a:srgbClr val="7030A0"/>
                </a:solidFill>
              </a:rPr>
              <a:t> de </a:t>
            </a:r>
            <a:r>
              <a:rPr lang="en-US" sz="1500" b="1" dirty="0" err="1">
                <a:solidFill>
                  <a:srgbClr val="7030A0"/>
                </a:solidFill>
              </a:rPr>
              <a:t>insulina</a:t>
            </a:r>
            <a:endParaRPr lang="en-US" sz="1500" b="1" dirty="0">
              <a:solidFill>
                <a:srgbClr val="7030A0"/>
              </a:solidFill>
            </a:endParaRPr>
          </a:p>
          <a:p>
            <a:pPr marL="166688" indent="-166688">
              <a:buClr>
                <a:schemeClr val="bg2"/>
              </a:buClr>
              <a:buFontTx/>
              <a:buChar char="•"/>
            </a:pPr>
            <a:endParaRPr lang="en-US" sz="1500" b="1" dirty="0" smtClean="0">
              <a:solidFill>
                <a:srgbClr val="7030A0"/>
              </a:solidFill>
            </a:endParaRPr>
          </a:p>
          <a:p>
            <a:pPr marL="166688" indent="-166688">
              <a:buClr>
                <a:schemeClr val="bg2"/>
              </a:buClr>
              <a:buFontTx/>
              <a:buChar char="•"/>
            </a:pPr>
            <a:endParaRPr lang="en-US" sz="15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ox(in)">
                                      <p:cBhvr>
                                        <p:cTn id="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144463" y="144463"/>
            <a:ext cx="6858000" cy="1000125"/>
          </a:xfrm>
          <a:prstGeom prst="rect">
            <a:avLst/>
          </a:prstGeom>
          <a:noFill/>
          <a:ln w="9525">
            <a:noFill/>
            <a:miter lim="800000"/>
            <a:headEnd/>
            <a:tailEnd/>
          </a:ln>
          <a:effectLst/>
        </p:spPr>
      </p:pic>
      <p:sp>
        <p:nvSpPr>
          <p:cNvPr id="3" name="2 Rectángulo"/>
          <p:cNvSpPr/>
          <p:nvPr/>
        </p:nvSpPr>
        <p:spPr>
          <a:xfrm>
            <a:off x="683568" y="2132856"/>
            <a:ext cx="7848872" cy="369332"/>
          </a:xfrm>
          <a:prstGeom prst="rect">
            <a:avLst/>
          </a:prstGeom>
        </p:spPr>
        <p:txBody>
          <a:bodyPr wrap="square">
            <a:spAutoFit/>
          </a:bodyPr>
          <a:lstStyle/>
          <a:p>
            <a:r>
              <a:rPr lang="es-SV" dirty="0" smtClean="0"/>
              <a:t>http://professional.diabetes.org/content/clinical-practice-recommendations</a:t>
            </a:r>
            <a:endParaRPr lang="es-SV" dirty="0"/>
          </a:p>
        </p:txBody>
      </p:sp>
      <p:sp>
        <p:nvSpPr>
          <p:cNvPr id="67586" name="AutoShape 2" descr="2017 Standards of Care"/>
          <p:cNvSpPr>
            <a:spLocks noChangeAspect="1" noChangeArrowheads="1"/>
          </p:cNvSpPr>
          <p:nvPr/>
        </p:nvSpPr>
        <p:spPr bwMode="auto">
          <a:xfrm>
            <a:off x="155575" y="-1004888"/>
            <a:ext cx="1590675" cy="2095501"/>
          </a:xfrm>
          <a:prstGeom prst="rect">
            <a:avLst/>
          </a:prstGeom>
          <a:noFill/>
        </p:spPr>
        <p:txBody>
          <a:bodyPr vert="horz" wrap="square" lIns="91440" tIns="45720" rIns="91440" bIns="45720" numCol="1" anchor="t" anchorCtr="0" compatLnSpc="1">
            <a:prstTxWarp prst="textNoShape">
              <a:avLst/>
            </a:prstTxWarp>
          </a:bodyPr>
          <a:lstStyle/>
          <a:p>
            <a:endParaRPr lang="es-SV"/>
          </a:p>
        </p:txBody>
      </p:sp>
      <p:pic>
        <p:nvPicPr>
          <p:cNvPr id="67587" name="Picture 3" descr="C:\Users\MJoya\Pictures\Imagenes\ADA 2017.jpg"/>
          <p:cNvPicPr>
            <a:picLocks noChangeAspect="1" noChangeArrowheads="1"/>
          </p:cNvPicPr>
          <p:nvPr/>
        </p:nvPicPr>
        <p:blipFill>
          <a:blip r:embed="rId3" cstate="print"/>
          <a:srcRect/>
          <a:stretch>
            <a:fillRect/>
          </a:stretch>
        </p:blipFill>
        <p:spPr bwMode="auto">
          <a:xfrm>
            <a:off x="3549813" y="2852935"/>
            <a:ext cx="2678371" cy="3528393"/>
          </a:xfrm>
          <a:prstGeom prst="rect">
            <a:avLst/>
          </a:prstGeom>
          <a:noFill/>
        </p:spPr>
      </p:pic>
    </p:spTree>
  </p:cSld>
  <p:clrMapOvr>
    <a:masterClrMapping/>
  </p:clrMapOvr>
  <p:transition>
    <p:wipe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556792"/>
            <a:ext cx="7704856" cy="4801314"/>
          </a:xfrm>
          <a:prstGeom prst="rect">
            <a:avLst/>
          </a:prstGeom>
        </p:spPr>
        <p:txBody>
          <a:bodyPr wrap="square">
            <a:spAutoFit/>
          </a:bodyPr>
          <a:lstStyle/>
          <a:p>
            <a:r>
              <a:rPr lang="en-US" b="1" dirty="0" smtClean="0"/>
              <a:t>Diabetic </a:t>
            </a:r>
            <a:r>
              <a:rPr lang="en-US" b="1" dirty="0" err="1" smtClean="0"/>
              <a:t>Ketoacidosis</a:t>
            </a:r>
            <a:r>
              <a:rPr lang="en-US" b="1" dirty="0" smtClean="0"/>
              <a:t> and </a:t>
            </a:r>
            <a:r>
              <a:rPr lang="en-US" b="1" dirty="0" err="1" smtClean="0"/>
              <a:t>Hyperosmolar</a:t>
            </a:r>
            <a:r>
              <a:rPr lang="en-US" b="1" dirty="0" smtClean="0"/>
              <a:t> Hyperglycemic State</a:t>
            </a:r>
          </a:p>
          <a:p>
            <a:endParaRPr lang="en-US" b="1" dirty="0" smtClean="0"/>
          </a:p>
          <a:p>
            <a:pPr algn="just">
              <a:lnSpc>
                <a:spcPct val="150000"/>
              </a:lnSpc>
            </a:pPr>
            <a:r>
              <a:rPr lang="en-US" dirty="0" smtClean="0"/>
              <a:t>There is considerable variability in the presentation of DKA and </a:t>
            </a:r>
            <a:r>
              <a:rPr lang="en-US" dirty="0" err="1" smtClean="0"/>
              <a:t>hyperosmolar</a:t>
            </a:r>
            <a:r>
              <a:rPr lang="en-US" dirty="0" smtClean="0"/>
              <a:t> hyperglycemic state, ranging from </a:t>
            </a:r>
            <a:r>
              <a:rPr lang="en-US" dirty="0" err="1" smtClean="0"/>
              <a:t>euglycemia</a:t>
            </a:r>
            <a:r>
              <a:rPr lang="en-US" dirty="0" smtClean="0"/>
              <a:t> or mild hyperglycemia and acidosis to severe hyperglycemia, dehydration, and coma; therefore, treatment individualization based on a careful clinical and laboratory assessment is </a:t>
            </a:r>
            <a:r>
              <a:rPr lang="en-US" dirty="0" smtClean="0"/>
              <a:t>needed.</a:t>
            </a:r>
            <a:endParaRPr lang="en-US" dirty="0" smtClean="0"/>
          </a:p>
          <a:p>
            <a:pPr algn="just">
              <a:lnSpc>
                <a:spcPct val="150000"/>
              </a:lnSpc>
            </a:pPr>
            <a:endParaRPr lang="en-US" dirty="0" smtClean="0"/>
          </a:p>
          <a:p>
            <a:pPr algn="just">
              <a:lnSpc>
                <a:spcPct val="150000"/>
              </a:lnSpc>
            </a:pPr>
            <a:r>
              <a:rPr lang="en-US" dirty="0" smtClean="0"/>
              <a:t>Management goals include restoration of circulatory volume and tissue perfusion, resolution of hyperglycemia, and correction of electrolyte imbalance and ketosis. It is also important to treat any correctable underlying cause of DKA such as sepsis.</a:t>
            </a:r>
          </a:p>
        </p:txBody>
      </p:sp>
      <p:pic>
        <p:nvPicPr>
          <p:cNvPr id="65542" name="Picture 6"/>
          <p:cNvPicPr>
            <a:picLocks noChangeAspect="1" noChangeArrowheads="1"/>
          </p:cNvPicPr>
          <p:nvPr/>
        </p:nvPicPr>
        <p:blipFill>
          <a:blip r:embed="rId2" cstate="print"/>
          <a:srcRect/>
          <a:stretch>
            <a:fillRect/>
          </a:stretch>
        </p:blipFill>
        <p:spPr bwMode="auto">
          <a:xfrm>
            <a:off x="144463" y="144463"/>
            <a:ext cx="6858000" cy="1000125"/>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700808"/>
            <a:ext cx="8640960" cy="3831818"/>
          </a:xfrm>
          <a:prstGeom prst="rect">
            <a:avLst/>
          </a:prstGeom>
        </p:spPr>
        <p:txBody>
          <a:bodyPr wrap="square">
            <a:spAutoFit/>
          </a:bodyPr>
          <a:lstStyle/>
          <a:p>
            <a:pPr algn="just">
              <a:lnSpc>
                <a:spcPct val="150000"/>
              </a:lnSpc>
            </a:pPr>
            <a:r>
              <a:rPr lang="en-US" dirty="0" smtClean="0"/>
              <a:t>In critically ill and mentally obtunded patients with DKA or </a:t>
            </a:r>
            <a:r>
              <a:rPr lang="en-US" dirty="0" err="1" smtClean="0"/>
              <a:t>hyperosmolar</a:t>
            </a:r>
            <a:r>
              <a:rPr lang="en-US" dirty="0" smtClean="0"/>
              <a:t> hyperglycemic state, continuous intravenous insulin is the standard of care. However, there is no significant difference in outcomes for intravenous regular insulin versus subcutaneous rapid-acting analogs when combined with aggressive fluid management for treating mild or moderate </a:t>
            </a:r>
            <a:r>
              <a:rPr lang="en-US" dirty="0" smtClean="0"/>
              <a:t>DKA. </a:t>
            </a:r>
            <a:endParaRPr lang="en-US" dirty="0" smtClean="0"/>
          </a:p>
          <a:p>
            <a:pPr algn="just">
              <a:lnSpc>
                <a:spcPct val="150000"/>
              </a:lnSpc>
            </a:pPr>
            <a:endParaRPr lang="en-US" dirty="0" smtClean="0"/>
          </a:p>
          <a:p>
            <a:pPr algn="just">
              <a:lnSpc>
                <a:spcPct val="150000"/>
              </a:lnSpc>
            </a:pPr>
            <a:r>
              <a:rPr lang="en-US" dirty="0" smtClean="0"/>
              <a:t>Patients with uncomplicated DKA may sometimes be treated with </a:t>
            </a:r>
            <a:r>
              <a:rPr lang="en-US" dirty="0" err="1" smtClean="0"/>
              <a:t>subcutanous</a:t>
            </a:r>
            <a:r>
              <a:rPr lang="en-US" dirty="0" smtClean="0"/>
              <a:t> insulin in the emergency department or step-down </a:t>
            </a:r>
            <a:r>
              <a:rPr lang="en-US" dirty="0" smtClean="0"/>
              <a:t>units, </a:t>
            </a:r>
            <a:r>
              <a:rPr lang="en-US" dirty="0" smtClean="0"/>
              <a:t>an approach that may be safer and more cost-effective than treatment with intravenous </a:t>
            </a:r>
            <a:r>
              <a:rPr lang="en-US" dirty="0" smtClean="0"/>
              <a:t>insulin. </a:t>
            </a:r>
            <a:endParaRPr lang="en-US" dirty="0"/>
          </a:p>
        </p:txBody>
      </p:sp>
      <p:pic>
        <p:nvPicPr>
          <p:cNvPr id="66562" name="Picture 2"/>
          <p:cNvPicPr>
            <a:picLocks noChangeAspect="1" noChangeArrowheads="1"/>
          </p:cNvPicPr>
          <p:nvPr/>
        </p:nvPicPr>
        <p:blipFill>
          <a:blip r:embed="rId2" cstate="print"/>
          <a:srcRect/>
          <a:stretch>
            <a:fillRect/>
          </a:stretch>
        </p:blipFill>
        <p:spPr bwMode="auto">
          <a:xfrm>
            <a:off x="144463" y="144463"/>
            <a:ext cx="6858000" cy="100012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2386" y="2487887"/>
            <a:ext cx="8640960" cy="2308324"/>
          </a:xfrm>
          <a:prstGeom prst="rect">
            <a:avLst/>
          </a:prstGeom>
        </p:spPr>
        <p:txBody>
          <a:bodyPr wrap="square">
            <a:spAutoFit/>
          </a:bodyPr>
          <a:lstStyle/>
          <a:p>
            <a:pPr algn="just"/>
            <a:r>
              <a:rPr lang="en-US" dirty="0" smtClean="0"/>
              <a:t>If subcutaneous administration is used, it is important to provide adequate fluid replacement, nurse training, frequent bedside testing, infection treatment if warranted, and appropriate follow-up to avoid </a:t>
            </a:r>
            <a:r>
              <a:rPr lang="en-US" dirty="0" err="1" smtClean="0"/>
              <a:t>recurrant</a:t>
            </a:r>
            <a:r>
              <a:rPr lang="en-US" dirty="0" smtClean="0"/>
              <a:t> DKA. </a:t>
            </a:r>
          </a:p>
          <a:p>
            <a:pPr algn="just"/>
            <a:endParaRPr lang="en-US" dirty="0" smtClean="0"/>
          </a:p>
          <a:p>
            <a:pPr algn="just"/>
            <a:r>
              <a:rPr lang="en-US" dirty="0" smtClean="0"/>
              <a:t>Several studies have shown that the use of bicarbonate in patients with DKA made no difference in resolution of acidosis or time to discharge, and its use is generally not </a:t>
            </a:r>
            <a:r>
              <a:rPr lang="en-US" dirty="0" smtClean="0"/>
              <a:t>recommended. </a:t>
            </a:r>
            <a:endParaRPr lang="en-US" dirty="0" smtClean="0"/>
          </a:p>
          <a:p>
            <a:pPr algn="just"/>
            <a:endParaRPr lang="en-US" dirty="0" smtClean="0"/>
          </a:p>
        </p:txBody>
      </p:sp>
      <p:pic>
        <p:nvPicPr>
          <p:cNvPr id="66562" name="Picture 2"/>
          <p:cNvPicPr>
            <a:picLocks noChangeAspect="1" noChangeArrowheads="1"/>
          </p:cNvPicPr>
          <p:nvPr/>
        </p:nvPicPr>
        <p:blipFill>
          <a:blip r:embed="rId2" cstate="print"/>
          <a:srcRect/>
          <a:stretch>
            <a:fillRect/>
          </a:stretch>
        </p:blipFill>
        <p:spPr bwMode="auto">
          <a:xfrm>
            <a:off x="144463" y="144463"/>
            <a:ext cx="6858000" cy="1000125"/>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Resultado de imagen para tatuajes de diabeticos"/>
          <p:cNvPicPr>
            <a:picLocks noChangeAspect="1" noChangeArrowheads="1"/>
          </p:cNvPicPr>
          <p:nvPr/>
        </p:nvPicPr>
        <p:blipFill>
          <a:blip r:embed="rId2" cstate="print"/>
          <a:srcRect/>
          <a:stretch>
            <a:fillRect/>
          </a:stretch>
        </p:blipFill>
        <p:spPr bwMode="auto">
          <a:xfrm>
            <a:off x="323528" y="476672"/>
            <a:ext cx="2838450" cy="1609726"/>
          </a:xfrm>
          <a:prstGeom prst="rect">
            <a:avLst/>
          </a:prstGeom>
          <a:noFill/>
        </p:spPr>
      </p:pic>
      <p:pic>
        <p:nvPicPr>
          <p:cNvPr id="88068" name="Picture 4" descr="Resultado de imagen para tatuajes de diabeticos"/>
          <p:cNvPicPr>
            <a:picLocks noChangeAspect="1" noChangeArrowheads="1"/>
          </p:cNvPicPr>
          <p:nvPr/>
        </p:nvPicPr>
        <p:blipFill>
          <a:blip r:embed="rId3" cstate="print"/>
          <a:srcRect/>
          <a:stretch>
            <a:fillRect/>
          </a:stretch>
        </p:blipFill>
        <p:spPr bwMode="auto">
          <a:xfrm>
            <a:off x="5652120" y="548680"/>
            <a:ext cx="2390775" cy="1219201"/>
          </a:xfrm>
          <a:prstGeom prst="rect">
            <a:avLst/>
          </a:prstGeom>
          <a:noFill/>
        </p:spPr>
      </p:pic>
      <p:pic>
        <p:nvPicPr>
          <p:cNvPr id="88070" name="Picture 6" descr="Resultado de imagen para tatuajes de diabeticos"/>
          <p:cNvPicPr>
            <a:picLocks noChangeAspect="1" noChangeArrowheads="1"/>
          </p:cNvPicPr>
          <p:nvPr/>
        </p:nvPicPr>
        <p:blipFill>
          <a:blip r:embed="rId4" cstate="print"/>
          <a:srcRect/>
          <a:stretch>
            <a:fillRect/>
          </a:stretch>
        </p:blipFill>
        <p:spPr bwMode="auto">
          <a:xfrm>
            <a:off x="3275856" y="1268760"/>
            <a:ext cx="2286000" cy="1714500"/>
          </a:xfrm>
          <a:prstGeom prst="rect">
            <a:avLst/>
          </a:prstGeom>
          <a:noFill/>
        </p:spPr>
      </p:pic>
      <p:pic>
        <p:nvPicPr>
          <p:cNvPr id="88072" name="Picture 8" descr="Resultado de imagen para coca cola y diabetes"/>
          <p:cNvPicPr>
            <a:picLocks noChangeAspect="1" noChangeArrowheads="1"/>
          </p:cNvPicPr>
          <p:nvPr/>
        </p:nvPicPr>
        <p:blipFill>
          <a:blip r:embed="rId5" cstate="print"/>
          <a:srcRect/>
          <a:stretch>
            <a:fillRect/>
          </a:stretch>
        </p:blipFill>
        <p:spPr bwMode="auto">
          <a:xfrm>
            <a:off x="2915816" y="3284984"/>
            <a:ext cx="3019425" cy="1514475"/>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620688"/>
            <a:ext cx="7730899" cy="5078313"/>
          </a:xfrm>
          <a:prstGeom prst="rect">
            <a:avLst/>
          </a:prstGeom>
          <a:noFill/>
        </p:spPr>
        <p:txBody>
          <a:bodyPr wrap="non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MUY  IMPORTANTE</a:t>
            </a:r>
          </a:p>
          <a:p>
            <a:pPr algn="ct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PENSAR  EN</a:t>
            </a:r>
          </a:p>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CETOACIDOSIS DIABETICA</a:t>
            </a:r>
          </a:p>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 PACIENTES QUE</a:t>
            </a:r>
          </a:p>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HIPERVENTILAN</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CuadroTexto"/>
          <p:cNvSpPr txBox="1"/>
          <p:nvPr/>
        </p:nvSpPr>
        <p:spPr>
          <a:xfrm>
            <a:off x="4355976" y="6093296"/>
            <a:ext cx="3816424" cy="369332"/>
          </a:xfrm>
          <a:prstGeom prst="rect">
            <a:avLst/>
          </a:prstGeom>
          <a:noFill/>
        </p:spPr>
        <p:txBody>
          <a:bodyPr wrap="square" rtlCol="0">
            <a:spAutoFit/>
          </a:bodyPr>
          <a:lstStyle/>
          <a:p>
            <a:pPr algn="r"/>
            <a:r>
              <a:rPr lang="es-MX" b="1" dirty="0" smtClean="0">
                <a:solidFill>
                  <a:srgbClr val="990000"/>
                </a:solidFill>
              </a:rPr>
              <a:t>BMJ 1987; 294: 630</a:t>
            </a:r>
            <a:endParaRPr lang="es-MX" b="1" dirty="0">
              <a:solidFill>
                <a:srgbClr val="990000"/>
              </a:solidFill>
            </a:endParaRPr>
          </a:p>
        </p:txBody>
      </p:sp>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image.slidesharecdn.com/cetoacidosis-090504165113-phpapp02/95/cetoacidosis-diabetica-15-728.jpg?cb=1241656552"/>
          <p:cNvPicPr>
            <a:picLocks noChangeAspect="1" noChangeArrowheads="1"/>
          </p:cNvPicPr>
          <p:nvPr/>
        </p:nvPicPr>
        <p:blipFill>
          <a:blip r:embed="rId2" cstate="print"/>
          <a:srcRect/>
          <a:stretch>
            <a:fillRect/>
          </a:stretch>
        </p:blipFill>
        <p:spPr bwMode="auto">
          <a:xfrm>
            <a:off x="179512" y="260648"/>
            <a:ext cx="8712968" cy="6480721"/>
          </a:xfrm>
          <a:prstGeom prst="rect">
            <a:avLst/>
          </a:prstGeom>
          <a:noFill/>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image.slidesharecdn.com/cetoacidosisdiabetica-121209175239-phpapp01/95/cetoacidosis-diabetica-14-638.jpg?cb=1355075969"/>
          <p:cNvPicPr>
            <a:picLocks noChangeAspect="1" noChangeArrowheads="1"/>
          </p:cNvPicPr>
          <p:nvPr/>
        </p:nvPicPr>
        <p:blipFill>
          <a:blip r:embed="rId2" cstate="print"/>
          <a:srcRect/>
          <a:stretch>
            <a:fillRect/>
          </a:stretch>
        </p:blipFill>
        <p:spPr bwMode="auto">
          <a:xfrm>
            <a:off x="179512" y="260647"/>
            <a:ext cx="8568952" cy="6433431"/>
          </a:xfrm>
          <a:prstGeom prst="rect">
            <a:avLst/>
          </a:prstGeom>
          <a:noFill/>
        </p:spPr>
      </p:pic>
    </p:spTree>
  </p:cSld>
  <p:clrMapOvr>
    <a:masterClrMapping/>
  </p:clrMapOvr>
  <p:transition>
    <p:strip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558</TotalTime>
  <Words>2256</Words>
  <Application>Microsoft Office PowerPoint</Application>
  <PresentationFormat>Presentación en pantalla (4:3)</PresentationFormat>
  <Paragraphs>389</Paragraphs>
  <Slides>68</Slides>
  <Notes>3</Notes>
  <HiddenSlides>0</HiddenSlides>
  <MMClips>0</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Viajes</vt:lpstr>
      <vt:lpstr>Dr. MARIO AGUILAR JOYA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COMA  HIPEROSMOLAR  NO CETOSICO</vt:lpstr>
      <vt:lpstr>Diapositiva 31</vt:lpstr>
      <vt:lpstr>Diapositiva 32</vt:lpstr>
      <vt:lpstr>Diapositiva 33</vt:lpstr>
      <vt:lpstr>Diapositiva 34</vt:lpstr>
      <vt:lpstr>Diapositiva 35</vt:lpstr>
      <vt:lpstr>Diapositiva 36</vt:lpstr>
      <vt:lpstr>Diapositiva 37</vt:lpstr>
      <vt:lpstr>Diapositiva 38</vt:lpstr>
      <vt:lpstr>Diapositiva 39</vt:lpstr>
      <vt:lpstr>CASO CLINICO</vt:lpstr>
      <vt:lpstr>Cetoacidosis  alcoholica</vt:lpstr>
      <vt:lpstr>Cetoacidosis  alcoholica</vt:lpstr>
      <vt:lpstr>Cetoacidosis  alcoholica</vt:lpstr>
      <vt:lpstr>Diapositiva 44</vt:lpstr>
      <vt:lpstr>Caso 2</vt:lpstr>
      <vt:lpstr>Paciente 71 años de edad con historia de dermatitis  vrs. Vasculitis.  Recibe prednisona 60 mgr cada dia por dos semanas  desarrolla  fatiga  al 10 dia de tratamiento  glicemia  ayunas  524 mgr / dl y post prandial   726 mgr / dl    </vt:lpstr>
      <vt:lpstr>Sindrome  hiperosmolar  no  cetosico</vt:lpstr>
      <vt:lpstr>Sindrome  hiperosmolar  no  cetosico</vt:lpstr>
      <vt:lpstr>Diapositiva 49</vt:lpstr>
      <vt:lpstr>Diapositiva 50</vt:lpstr>
      <vt:lpstr>Diapositiva 51</vt:lpstr>
      <vt:lpstr>Diapositiva 52</vt:lpstr>
      <vt:lpstr>Sindrome  hiperosmolar  no  cetosico</vt:lpstr>
      <vt:lpstr>Sindrome  hiperosmolar  no  cetosico</vt:lpstr>
      <vt:lpstr>Sindrome  hiperosmolar  no  cetosico</vt:lpstr>
      <vt:lpstr>CASO 3</vt:lpstr>
      <vt:lpstr>Diapositiva 57</vt:lpstr>
      <vt:lpstr>Diapositiva 58</vt:lpstr>
      <vt:lpstr>Diapositiva 59</vt:lpstr>
      <vt:lpstr>Diapositiva 60</vt:lpstr>
      <vt:lpstr>Diapositiva 61</vt:lpstr>
      <vt:lpstr>Basal-Bolo: reemplazo fisiológico de insulina</vt:lpstr>
      <vt:lpstr>Régimen insulínico de Pre-mezcla dos veces al día</vt:lpstr>
      <vt:lpstr>Diapositiva 64</vt:lpstr>
      <vt:lpstr>Diapositiva 65</vt:lpstr>
      <vt:lpstr>Diapositiva 66</vt:lpstr>
      <vt:lpstr>Diapositiva 67</vt:lpstr>
      <vt:lpstr>Diapositiva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MARIO AGUILAR JOYA</dc:title>
  <dc:creator>PAPA</dc:creator>
  <cp:lastModifiedBy>PAPA</cp:lastModifiedBy>
  <cp:revision>97</cp:revision>
  <dcterms:created xsi:type="dcterms:W3CDTF">2017-03-10T02:01:24Z</dcterms:created>
  <dcterms:modified xsi:type="dcterms:W3CDTF">2017-03-11T06:13:38Z</dcterms:modified>
</cp:coreProperties>
</file>