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2" r:id="rId3"/>
    <p:sldId id="313" r:id="rId4"/>
    <p:sldId id="314" r:id="rId5"/>
    <p:sldId id="315" r:id="rId6"/>
    <p:sldId id="344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41" r:id="rId22"/>
    <p:sldId id="340" r:id="rId23"/>
    <p:sldId id="330" r:id="rId24"/>
    <p:sldId id="331" r:id="rId25"/>
    <p:sldId id="343" r:id="rId26"/>
    <p:sldId id="334" r:id="rId27"/>
    <p:sldId id="336" r:id="rId28"/>
    <p:sldId id="335" r:id="rId29"/>
    <p:sldId id="332" r:id="rId30"/>
    <p:sldId id="337" r:id="rId31"/>
    <p:sldId id="339" r:id="rId32"/>
    <p:sldId id="342" r:id="rId33"/>
    <p:sldId id="333" r:id="rId34"/>
    <p:sldId id="265" r:id="rId35"/>
    <p:sldId id="259" r:id="rId36"/>
    <p:sldId id="257" r:id="rId37"/>
    <p:sldId id="258" r:id="rId38"/>
    <p:sldId id="260" r:id="rId39"/>
    <p:sldId id="278" r:id="rId40"/>
    <p:sldId id="293" r:id="rId41"/>
    <p:sldId id="261" r:id="rId42"/>
    <p:sldId id="262" r:id="rId43"/>
    <p:sldId id="299" r:id="rId44"/>
    <p:sldId id="269" r:id="rId45"/>
    <p:sldId id="308" r:id="rId46"/>
    <p:sldId id="268" r:id="rId47"/>
    <p:sldId id="309" r:id="rId48"/>
    <p:sldId id="287" r:id="rId49"/>
    <p:sldId id="263" r:id="rId50"/>
    <p:sldId id="310" r:id="rId51"/>
    <p:sldId id="295" r:id="rId52"/>
    <p:sldId id="272" r:id="rId53"/>
    <p:sldId id="282" r:id="rId54"/>
    <p:sldId id="273" r:id="rId55"/>
    <p:sldId id="303" r:id="rId56"/>
    <p:sldId id="302" r:id="rId57"/>
    <p:sldId id="277" r:id="rId58"/>
    <p:sldId id="280" r:id="rId59"/>
    <p:sldId id="298" r:id="rId60"/>
    <p:sldId id="279" r:id="rId61"/>
    <p:sldId id="288" r:id="rId62"/>
    <p:sldId id="296" r:id="rId63"/>
    <p:sldId id="283" r:id="rId64"/>
    <p:sldId id="285" r:id="rId65"/>
    <p:sldId id="271" r:id="rId66"/>
    <p:sldId id="301" r:id="rId67"/>
    <p:sldId id="311" r:id="rId68"/>
    <p:sldId id="305" r:id="rId6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E38"/>
    <a:srgbClr val="97A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208" autoAdjust="0"/>
    <p:restoredTop sz="94660"/>
  </p:normalViewPr>
  <p:slideViewPr>
    <p:cSldViewPr>
      <p:cViewPr>
        <p:scale>
          <a:sx n="75" d="100"/>
          <a:sy n="75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287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8751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65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6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9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2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09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33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08473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9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04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2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2104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545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53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8005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6355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342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1499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EB11-5A05-4DD5-AA6C-303931BBF32F}" type="datetimeFigureOut">
              <a:rPr lang="es-SV" smtClean="0"/>
              <a:t>18/02/2017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15C1-9C40-45B9-BA47-9F7627AFD07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3274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DD47-34F4-496C-B494-A01E310B9C15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18/02/2017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5638-97AB-4646-A478-95562C543011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9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javascript:refimgshow(3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/>
          </a:bodyPr>
          <a:lstStyle/>
          <a:p>
            <a:r>
              <a:rPr lang="es-SV" sz="4000" dirty="0" smtClean="0">
                <a:latin typeface="Arial Narrow" pitchFamily="34" charset="0"/>
                <a:cs typeface="Arial" pitchFamily="34" charset="0"/>
              </a:rPr>
              <a:t> Estudios Radiológicos con Contraste e Insuficiencia Renal</a:t>
            </a:r>
            <a:endParaRPr lang="es-SV" sz="40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SV" sz="2400" dirty="0" smtClean="0">
                <a:latin typeface="Arial Narrow" pitchFamily="34" charset="0"/>
              </a:rPr>
              <a:t>DR. ANGEL DIAZ ALVARENGA</a:t>
            </a:r>
          </a:p>
          <a:p>
            <a:r>
              <a:rPr lang="es-SV" sz="2400" dirty="0" smtClean="0">
                <a:latin typeface="Arial Narrow" pitchFamily="34" charset="0"/>
              </a:rPr>
              <a:t>Nefrólogo Internista</a:t>
            </a:r>
            <a:endParaRPr lang="es-SV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ESTUDIOS  RADIOLOGICOS CON CONTRASTE e INSUFUCIENCIA  RENAL </a:t>
            </a:r>
            <a:endParaRPr lang="es-SV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3608" y="1484784"/>
            <a:ext cx="71287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7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ESTUDIOS  RADIOLOGICOS CON CONTRASTE e INSUFUCIENCIA  RENAL </a:t>
            </a:r>
            <a:endParaRPr lang="es-SV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15616" y="1700808"/>
            <a:ext cx="70317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1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ESTUDIOS  RADIOLOGICOS CON CONTRASTE e INSUFUCIENCIA  RENAL </a:t>
            </a:r>
            <a:endParaRPr lang="es-SV" sz="2800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96471" y="1600200"/>
            <a:ext cx="61510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1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ESTUDIOS  RADIOLOGICOS CON CONTRASTE e INSUFUCIENCIA  RENAL</a:t>
            </a:r>
            <a:endParaRPr lang="es-SV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es-SV" dirty="0" smtClean="0"/>
              <a:t>VASOS  RECTOS: Flujo Sanguíneo Normal</a:t>
            </a:r>
          </a:p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  <a:p>
            <a:pPr marL="137160" indent="0" algn="ctr">
              <a:buNone/>
            </a:pPr>
            <a:endParaRPr lang="es-SV" dirty="0" smtClean="0"/>
          </a:p>
          <a:p>
            <a:pPr marL="137160" indent="0" algn="ctr">
              <a:buNone/>
            </a:pPr>
            <a:r>
              <a:rPr lang="es-SV" dirty="0" smtClean="0"/>
              <a:t>Es requerida Alta Liberación de Oxígeno</a:t>
            </a:r>
            <a:endParaRPr lang="es-SV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t="1690" r="1852"/>
          <a:stretch>
            <a:fillRect/>
          </a:stretch>
        </p:blipFill>
        <p:spPr bwMode="auto">
          <a:xfrm>
            <a:off x="1043608" y="2060849"/>
            <a:ext cx="71287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9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ESTUDIOS  RADIOLOGICOS CON CONTRASTE e INSUFUCIENCIA  RENAL</a:t>
            </a:r>
            <a:endParaRPr lang="es-SV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es-SV" sz="2000" dirty="0" smtClean="0"/>
              <a:t>VASOS RECTOS: MEDIO DE CONTRASTE DE ALTA VISCOCIDAD</a:t>
            </a:r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  <a:p>
            <a:pPr marL="137160" indent="0" algn="ctr">
              <a:buNone/>
            </a:pPr>
            <a:endParaRPr lang="es-SV" sz="1900" dirty="0" smtClean="0"/>
          </a:p>
          <a:p>
            <a:pPr marL="137160" indent="0" algn="ctr">
              <a:buNone/>
            </a:pPr>
            <a:endParaRPr lang="es-SV" sz="1900" dirty="0"/>
          </a:p>
          <a:p>
            <a:pPr marL="137160" indent="0" algn="ctr">
              <a:buNone/>
            </a:pPr>
            <a:r>
              <a:rPr lang="es-SV" sz="1900" dirty="0" smtClean="0"/>
              <a:t>Note la Agrupación y apilamiento de las moléculas de Contraste</a:t>
            </a:r>
            <a:endParaRPr lang="es-SV" sz="19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3" y="2132856"/>
            <a:ext cx="69847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9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ESTUDIOS  RADIOLOGICOS CON CONTRASTE e INSUFUCIENCIA  RENAL</a:t>
            </a:r>
            <a:endParaRPr lang="es-SV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r>
              <a:rPr lang="es-SV" dirty="0" smtClean="0"/>
              <a:t>Efecto Tubular debido al Medio de Contraste</a:t>
            </a:r>
          </a:p>
          <a:p>
            <a:pPr marL="137160" indent="0">
              <a:buNone/>
            </a:pPr>
            <a:endParaRPr lang="es-SV" dirty="0"/>
          </a:p>
          <a:p>
            <a:pPr marL="137160" indent="0">
              <a:buNone/>
            </a:pPr>
            <a:endParaRPr lang="es-SV" dirty="0" smtClean="0"/>
          </a:p>
          <a:p>
            <a:pPr marL="137160" indent="0">
              <a:buNone/>
            </a:pPr>
            <a:endParaRPr lang="es-SV" dirty="0"/>
          </a:p>
          <a:p>
            <a:pPr marL="137160" indent="0">
              <a:buNone/>
            </a:pPr>
            <a:endParaRPr lang="es-SV" dirty="0" smtClean="0"/>
          </a:p>
          <a:p>
            <a:pPr marL="137160" indent="0">
              <a:buNone/>
            </a:pPr>
            <a:endParaRPr lang="es-SV" dirty="0"/>
          </a:p>
          <a:p>
            <a:pPr marL="137160" indent="0">
              <a:buNone/>
            </a:pPr>
            <a:endParaRPr lang="es-SV" dirty="0" smtClean="0"/>
          </a:p>
          <a:p>
            <a:pPr marL="137160" indent="0">
              <a:buNone/>
            </a:pPr>
            <a:endParaRPr lang="es-SV" dirty="0"/>
          </a:p>
          <a:p>
            <a:pPr marL="137160" indent="0" algn="ctr">
              <a:buNone/>
            </a:pPr>
            <a:endParaRPr lang="es-SV" sz="2400" dirty="0" smtClean="0"/>
          </a:p>
          <a:p>
            <a:pPr marL="137160" indent="0" algn="ctr">
              <a:buNone/>
            </a:pPr>
            <a:endParaRPr lang="es-SV" sz="2400" dirty="0" smtClean="0"/>
          </a:p>
          <a:p>
            <a:pPr marL="137160" indent="0" algn="ctr">
              <a:buNone/>
            </a:pPr>
            <a:endParaRPr lang="es-SV" sz="2400" dirty="0" smtClean="0"/>
          </a:p>
          <a:p>
            <a:pPr marL="137160" indent="0" algn="ctr">
              <a:buNone/>
            </a:pPr>
            <a:r>
              <a:rPr lang="es-SV" sz="2400" dirty="0" smtClean="0"/>
              <a:t>El Contraste Filtrado entra a la Cápsula de </a:t>
            </a:r>
            <a:r>
              <a:rPr lang="es-SV" sz="2400" dirty="0" err="1" smtClean="0"/>
              <a:t>Bowman</a:t>
            </a:r>
            <a:endParaRPr lang="es-SV" sz="24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060848"/>
            <a:ext cx="6264696" cy="366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 ESTUDIOS  RADIOLOGICOS CON CONTRASTE e INSUFUCIENCIA  RENAL</a:t>
            </a:r>
            <a:endParaRPr lang="es-SV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es-SV" dirty="0" smtClean="0"/>
              <a:t>Efecto Tubular debido al material de Contraste</a:t>
            </a:r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pPr marL="137160" indent="0">
              <a:buNone/>
            </a:pPr>
            <a:r>
              <a:rPr lang="es-SV" sz="2000" dirty="0" smtClean="0"/>
              <a:t>Con </a:t>
            </a:r>
            <a:r>
              <a:rPr lang="es-SV" sz="2000" dirty="0" err="1" smtClean="0"/>
              <a:t>Deplesión</a:t>
            </a:r>
            <a:r>
              <a:rPr lang="es-SV" sz="2000" dirty="0" smtClean="0"/>
              <a:t> de Volumen la </a:t>
            </a:r>
            <a:r>
              <a:rPr lang="es-SV" sz="2000" dirty="0" err="1" smtClean="0"/>
              <a:t>viscocidad</a:t>
            </a:r>
            <a:r>
              <a:rPr lang="es-SV" sz="2000" dirty="0" smtClean="0"/>
              <a:t> aumenta enormemente</a:t>
            </a:r>
            <a:endParaRPr lang="es-SV" sz="20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2132856"/>
            <a:ext cx="37444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 ESTUDIOS  RADIOLOGICOS CON CONTRASTE e INSUFUCIENCIA  RENAL</a:t>
            </a:r>
            <a:endParaRPr lang="es-SV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42950" y="1872456"/>
            <a:ext cx="76581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4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 ESTUDIOS  RADIOLOGICOS CON CONTRASTE e INSUFUCIENCIA  RENAL</a:t>
            </a:r>
            <a:endParaRPr lang="es-SV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33450" y="1801019"/>
            <a:ext cx="72771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8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 ESTUDIOS  RADIOLOGICOS CON CONTRASTE e INSUFUCIENCIA  RENAL</a:t>
            </a:r>
            <a:endParaRPr lang="es-SV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6987" y="1600200"/>
            <a:ext cx="59900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53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 smtClean="0">
                <a:latin typeface="Arial Narrow" pitchFamily="34" charset="0"/>
              </a:rPr>
              <a:t>ESTUDIOS  RADIOLOGICOS CON CONTRASTE e INSUFUCIENCIA  RENAL </a:t>
            </a:r>
            <a:endParaRPr lang="es-SV" sz="2800" dirty="0">
              <a:latin typeface="Arial Narrow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896544"/>
          </a:xfrm>
        </p:spPr>
        <p:txBody>
          <a:bodyPr>
            <a:normAutofit fontScale="55000" lnSpcReduction="20000"/>
          </a:bodyPr>
          <a:lstStyle/>
          <a:p>
            <a:pPr marL="137160" indent="0" algn="ctr">
              <a:buNone/>
            </a:pPr>
            <a:r>
              <a:rPr lang="es-SV" sz="4500" dirty="0" smtClean="0">
                <a:solidFill>
                  <a:srgbClr val="A8FEB0"/>
                </a:solidFill>
              </a:rPr>
              <a:t>Los Fármacos al Depurarse en los Riñones:</a:t>
            </a:r>
          </a:p>
          <a:p>
            <a:endParaRPr lang="es-SV" sz="3400" dirty="0" smtClean="0">
              <a:solidFill>
                <a:srgbClr val="FFC000"/>
              </a:solidFill>
            </a:endParaRPr>
          </a:p>
          <a:p>
            <a:pPr marL="137160" indent="0">
              <a:buNone/>
            </a:pPr>
            <a:r>
              <a:rPr lang="es-SV" sz="3400" dirty="0" smtClean="0">
                <a:solidFill>
                  <a:srgbClr val="FFFFCC"/>
                </a:solidFill>
              </a:rPr>
              <a:t>PUEDEN AUMENTAR SUS NIVELES  SÉRICOS POR DISMINUCIÓN DE LA FILTRACIÓN GLOMERULAR</a:t>
            </a:r>
            <a:r>
              <a:rPr lang="es-SV" sz="3400" dirty="0" smtClean="0">
                <a:solidFill>
                  <a:srgbClr val="FFFF00"/>
                </a:solidFill>
              </a:rPr>
              <a:t>:</a:t>
            </a:r>
          </a:p>
          <a:p>
            <a:pPr marL="137160" indent="0">
              <a:buNone/>
            </a:pPr>
            <a:r>
              <a:rPr lang="es-SV" sz="3400" dirty="0">
                <a:solidFill>
                  <a:srgbClr val="A8FEB0"/>
                </a:solidFill>
              </a:rPr>
              <a:t> </a:t>
            </a:r>
            <a:r>
              <a:rPr lang="es-SV" sz="3400" dirty="0" smtClean="0">
                <a:solidFill>
                  <a:srgbClr val="A8FEB0"/>
                </a:solidFill>
              </a:rPr>
              <a:t>    </a:t>
            </a:r>
          </a:p>
          <a:p>
            <a:pPr>
              <a:buFont typeface="Wingdings" pitchFamily="2" charset="2"/>
              <a:buChar char="q"/>
            </a:pPr>
            <a:r>
              <a:rPr lang="es-SV" sz="3400" dirty="0" smtClean="0">
                <a:solidFill>
                  <a:srgbClr val="FFFF00"/>
                </a:solidFill>
              </a:rPr>
              <a:t>AUMENTAN LOS EFECTOS  ADVERSOS</a:t>
            </a:r>
          </a:p>
          <a:p>
            <a:pPr marL="137160" indent="0">
              <a:buNone/>
            </a:pPr>
            <a:r>
              <a:rPr lang="es-SV" sz="3400" dirty="0" smtClean="0"/>
              <a:t>           </a:t>
            </a:r>
            <a:r>
              <a:rPr lang="es-SV" sz="3400" dirty="0" smtClean="0">
                <a:solidFill>
                  <a:srgbClr val="FFFFCC"/>
                </a:solidFill>
              </a:rPr>
              <a:t>Regular Dosis: - </a:t>
            </a:r>
            <a:r>
              <a:rPr lang="es-SV" sz="3400" dirty="0" smtClean="0">
                <a:solidFill>
                  <a:srgbClr val="A8FEB0"/>
                </a:solidFill>
              </a:rPr>
              <a:t>Disminuyendo Frecuencia</a:t>
            </a:r>
          </a:p>
          <a:p>
            <a:pPr marL="137160" indent="0">
              <a:buNone/>
            </a:pPr>
            <a:r>
              <a:rPr lang="es-SV" sz="3400" dirty="0">
                <a:solidFill>
                  <a:srgbClr val="FFFFCC"/>
                </a:solidFill>
              </a:rPr>
              <a:t> </a:t>
            </a:r>
            <a:r>
              <a:rPr lang="es-SV" sz="3400" dirty="0" smtClean="0">
                <a:solidFill>
                  <a:srgbClr val="FFFFCC"/>
                </a:solidFill>
              </a:rPr>
              <a:t>                                     - </a:t>
            </a:r>
            <a:r>
              <a:rPr lang="es-SV" sz="3400" dirty="0" smtClean="0">
                <a:solidFill>
                  <a:srgbClr val="A8FEB0"/>
                </a:solidFill>
              </a:rPr>
              <a:t>Disminuyendo Concentración </a:t>
            </a:r>
          </a:p>
          <a:p>
            <a:endParaRPr lang="es-SV" sz="3400" dirty="0" smtClean="0"/>
          </a:p>
          <a:p>
            <a:pPr marL="137160" indent="0">
              <a:buNone/>
            </a:pPr>
            <a:r>
              <a:rPr lang="es-SV" sz="3400" dirty="0" smtClean="0"/>
              <a:t> </a:t>
            </a:r>
            <a:r>
              <a:rPr lang="es-SV" sz="3200" dirty="0" smtClean="0">
                <a:solidFill>
                  <a:srgbClr val="FFFFCC"/>
                </a:solidFill>
              </a:rPr>
              <a:t>PUEDEN CAUSAR TOXICIDAD ESTRUCTURAL Y FUNCIONAL   CON FUNCIÓN RENAL  </a:t>
            </a:r>
          </a:p>
          <a:p>
            <a:pPr marL="137160" indent="0">
              <a:buNone/>
            </a:pPr>
            <a:r>
              <a:rPr lang="es-SV" dirty="0">
                <a:solidFill>
                  <a:srgbClr val="FFFFCC"/>
                </a:solidFill>
              </a:rPr>
              <a:t> </a:t>
            </a:r>
            <a:r>
              <a:rPr lang="es-SV" sz="3200" dirty="0" smtClean="0">
                <a:solidFill>
                  <a:srgbClr val="FFFFCC"/>
                </a:solidFill>
              </a:rPr>
              <a:t>NORMAL O DISMINUIDA </a:t>
            </a:r>
            <a:r>
              <a:rPr lang="es-SV" sz="3400" dirty="0" smtClean="0">
                <a:solidFill>
                  <a:srgbClr val="FFFF00"/>
                </a:solidFill>
              </a:rPr>
              <a:t>     </a:t>
            </a:r>
          </a:p>
          <a:p>
            <a:pPr>
              <a:buFont typeface="Wingdings" pitchFamily="2" charset="2"/>
              <a:buChar char="q"/>
            </a:pPr>
            <a:endParaRPr lang="es-SV" sz="34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SV" sz="3400" dirty="0" smtClean="0">
                <a:solidFill>
                  <a:srgbClr val="FFFF00"/>
                </a:solidFill>
              </a:rPr>
              <a:t>  NEFROTOXICIDAD</a:t>
            </a:r>
          </a:p>
          <a:p>
            <a:pPr marL="137160" indent="0">
              <a:buNone/>
            </a:pPr>
            <a:endParaRPr lang="es-SV" sz="3400" dirty="0" smtClean="0"/>
          </a:p>
          <a:p>
            <a:pPr marL="137160" indent="0">
              <a:buNone/>
            </a:pPr>
            <a:r>
              <a:rPr lang="es-SV" sz="2400" dirty="0" smtClean="0"/>
              <a:t>     </a:t>
            </a:r>
          </a:p>
          <a:p>
            <a:pPr marL="137160" indent="0">
              <a:buNone/>
            </a:pPr>
            <a:r>
              <a:rPr lang="es-SV" sz="2400" dirty="0" smtClean="0"/>
              <a:t> 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8781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2000" dirty="0" smtClean="0">
                <a:solidFill>
                  <a:srgbClr val="FFFF00"/>
                </a:solidFill>
              </a:rPr>
              <a:t>GUIAS DE CONSENSO PARA LA APROBACIÓN DE LA NEFROPATIA INDUCIDA POR CONTRASTE</a:t>
            </a:r>
          </a:p>
          <a:p>
            <a:pPr marL="0" indent="0" algn="ctr">
              <a:buNone/>
            </a:pPr>
            <a:endParaRPr lang="es-MX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200" dirty="0" smtClean="0"/>
          </a:p>
          <a:p>
            <a:pPr marL="0" indent="0" algn="r">
              <a:buNone/>
            </a:pPr>
            <a:endParaRPr lang="es-MX" sz="1200" dirty="0" smtClean="0"/>
          </a:p>
          <a:p>
            <a:pPr marL="0" indent="0" algn="r">
              <a:buNone/>
            </a:pPr>
            <a:r>
              <a:rPr lang="es-MX" sz="1200" dirty="0" smtClean="0">
                <a:solidFill>
                  <a:srgbClr val="FFFF00"/>
                </a:solidFill>
              </a:rPr>
              <a:t>CANADIAN ASSOCIATION RADIOLOGIST, 2011</a:t>
            </a:r>
            <a:endParaRPr lang="es-MX" sz="12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56757"/>
            <a:ext cx="7156803" cy="429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4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MX" sz="2000" dirty="0" smtClean="0">
                <a:solidFill>
                  <a:srgbClr val="FFFF00"/>
                </a:solidFill>
              </a:rPr>
              <a:t>GUIAS DE CONSENSO PARA LA APROBACIÓN DE LA NEFROPATIA INDUCIDA POR CONTRASTE</a:t>
            </a:r>
          </a:p>
          <a:p>
            <a:pPr marL="0" indent="0" algn="ctr">
              <a:buNone/>
            </a:pPr>
            <a:endParaRPr lang="es-MX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200" dirty="0" smtClean="0"/>
          </a:p>
          <a:p>
            <a:pPr marL="0" indent="0" algn="r">
              <a:buNone/>
            </a:pPr>
            <a:endParaRPr lang="es-MX" sz="1200" dirty="0" smtClean="0"/>
          </a:p>
          <a:p>
            <a:pPr marL="0" indent="0" algn="r">
              <a:buNone/>
            </a:pPr>
            <a:r>
              <a:rPr lang="es-MX" sz="1200" dirty="0" smtClean="0">
                <a:solidFill>
                  <a:srgbClr val="FFFF00"/>
                </a:solidFill>
              </a:rPr>
              <a:t>CANADIAN ASSOCIATION RADIOLOGIST, 2011</a:t>
            </a:r>
            <a:endParaRPr lang="es-MX" sz="12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420888"/>
            <a:ext cx="79533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 ESTUDIOS  RADIOLOGICOS CON CONTRASTE e INSUFUCIENCIA  RENAL</a:t>
            </a:r>
            <a:endParaRPr lang="es-SV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9542" y="1600200"/>
            <a:ext cx="64249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51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 </a:t>
            </a:r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SV" sz="24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99660" y="1600200"/>
            <a:ext cx="61446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7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>
                <a:latin typeface="Arial Narrow" pitchFamily="34" charset="0"/>
              </a:rPr>
              <a:t>ESTUDIOS   RADIOLOGICOS CON CONTRASTE e INSUFICIENCIA RENAL </a:t>
            </a:r>
            <a:endParaRPr lang="es-MX" sz="2400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800" dirty="0" smtClean="0">
                <a:solidFill>
                  <a:srgbClr val="FFFF00"/>
                </a:solidFill>
                <a:latin typeface="Arial Narrow" pitchFamily="34" charset="0"/>
              </a:rPr>
              <a:t>NEFROPATIA POR MATERIAL DE CONTRASTE</a:t>
            </a:r>
          </a:p>
          <a:p>
            <a:pPr marL="0" indent="0" algn="ctr">
              <a:buNone/>
            </a:pPr>
            <a:r>
              <a:rPr lang="es-MX" sz="2000" dirty="0" smtClean="0">
                <a:latin typeface="Arial Narrow" pitchFamily="34" charset="0"/>
              </a:rPr>
              <a:t>PUNTUACIÓN PARA MEDIR RIESGO</a:t>
            </a:r>
          </a:p>
          <a:p>
            <a:pPr marL="0" indent="0">
              <a:buNone/>
            </a:pPr>
            <a:r>
              <a:rPr lang="es-MX" sz="1800" dirty="0" smtClean="0">
                <a:latin typeface="Arial Narrow" pitchFamily="34" charset="0"/>
              </a:rPr>
              <a:t>1- Hipotensión:                                       5 Puntos</a:t>
            </a:r>
          </a:p>
          <a:p>
            <a:pPr marL="0" indent="0">
              <a:buNone/>
            </a:pPr>
            <a:r>
              <a:rPr lang="es-MX" sz="1800" dirty="0" smtClean="0">
                <a:latin typeface="Arial Narrow" pitchFamily="34" charset="0"/>
              </a:rPr>
              <a:t>2- Bomba de Balón </a:t>
            </a:r>
            <a:r>
              <a:rPr lang="es-MX" sz="1800" dirty="0" err="1" smtClean="0">
                <a:latin typeface="Arial Narrow" pitchFamily="34" charset="0"/>
              </a:rPr>
              <a:t>Intraórtica</a:t>
            </a:r>
            <a:r>
              <a:rPr lang="es-MX" sz="1800" dirty="0" smtClean="0">
                <a:latin typeface="Arial Narrow" pitchFamily="34" charset="0"/>
              </a:rPr>
              <a:t>:              5  Puntos</a:t>
            </a:r>
          </a:p>
          <a:p>
            <a:pPr marL="0" indent="0">
              <a:buNone/>
            </a:pPr>
            <a:r>
              <a:rPr lang="es-MX" sz="1800" dirty="0" smtClean="0">
                <a:latin typeface="Arial Narrow" pitchFamily="34" charset="0"/>
              </a:rPr>
              <a:t>3- Insuficiencia Cardiaca  Crónica:        5 Puntos</a:t>
            </a:r>
          </a:p>
          <a:p>
            <a:pPr marL="0" indent="0">
              <a:buNone/>
            </a:pPr>
            <a:r>
              <a:rPr lang="es-MX" sz="1800" dirty="0" smtClean="0">
                <a:latin typeface="Arial Narrow" pitchFamily="34" charset="0"/>
              </a:rPr>
              <a:t>4- Creatinina Sérica  &gt; 1.5 mg/dl :         4 Puntos </a:t>
            </a:r>
          </a:p>
          <a:p>
            <a:pPr marL="0" indent="0">
              <a:buNone/>
            </a:pPr>
            <a:r>
              <a:rPr lang="es-MX" sz="1800" dirty="0" smtClean="0">
                <a:latin typeface="Arial Narrow" pitchFamily="34" charset="0"/>
              </a:rPr>
              <a:t>5- Edad  &gt; 75 años:                               4 Puntos</a:t>
            </a:r>
          </a:p>
          <a:p>
            <a:pPr marL="0" indent="0">
              <a:buNone/>
            </a:pPr>
            <a:r>
              <a:rPr lang="es-MX" sz="1800" dirty="0" smtClean="0">
                <a:latin typeface="Arial Narrow" pitchFamily="34" charset="0"/>
              </a:rPr>
              <a:t>6- Anemia:                                             3 Puntos</a:t>
            </a:r>
          </a:p>
          <a:p>
            <a:pPr marL="0" indent="0">
              <a:buNone/>
            </a:pPr>
            <a:r>
              <a:rPr lang="es-MX" sz="1800" dirty="0" smtClean="0">
                <a:latin typeface="Arial Narrow" pitchFamily="34" charset="0"/>
              </a:rPr>
              <a:t>7- Diabetes Mellitus:                              3 Puntos</a:t>
            </a:r>
          </a:p>
          <a:p>
            <a:pPr marL="0" indent="0">
              <a:buNone/>
            </a:pPr>
            <a:r>
              <a:rPr lang="es-MX" sz="1800" dirty="0" smtClean="0">
                <a:latin typeface="Arial Narrow" pitchFamily="34" charset="0"/>
              </a:rPr>
              <a:t>8- Volumen de Contraste:                     1 punto  / 100 cc  de contraste usado</a:t>
            </a:r>
          </a:p>
          <a:p>
            <a:pPr marL="0" indent="0">
              <a:buNone/>
            </a:pPr>
            <a:r>
              <a:rPr lang="es-MX" sz="1800" dirty="0" smtClean="0">
                <a:solidFill>
                  <a:srgbClr val="FFFF00"/>
                </a:solidFill>
                <a:latin typeface="Arial Narrow" pitchFamily="34" charset="0"/>
              </a:rPr>
              <a:t>MEDICION DEL RIESGO</a:t>
            </a:r>
            <a:r>
              <a:rPr lang="es-MX" sz="1800" dirty="0" smtClean="0">
                <a:latin typeface="Arial Narrow" pitchFamily="34" charset="0"/>
              </a:rPr>
              <a:t>:   </a:t>
            </a:r>
            <a:r>
              <a:rPr lang="es-MX" sz="1800" dirty="0" smtClean="0">
                <a:solidFill>
                  <a:srgbClr val="FFFF00"/>
                </a:solidFill>
                <a:latin typeface="Arial Narrow" pitchFamily="34" charset="0"/>
              </a:rPr>
              <a:t>BAJO:</a:t>
            </a:r>
            <a:r>
              <a:rPr lang="es-MX" sz="1800" dirty="0" smtClean="0">
                <a:latin typeface="Arial Narrow" pitchFamily="34" charset="0"/>
              </a:rPr>
              <a:t>                Puntuación    </a:t>
            </a:r>
            <a:r>
              <a:rPr lang="es-MX" sz="1800" dirty="0" smtClean="0">
                <a:solidFill>
                  <a:srgbClr val="FFFF00"/>
                </a:solidFill>
                <a:latin typeface="Arial Narrow" pitchFamily="34" charset="0"/>
              </a:rPr>
              <a:t>≤ 5</a:t>
            </a:r>
          </a:p>
          <a:p>
            <a:pPr marL="0" indent="0">
              <a:buNone/>
            </a:pPr>
            <a:r>
              <a:rPr lang="es-MX" sz="1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MX" sz="1800" dirty="0" smtClean="0">
                <a:solidFill>
                  <a:srgbClr val="FFFF00"/>
                </a:solidFill>
                <a:latin typeface="Arial Narrow" pitchFamily="34" charset="0"/>
              </a:rPr>
              <a:t>                                            MODERADO</a:t>
            </a:r>
            <a:r>
              <a:rPr lang="es-MX" sz="1800" dirty="0" smtClean="0">
                <a:latin typeface="Arial Narrow" pitchFamily="34" charset="0"/>
              </a:rPr>
              <a:t>:    Puntuación    </a:t>
            </a:r>
            <a:r>
              <a:rPr lang="es-MX" sz="1800" dirty="0" smtClean="0">
                <a:solidFill>
                  <a:srgbClr val="FFFF00"/>
                </a:solidFill>
                <a:latin typeface="Arial Narrow" pitchFamily="34" charset="0"/>
              </a:rPr>
              <a:t>6-10</a:t>
            </a:r>
          </a:p>
          <a:p>
            <a:pPr marL="0" indent="0">
              <a:buNone/>
            </a:pPr>
            <a:r>
              <a:rPr lang="es-MX" sz="1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MX" sz="1800" dirty="0" smtClean="0">
                <a:solidFill>
                  <a:srgbClr val="FFFF00"/>
                </a:solidFill>
                <a:latin typeface="Arial Narrow" pitchFamily="34" charset="0"/>
              </a:rPr>
              <a:t>                                            ALTO:                 </a:t>
            </a:r>
            <a:r>
              <a:rPr lang="es-MX" sz="1800" dirty="0" smtClean="0">
                <a:latin typeface="Arial Narrow" pitchFamily="34" charset="0"/>
              </a:rPr>
              <a:t>Puntuación   </a:t>
            </a:r>
            <a:r>
              <a:rPr lang="es-MX" sz="1800" dirty="0" smtClean="0">
                <a:solidFill>
                  <a:srgbClr val="FFFF00"/>
                </a:solidFill>
                <a:latin typeface="Arial Narrow" pitchFamily="34" charset="0"/>
              </a:rPr>
              <a:t>11-15</a:t>
            </a:r>
          </a:p>
          <a:p>
            <a:pPr marL="0" indent="0">
              <a:buNone/>
            </a:pPr>
            <a:r>
              <a:rPr lang="es-MX" sz="1800" dirty="0">
                <a:latin typeface="Arial Narrow" pitchFamily="34" charset="0"/>
              </a:rPr>
              <a:t> </a:t>
            </a:r>
            <a:r>
              <a:rPr lang="es-MX" sz="1800" dirty="0" smtClean="0">
                <a:latin typeface="Arial Narrow" pitchFamily="34" charset="0"/>
              </a:rPr>
              <a:t>                                            </a:t>
            </a:r>
            <a:r>
              <a:rPr lang="es-MX" sz="1800" dirty="0" smtClean="0">
                <a:solidFill>
                  <a:srgbClr val="FFFF00"/>
                </a:solidFill>
                <a:latin typeface="Arial Narrow" pitchFamily="34" charset="0"/>
              </a:rPr>
              <a:t>MUY ALTO</a:t>
            </a:r>
            <a:r>
              <a:rPr lang="es-MX" sz="1800" dirty="0" smtClean="0">
                <a:latin typeface="Arial Narrow" pitchFamily="34" charset="0"/>
              </a:rPr>
              <a:t>:        Puntuación:   </a:t>
            </a:r>
            <a:r>
              <a:rPr lang="es-MX" sz="1800" dirty="0" smtClean="0">
                <a:solidFill>
                  <a:srgbClr val="FFFF00"/>
                </a:solidFill>
                <a:latin typeface="Arial Narrow" pitchFamily="34" charset="0"/>
              </a:rPr>
              <a:t>≥ 16</a:t>
            </a:r>
          </a:p>
          <a:p>
            <a:pPr marL="0" indent="0" algn="r">
              <a:buNone/>
            </a:pPr>
            <a:r>
              <a:rPr lang="en-US" sz="1400" dirty="0" err="1">
                <a:solidFill>
                  <a:srgbClr val="FFFF00"/>
                </a:solidFill>
              </a:rPr>
              <a:t>Renu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Bansal</a:t>
            </a:r>
            <a:r>
              <a:rPr lang="en-US" sz="1400" dirty="0">
                <a:solidFill>
                  <a:srgbClr val="FFFF00"/>
                </a:solidFill>
              </a:rPr>
              <a:t>, MD; Chief Editor: </a:t>
            </a:r>
            <a:r>
              <a:rPr lang="en-US" sz="1400" dirty="0" err="1">
                <a:solidFill>
                  <a:srgbClr val="FFFF00"/>
                </a:solidFill>
              </a:rPr>
              <a:t>Vecihi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err="1">
                <a:solidFill>
                  <a:srgbClr val="FFFF00"/>
                </a:solidFill>
              </a:rPr>
              <a:t>Batuman</a:t>
            </a:r>
            <a:r>
              <a:rPr lang="en-US" sz="1400" dirty="0">
                <a:solidFill>
                  <a:srgbClr val="FFFF00"/>
                </a:solidFill>
              </a:rPr>
              <a:t>, MD, FACP, FASN </a:t>
            </a:r>
            <a:r>
              <a:rPr lang="en-US" sz="1400" dirty="0"/>
              <a:t>  </a:t>
            </a:r>
            <a:endParaRPr lang="es-MX" sz="1400" dirty="0">
              <a:latin typeface="Arial Narrow" pitchFamily="34" charset="0"/>
            </a:endParaRPr>
          </a:p>
          <a:p>
            <a:pPr marL="0" indent="0" algn="r">
              <a:buNone/>
            </a:pPr>
            <a:endParaRPr lang="es-MX" sz="1400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es-MX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MX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967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340768"/>
            <a:ext cx="46386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0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MX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637198"/>
            <a:ext cx="46386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47" y="2420888"/>
            <a:ext cx="685950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1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MX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12" y="1834273"/>
            <a:ext cx="46386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7" y="2708920"/>
            <a:ext cx="6859503" cy="216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4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 ESTUDIOS  RADIOLOGICOS CON CONTRASTE e INSUFUCIENCIA  RENAL</a:t>
            </a:r>
            <a:endParaRPr lang="es-SV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22915" y="1600200"/>
            <a:ext cx="64981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9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SV" sz="2400" dirty="0">
                <a:latin typeface="Arial Narrow" pitchFamily="34" charset="0"/>
              </a:rPr>
              <a:t> ESTUDIOS  RADIOLOGICOS CON CONTRASTE e INSUFUCIENCIA  RENAL</a:t>
            </a:r>
            <a:endParaRPr lang="es-MX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12" y="1834273"/>
            <a:ext cx="46386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859503" cy="342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8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9333" y="244882"/>
            <a:ext cx="8229600" cy="1143000"/>
          </a:xfrm>
        </p:spPr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ESTUDIOS  RADIOLOGICOS CON CONTRASTE e INSUFUCIENCIA  RENAL </a:t>
            </a:r>
            <a:r>
              <a:rPr lang="es-SV" sz="2800" b="0" dirty="0" smtClean="0">
                <a:solidFill>
                  <a:srgbClr val="A8FEB0"/>
                </a:solidFill>
                <a:effectLst/>
                <a:latin typeface="Arial Narrow" pitchFamily="34" charset="0"/>
              </a:rPr>
              <a:t> </a:t>
            </a:r>
            <a:endParaRPr lang="es-SV" sz="2800" b="0" dirty="0">
              <a:solidFill>
                <a:srgbClr val="A8FEB0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s-SV" dirty="0" smtClean="0">
                <a:solidFill>
                  <a:srgbClr val="FFFF99"/>
                </a:solidFill>
                <a:latin typeface="Arial Narrow" pitchFamily="34" charset="0"/>
              </a:rPr>
              <a:t>NEFROTOXICIDAD:</a:t>
            </a:r>
          </a:p>
          <a:p>
            <a:pPr marL="137160" indent="0" algn="just">
              <a:buNone/>
            </a:pPr>
            <a:r>
              <a:rPr lang="es-SV" dirty="0" smtClean="0">
                <a:latin typeface="Arial Narrow" pitchFamily="34" charset="0"/>
              </a:rPr>
              <a:t>                                        Afectación tóxica Renal   caracterizada </a:t>
            </a:r>
            <a:r>
              <a:rPr lang="es-SV" dirty="0">
                <a:latin typeface="Arial Narrow" pitchFamily="34" charset="0"/>
              </a:rPr>
              <a:t>por alteraciones </a:t>
            </a:r>
            <a:r>
              <a:rPr lang="es-SV" dirty="0">
                <a:solidFill>
                  <a:srgbClr val="A8FEB0"/>
                </a:solidFill>
                <a:latin typeface="Arial Narrow" pitchFamily="34" charset="0"/>
              </a:rPr>
              <a:t>funcionales o </a:t>
            </a:r>
            <a:r>
              <a:rPr lang="es-SV" dirty="0" smtClean="0">
                <a:solidFill>
                  <a:srgbClr val="A8FEB0"/>
                </a:solidFill>
                <a:latin typeface="Arial Narrow" pitchFamily="34" charset="0"/>
              </a:rPr>
              <a:t>estructurales,</a:t>
            </a:r>
            <a:r>
              <a:rPr lang="es-SV" dirty="0" smtClean="0">
                <a:latin typeface="Arial Narrow" pitchFamily="34" charset="0"/>
              </a:rPr>
              <a:t> secundarias a sustancias </a:t>
            </a:r>
            <a:r>
              <a:rPr lang="es-SV" dirty="0" smtClean="0">
                <a:solidFill>
                  <a:srgbClr val="A8FEB0"/>
                </a:solidFill>
                <a:latin typeface="Arial Narrow" pitchFamily="34" charset="0"/>
              </a:rPr>
              <a:t>químicas </a:t>
            </a:r>
            <a:r>
              <a:rPr lang="es-SV" dirty="0">
                <a:solidFill>
                  <a:srgbClr val="A8FEB0"/>
                </a:solidFill>
                <a:latin typeface="Arial Narrow" pitchFamily="34" charset="0"/>
              </a:rPr>
              <a:t>o </a:t>
            </a:r>
            <a:r>
              <a:rPr lang="es-SV" dirty="0" smtClean="0">
                <a:solidFill>
                  <a:srgbClr val="A8FEB0"/>
                </a:solidFill>
                <a:latin typeface="Arial Narrow" pitchFamily="34" charset="0"/>
              </a:rPr>
              <a:t>biológicas</a:t>
            </a:r>
            <a:r>
              <a:rPr lang="es-SV" dirty="0">
                <a:latin typeface="Arial Narrow" pitchFamily="34" charset="0"/>
              </a:rPr>
              <a:t>, </a:t>
            </a:r>
            <a:r>
              <a:rPr lang="es-SV" dirty="0" smtClean="0">
                <a:latin typeface="Arial Narrow" pitchFamily="34" charset="0"/>
              </a:rPr>
              <a:t>de </a:t>
            </a:r>
            <a:r>
              <a:rPr lang="es-SV" dirty="0">
                <a:latin typeface="Arial Narrow" pitchFamily="34" charset="0"/>
              </a:rPr>
              <a:t>forma </a:t>
            </a:r>
            <a:r>
              <a:rPr lang="es-SV" dirty="0">
                <a:solidFill>
                  <a:srgbClr val="A8FEB0"/>
                </a:solidFill>
                <a:latin typeface="Arial Narrow" pitchFamily="34" charset="0"/>
              </a:rPr>
              <a:t>directa</a:t>
            </a:r>
            <a:r>
              <a:rPr lang="es-SV" dirty="0">
                <a:solidFill>
                  <a:srgbClr val="FFFF99"/>
                </a:solidFill>
                <a:latin typeface="Arial Narrow" pitchFamily="34" charset="0"/>
              </a:rPr>
              <a:t> </a:t>
            </a:r>
            <a:r>
              <a:rPr lang="es-SV" dirty="0" smtClean="0">
                <a:latin typeface="Arial Narrow" pitchFamily="34" charset="0"/>
              </a:rPr>
              <a:t>ó </a:t>
            </a:r>
            <a:r>
              <a:rPr lang="es-SV" dirty="0">
                <a:latin typeface="Arial Narrow" pitchFamily="34" charset="0"/>
              </a:rPr>
              <a:t>a través de sus </a:t>
            </a:r>
            <a:r>
              <a:rPr lang="es-SV" dirty="0">
                <a:solidFill>
                  <a:srgbClr val="A8FEB0"/>
                </a:solidFill>
                <a:latin typeface="Arial Narrow" pitchFamily="34" charset="0"/>
              </a:rPr>
              <a:t>metabolitos</a:t>
            </a:r>
            <a:r>
              <a:rPr lang="es-SV" dirty="0">
                <a:latin typeface="Arial Narrow" pitchFamily="34" charset="0"/>
              </a:rPr>
              <a:t>, y que pueden ser </a:t>
            </a:r>
            <a:r>
              <a:rPr lang="es-SV" dirty="0">
                <a:solidFill>
                  <a:srgbClr val="A8FEB0"/>
                </a:solidFill>
                <a:latin typeface="Arial Narrow" pitchFamily="34" charset="0"/>
              </a:rPr>
              <a:t>ingeridos, </a:t>
            </a:r>
            <a:r>
              <a:rPr lang="es-SV" dirty="0">
                <a:solidFill>
                  <a:srgbClr val="FFFF99"/>
                </a:solidFill>
                <a:latin typeface="Arial Narrow" pitchFamily="34" charset="0"/>
              </a:rPr>
              <a:t>inhalados</a:t>
            </a:r>
            <a:r>
              <a:rPr lang="es-SV" dirty="0">
                <a:solidFill>
                  <a:srgbClr val="A8FEB0"/>
                </a:solidFill>
                <a:latin typeface="Arial Narrow" pitchFamily="34" charset="0"/>
              </a:rPr>
              <a:t>, inyectados o </a:t>
            </a:r>
            <a:r>
              <a:rPr lang="es-SV" dirty="0">
                <a:latin typeface="Arial Narrow" pitchFamily="34" charset="0"/>
              </a:rPr>
              <a:t>producidos por el</a:t>
            </a:r>
            <a:r>
              <a:rPr lang="es-SV" dirty="0">
                <a:solidFill>
                  <a:srgbClr val="A8FEB0"/>
                </a:solidFill>
                <a:latin typeface="Arial Narrow" pitchFamily="34" charset="0"/>
              </a:rPr>
              <a:t> propio organismo.</a:t>
            </a:r>
          </a:p>
        </p:txBody>
      </p:sp>
    </p:spTree>
    <p:extLst>
      <p:ext uri="{BB962C8B-B14F-4D97-AF65-F5344CB8AC3E}">
        <p14:creationId xmlns:p14="http://schemas.microsoft.com/office/powerpoint/2010/main" val="28870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600" dirty="0" smtClean="0">
                <a:solidFill>
                  <a:srgbClr val="FFFF00"/>
                </a:solidFill>
              </a:rPr>
              <a:t>GUIAS DE CONSENSO PARA LA APROBACIÓN DE LA NEFROPATIA INDUCIDA POR CONTRASTE</a:t>
            </a:r>
          </a:p>
          <a:p>
            <a:pPr marL="0" indent="0">
              <a:buNone/>
            </a:pPr>
            <a:endParaRPr lang="es-MX" sz="1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200" dirty="0" smtClean="0"/>
          </a:p>
          <a:p>
            <a:pPr marL="0" indent="0" algn="r">
              <a:buNone/>
            </a:pPr>
            <a:endParaRPr lang="es-MX" sz="1200" dirty="0" smtClean="0"/>
          </a:p>
          <a:p>
            <a:pPr marL="0" indent="0" algn="r">
              <a:buNone/>
            </a:pPr>
            <a:r>
              <a:rPr lang="es-MX" sz="1200" dirty="0" smtClean="0">
                <a:solidFill>
                  <a:srgbClr val="FFFF00"/>
                </a:solidFill>
              </a:rPr>
              <a:t>CANADIAN ASSOCIATION RADIOLOGIST, 2011</a:t>
            </a:r>
            <a:endParaRPr lang="es-MX" sz="1200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09454"/>
            <a:ext cx="79991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5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dirty="0" smtClean="0">
                <a:solidFill>
                  <a:srgbClr val="FFFF00"/>
                </a:solidFill>
              </a:rPr>
              <a:t>GUIAS DE CONSENSO PARA LA APROBACIÓN DE LA NEFROPATIA INDUCIDA POR CONTRASTE</a:t>
            </a:r>
          </a:p>
          <a:p>
            <a:pPr marL="0" indent="0" algn="ctr">
              <a:buNone/>
            </a:pPr>
            <a:endParaRPr lang="es-MX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/>
          </a:p>
          <a:p>
            <a:pPr marL="0" indent="0" algn="r">
              <a:buNone/>
            </a:pPr>
            <a:r>
              <a:rPr lang="es-MX" sz="1200" dirty="0" smtClean="0">
                <a:solidFill>
                  <a:srgbClr val="FFFF00"/>
                </a:solidFill>
              </a:rPr>
              <a:t>CANADIAN ASSOCIATION RADIOLOGIST, 2011</a:t>
            </a:r>
            <a:endParaRPr lang="es-MX" sz="12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13012"/>
            <a:ext cx="7915275" cy="21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3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ESTUDIOS  RADIOLOGICOS CON CONTRASTE e INSUFUCIENCIA  RENAL</a:t>
            </a:r>
            <a:endParaRPr lang="es-SV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SV" sz="3600" dirty="0" smtClean="0"/>
          </a:p>
          <a:p>
            <a:pPr marL="0" indent="0" algn="ctr">
              <a:buNone/>
            </a:pPr>
            <a:r>
              <a:rPr lang="es-SV" sz="2800" dirty="0" smtClean="0"/>
              <a:t>NEFROTOXICIDAD </a:t>
            </a:r>
            <a:r>
              <a:rPr lang="es-SV" sz="2800" dirty="0"/>
              <a:t>POR GADOLINIO : </a:t>
            </a:r>
            <a:br>
              <a:rPr lang="es-SV" sz="2800" dirty="0"/>
            </a:br>
            <a:r>
              <a:rPr lang="es-SV" sz="2800" dirty="0"/>
              <a:t>Prevención, Diagnóstico y Tratamiento</a:t>
            </a:r>
            <a:br>
              <a:rPr lang="es-SV" sz="2800" dirty="0"/>
            </a:br>
            <a:r>
              <a:rPr lang="es-SV" sz="2800" dirty="0">
                <a:solidFill>
                  <a:srgbClr val="FFFF00"/>
                </a:solidFill>
              </a:rPr>
              <a:t>(FIBROSIS SISTÉMICA NEFROGÉNICA)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15050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 </a:t>
            </a:r>
            <a:r>
              <a:rPr lang="es-SV" sz="2400" dirty="0">
                <a:latin typeface="Arial Narrow" pitchFamily="34" charset="0"/>
              </a:rPr>
              <a:t> ESTUDIOS  RADIOLOGICOS CON CONTRASTE e INSUFUCIENCIA  RENAL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>
                <a:latin typeface="Arial Narrow" pitchFamily="34" charset="0"/>
              </a:rPr>
              <a:t>GADOLINIO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Es un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Metal Tóxico</a:t>
            </a:r>
            <a:r>
              <a:rPr lang="es-SV" sz="2000" dirty="0" smtClean="0">
                <a:latin typeface="Arial Narrow" pitchFamily="34" charset="0"/>
              </a:rPr>
              <a:t>, un elemento de la serie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Lantánido </a:t>
            </a:r>
            <a:r>
              <a:rPr lang="es-SV" sz="2000" dirty="0" smtClean="0">
                <a:latin typeface="Arial Narrow" pitchFamily="34" charset="0"/>
              </a:rPr>
              <a:t>(Número Atómico 64) que en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Agentes de Contraste Basados en Gadolinio  </a:t>
            </a:r>
            <a:r>
              <a:rPr lang="es-SV" sz="2000" dirty="0" smtClean="0">
                <a:latin typeface="Arial Narrow" pitchFamily="34" charset="0"/>
              </a:rPr>
              <a:t>(GBCA), es un complejo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Quelado</a:t>
            </a:r>
            <a:r>
              <a:rPr lang="es-SV" sz="2000" dirty="0" smtClean="0">
                <a:latin typeface="Arial Narrow" pitchFamily="34" charset="0"/>
              </a:rPr>
              <a:t> para minimizar Toxicidad, aumentar el transporte fisiológico y la distribución y permite la excreción renal.</a:t>
            </a:r>
          </a:p>
          <a:p>
            <a:pPr marL="0" indent="0">
              <a:buNone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Metabolizados</a:t>
            </a:r>
            <a:r>
              <a:rPr lang="es-SV" sz="2000" dirty="0" smtClean="0">
                <a:latin typeface="Arial Narrow" pitchFamily="34" charset="0"/>
              </a:rPr>
              <a:t> en los </a:t>
            </a:r>
            <a:r>
              <a:rPr lang="es-SV" sz="2400" dirty="0" smtClean="0">
                <a:latin typeface="Arial Narrow" pitchFamily="34" charset="0"/>
              </a:rPr>
              <a:t>riñones</a:t>
            </a:r>
            <a:r>
              <a:rPr lang="es-SV" sz="2000" dirty="0" smtClean="0">
                <a:latin typeface="Arial Narrow" pitchFamily="34" charset="0"/>
              </a:rPr>
              <a:t> y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excretados</a:t>
            </a:r>
            <a:r>
              <a:rPr lang="es-SV" sz="2000" dirty="0" smtClean="0">
                <a:latin typeface="Arial Narrow" pitchFamily="34" charset="0"/>
              </a:rPr>
              <a:t> en el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98%</a:t>
            </a:r>
            <a:r>
              <a:rPr lang="es-SV" sz="2000" dirty="0" smtClean="0">
                <a:latin typeface="Arial Narrow" pitchFamily="34" charset="0"/>
              </a:rPr>
              <a:t>  dentro de 24 horas</a:t>
            </a:r>
            <a:r>
              <a:rPr lang="es-SV" sz="1200" dirty="0" smtClean="0">
                <a:latin typeface="Arial Narrow" pitchFamily="34" charset="0"/>
              </a:rPr>
              <a:t>. </a:t>
            </a:r>
            <a:r>
              <a:rPr lang="es-SV" sz="1200" dirty="0" err="1" smtClean="0">
                <a:latin typeface="Arial Narrow" pitchFamily="34" charset="0"/>
              </a:rPr>
              <a:t>Acad</a:t>
            </a:r>
            <a:r>
              <a:rPr lang="es-SV" sz="1200" dirty="0" smtClean="0">
                <a:latin typeface="Arial Narrow" pitchFamily="34" charset="0"/>
              </a:rPr>
              <a:t>. </a:t>
            </a:r>
            <a:r>
              <a:rPr lang="es-SV" sz="1200" dirty="0" err="1" smtClean="0">
                <a:latin typeface="Arial Narrow" pitchFamily="34" charset="0"/>
              </a:rPr>
              <a:t>Radiol</a:t>
            </a:r>
            <a:r>
              <a:rPr lang="es-SV" sz="1200" dirty="0" smtClean="0">
                <a:latin typeface="Arial Narrow" pitchFamily="34" charset="0"/>
              </a:rPr>
              <a:t>. 5,491-502 (1998)</a:t>
            </a:r>
          </a:p>
          <a:p>
            <a:pPr marL="0" indent="0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lang="en-US" sz="1200" dirty="0" err="1" smtClean="0">
                <a:latin typeface="Arial Narrow" pitchFamily="34" charset="0"/>
              </a:rPr>
              <a:t>Eur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en-US" sz="1200" dirty="0" err="1">
                <a:latin typeface="Arial Narrow" pitchFamily="34" charset="0"/>
              </a:rPr>
              <a:t>Radiol</a:t>
            </a:r>
            <a:r>
              <a:rPr lang="en-US" sz="1200" dirty="0">
                <a:latin typeface="Arial Narrow" pitchFamily="34" charset="0"/>
              </a:rPr>
              <a:t> 2008; </a:t>
            </a:r>
            <a:r>
              <a:rPr lang="en-US" sz="1200" dirty="0" smtClean="0">
                <a:latin typeface="Arial Narrow" pitchFamily="34" charset="0"/>
              </a:rPr>
              <a:t>18:2164–2173</a:t>
            </a:r>
            <a:r>
              <a:rPr lang="en-US" sz="1200" dirty="0">
                <a:latin typeface="Arial Narrow" pitchFamily="34" charset="0"/>
              </a:rPr>
              <a:t>.</a:t>
            </a:r>
            <a:endParaRPr lang="es-SV" sz="1200" dirty="0">
              <a:latin typeface="Arial Narrow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15694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 </a:t>
            </a:r>
            <a:r>
              <a:rPr lang="es-SV" sz="2400" dirty="0">
                <a:latin typeface="Arial Narrow" pitchFamily="34" charset="0"/>
              </a:rPr>
              <a:t> ESTUDIOS  RADIOLOGICOS CON CONTRASTE e INSUFUCIENCIA  RENAL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 Narrow" pitchFamily="34" charset="0"/>
              </a:rPr>
              <a:t>Interesting Case</a:t>
            </a:r>
            <a:endParaRPr lang="es-SV" sz="20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Gadolinium</a:t>
            </a:r>
            <a:r>
              <a:rPr lang="en-US" b="1" dirty="0">
                <a:latin typeface="Arial Narrow" pitchFamily="34" charset="0"/>
              </a:rPr>
              <a:t> – a specific trigger for the development of </a:t>
            </a:r>
            <a:r>
              <a:rPr lang="en-US" b="1" dirty="0" err="1">
                <a:latin typeface="Arial Narrow" pitchFamily="34" charset="0"/>
              </a:rPr>
              <a:t>nephrogenic</a:t>
            </a:r>
            <a:r>
              <a:rPr lang="en-US" b="1" dirty="0">
                <a:latin typeface="Arial Narrow" pitchFamily="34" charset="0"/>
              </a:rPr>
              <a:t>  </a:t>
            </a:r>
            <a:r>
              <a:rPr lang="en-US" b="1" dirty="0" err="1">
                <a:latin typeface="Arial Narrow" pitchFamily="34" charset="0"/>
              </a:rPr>
              <a:t>fibrosing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dermopathy</a:t>
            </a:r>
            <a:r>
              <a:rPr lang="en-US" b="1" dirty="0">
                <a:latin typeface="Arial Narrow" pitchFamily="34" charset="0"/>
              </a:rPr>
              <a:t> and </a:t>
            </a:r>
            <a:r>
              <a:rPr lang="en-US" b="1" dirty="0" err="1">
                <a:solidFill>
                  <a:srgbClr val="FFFF00"/>
                </a:solidFill>
                <a:latin typeface="Arial Narrow" pitchFamily="34" charset="0"/>
              </a:rPr>
              <a:t>nephrogenic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 systemic fibrosis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?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Nephrol</a:t>
            </a:r>
            <a:r>
              <a:rPr lang="en-US" sz="2400" b="1" dirty="0" smtClean="0">
                <a:latin typeface="Arial Narrow" pitchFamily="34" charset="0"/>
              </a:rPr>
              <a:t> Dial </a:t>
            </a:r>
            <a:r>
              <a:rPr lang="en-US" sz="2400" b="1" dirty="0" err="1">
                <a:latin typeface="Arial Narrow" pitchFamily="34" charset="0"/>
              </a:rPr>
              <a:t>T</a:t>
            </a:r>
            <a:r>
              <a:rPr lang="en-US" sz="2400" b="1" dirty="0" err="1" smtClean="0">
                <a:latin typeface="Arial Narrow" pitchFamily="34" charset="0"/>
              </a:rPr>
              <a:t>ransplan</a:t>
            </a:r>
            <a:r>
              <a:rPr lang="en-US" sz="2400" b="1" dirty="0" smtClean="0">
                <a:latin typeface="Arial Narrow" pitchFamily="34" charset="0"/>
              </a:rPr>
              <a:t>, 2006</a:t>
            </a:r>
            <a:endParaRPr lang="es-SV" sz="24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Thomas </a:t>
            </a:r>
            <a:r>
              <a:rPr lang="en-US" sz="2800" b="1" dirty="0" err="1" smtClean="0">
                <a:solidFill>
                  <a:srgbClr val="FFFF00"/>
                </a:solidFill>
                <a:latin typeface="Arial Narrow" pitchFamily="34" charset="0"/>
              </a:rPr>
              <a:t>Grobner</a:t>
            </a:r>
            <a:r>
              <a:rPr lang="en-US" sz="2400" dirty="0" smtClean="0">
                <a:latin typeface="Arial Narrow" pitchFamily="34" charset="0"/>
              </a:rPr>
              <a:t>. </a:t>
            </a:r>
            <a:r>
              <a:rPr lang="en-US" sz="2000" dirty="0" smtClean="0">
                <a:latin typeface="Arial Narrow" pitchFamily="34" charset="0"/>
              </a:rPr>
              <a:t>Department of Nephrology, General Hospital of Wiener </a:t>
            </a:r>
            <a:r>
              <a:rPr lang="en-US" sz="2000" dirty="0" err="1" smtClean="0">
                <a:latin typeface="Arial Narrow" pitchFamily="34" charset="0"/>
              </a:rPr>
              <a:t>Neustadt</a:t>
            </a:r>
            <a:r>
              <a:rPr lang="en-US" sz="2000" dirty="0" smtClean="0">
                <a:latin typeface="Arial Narrow" pitchFamily="34" charset="0"/>
              </a:rPr>
              <a:t>, A-2700 Wiener </a:t>
            </a:r>
            <a:r>
              <a:rPr lang="en-US" sz="2000" dirty="0" err="1" smtClean="0">
                <a:latin typeface="Arial Narrow" pitchFamily="34" charset="0"/>
              </a:rPr>
              <a:t>Neustadt</a:t>
            </a:r>
            <a:r>
              <a:rPr lang="en-US" sz="2000" dirty="0" smtClean="0">
                <a:latin typeface="Arial Narrow" pitchFamily="34" charset="0"/>
              </a:rPr>
              <a:t>, Austria</a:t>
            </a:r>
            <a:endParaRPr lang="es-SV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 </a:t>
            </a:r>
            <a:r>
              <a:rPr lang="es-SV" sz="2400" dirty="0">
                <a:latin typeface="Arial Narrow" pitchFamily="34" charset="0"/>
              </a:rPr>
              <a:t> ESTUDIOS  RADIOLOGICOS CON CONTRASTE e INSUFUCIENCIA  RENAL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CONCEPTO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 algn="just">
              <a:buNone/>
            </a:pP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Es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un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desorden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f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ibrótico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generalizado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que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afecta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principalmente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piel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en  forma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prominente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y visible y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que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ocurre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en personas con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Insuficiencia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Renal 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que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han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sido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expuestos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Agentes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Contrastes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B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asados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en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Gadolinio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(GBCA)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usado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en la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Imagen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Resonancia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Narrow" pitchFamily="34" charset="0"/>
                <a:cs typeface="Times New Roman" pitchFamily="18" charset="0"/>
              </a:rPr>
              <a:t>Magnética</a:t>
            </a:r>
            <a:r>
              <a:rPr lang="en-US" sz="2800" dirty="0">
                <a:latin typeface="Arial Narrow" pitchFamily="34" charset="0"/>
                <a:cs typeface="Times New Roman" pitchFamily="18" charset="0"/>
              </a:rPr>
              <a:t>.</a:t>
            </a:r>
            <a:endParaRPr lang="en-US" sz="2800" dirty="0" smtClean="0">
              <a:latin typeface="Arial Narrow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Exp</a:t>
            </a:r>
            <a:r>
              <a:rPr lang="en-US" sz="1600" dirty="0" smtClean="0"/>
              <a:t> Dermatology, Mar 2011</a:t>
            </a:r>
            <a:endParaRPr lang="es-SV" sz="1600" dirty="0"/>
          </a:p>
        </p:txBody>
      </p:sp>
      <p:sp>
        <p:nvSpPr>
          <p:cNvPr id="7" name="6 Rectángulo"/>
          <p:cNvSpPr/>
          <p:nvPr/>
        </p:nvSpPr>
        <p:spPr>
          <a:xfrm>
            <a:off x="3419872" y="1916832"/>
            <a:ext cx="2304256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Rectángulo"/>
          <p:cNvSpPr/>
          <p:nvPr/>
        </p:nvSpPr>
        <p:spPr>
          <a:xfrm>
            <a:off x="467544" y="3068960"/>
            <a:ext cx="8352928" cy="2952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77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 </a:t>
            </a:r>
            <a:r>
              <a:rPr lang="es-SV" sz="2400" dirty="0">
                <a:latin typeface="Arial Narrow" pitchFamily="34" charset="0"/>
              </a:rPr>
              <a:t> ESTUDIOS  RADIOLOGICOS CON CONTRASTE e INSUFUCIENCIA  RENAL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SV" sz="2800" dirty="0" smtClean="0"/>
              <a:t>ANTECEDENTES</a:t>
            </a:r>
          </a:p>
          <a:p>
            <a:pPr>
              <a:buFont typeface="Wingdings" pitchFamily="2" charset="2"/>
              <a:buChar char="q"/>
            </a:pPr>
            <a:r>
              <a:rPr lang="es-SV" dirty="0"/>
              <a:t> </a:t>
            </a:r>
            <a:r>
              <a:rPr lang="es-SV" sz="2400" dirty="0" smtClean="0">
                <a:latin typeface="Arial Narrow" pitchFamily="34" charset="0"/>
              </a:rPr>
              <a:t>Inicialmente se conoció como:  «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ESCLEROMIXEDEMA</a:t>
            </a:r>
            <a:r>
              <a:rPr lang="es-SV" sz="2400" dirty="0" smtClean="0">
                <a:latin typeface="Arial Narrow" pitchFamily="34" charset="0"/>
              </a:rPr>
              <a:t>  en pacientes en  Diálisis»</a:t>
            </a:r>
            <a:r>
              <a:rPr lang="es-SV" dirty="0" smtClean="0">
                <a:latin typeface="Arial Narrow" pitchFamily="34" charset="0"/>
              </a:rPr>
              <a:t> </a:t>
            </a:r>
            <a:r>
              <a:rPr lang="es-SV" sz="1500" dirty="0" err="1" smtClean="0">
                <a:latin typeface="Arial Narrow" pitchFamily="34" charset="0"/>
              </a:rPr>
              <a:t>Cowper</a:t>
            </a:r>
            <a:r>
              <a:rPr lang="es-SV" sz="1500" dirty="0" smtClean="0">
                <a:latin typeface="Arial Narrow" pitchFamily="34" charset="0"/>
              </a:rPr>
              <a:t> et Al, </a:t>
            </a:r>
            <a:r>
              <a:rPr lang="es-SV" sz="1500" dirty="0" err="1" smtClean="0">
                <a:latin typeface="Arial Narrow" pitchFamily="34" charset="0"/>
              </a:rPr>
              <a:t>Lancet</a:t>
            </a:r>
            <a:r>
              <a:rPr lang="es-SV" sz="1500" dirty="0" smtClean="0">
                <a:latin typeface="Arial Narrow" pitchFamily="34" charset="0"/>
              </a:rPr>
              <a:t> , 2000</a:t>
            </a:r>
            <a:r>
              <a:rPr lang="es-SV" sz="17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s-SV" sz="2400" dirty="0" smtClean="0"/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Luego se denominó «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DERMOPATÍA  FIBROSANTE NEFROGÉNICA </a:t>
            </a:r>
            <a:r>
              <a:rPr lang="es-SV" sz="2400" dirty="0" smtClean="0">
                <a:latin typeface="Arial Narrow" pitchFamily="34" charset="0"/>
              </a:rPr>
              <a:t>»</a:t>
            </a:r>
          </a:p>
          <a:p>
            <a:pPr marL="0" indent="0">
              <a:buNone/>
            </a:pPr>
            <a:r>
              <a:rPr lang="es-SV" sz="1500" dirty="0" smtClean="0">
                <a:latin typeface="Arial Narrow" pitchFamily="34" charset="0"/>
              </a:rPr>
              <a:t>       Am J </a:t>
            </a:r>
            <a:r>
              <a:rPr lang="es-SV" sz="1500" dirty="0" err="1" smtClean="0">
                <a:latin typeface="Arial Narrow" pitchFamily="34" charset="0"/>
              </a:rPr>
              <a:t>Dermophatology</a:t>
            </a:r>
            <a:r>
              <a:rPr lang="es-SV" sz="1500" dirty="0" smtClean="0">
                <a:latin typeface="Arial Narrow" pitchFamily="34" charset="0"/>
              </a:rPr>
              <a:t>, 2001</a:t>
            </a:r>
          </a:p>
          <a:p>
            <a:pPr>
              <a:buFont typeface="Wingdings" pitchFamily="2" charset="2"/>
              <a:buChar char="q"/>
            </a:pPr>
            <a:endParaRPr lang="en-US" sz="15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Arial Narrow" pitchFamily="34" charset="0"/>
              </a:rPr>
              <a:t>Además</a:t>
            </a:r>
            <a:r>
              <a:rPr lang="en-US" sz="2400" dirty="0" smtClean="0">
                <a:latin typeface="Arial Narrow" pitchFamily="34" charset="0"/>
              </a:rPr>
              <a:t> de la Dermis se </a:t>
            </a:r>
            <a:r>
              <a:rPr lang="en-US" sz="2400" dirty="0" err="1" smtClean="0">
                <a:latin typeface="Arial Narrow" pitchFamily="34" charset="0"/>
              </a:rPr>
              <a:t>encontró</a:t>
            </a:r>
            <a:r>
              <a:rPr lang="en-US" sz="2400" dirty="0" smtClean="0">
                <a:latin typeface="Arial Narrow" pitchFamily="34" charset="0"/>
              </a:rPr>
              <a:t> fibrosis en el </a:t>
            </a:r>
            <a:r>
              <a:rPr lang="en-US" sz="2400" dirty="0" err="1" smtClean="0">
                <a:latin typeface="Arial Narrow" pitchFamily="34" charset="0"/>
              </a:rPr>
              <a:t>tejido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subcutáneo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Músculo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E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striado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Tendones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Diafragma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Pleura,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Pericardio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Miocardio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 Narrow" pitchFamily="34" charset="0"/>
              </a:rPr>
              <a:t>P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ulmones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Riñones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Testículos</a:t>
            </a:r>
            <a:r>
              <a:rPr lang="en-US" sz="17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1700" dirty="0" smtClean="0">
                <a:latin typeface="Arial Narrow" pitchFamily="34" charset="0"/>
              </a:rPr>
              <a:t> </a:t>
            </a:r>
            <a:r>
              <a:rPr lang="en-US" sz="1500" dirty="0" smtClean="0">
                <a:latin typeface="Arial Narrow" pitchFamily="34" charset="0"/>
              </a:rPr>
              <a:t>Arch Dermatology, 2003.</a:t>
            </a:r>
            <a:r>
              <a:rPr lang="en-US" sz="1700" dirty="0" smtClean="0">
                <a:latin typeface="Arial Narrow" pitchFamily="34" charset="0"/>
              </a:rPr>
              <a:t>   </a:t>
            </a:r>
            <a:r>
              <a:rPr lang="en-US" sz="1500" i="1" dirty="0">
                <a:latin typeface="Arial Narrow" pitchFamily="34" charset="0"/>
              </a:rPr>
              <a:t>Arch </a:t>
            </a:r>
            <a:r>
              <a:rPr lang="en-US" sz="1500" i="1" dirty="0" err="1">
                <a:latin typeface="Arial Narrow" pitchFamily="34" charset="0"/>
              </a:rPr>
              <a:t>Pathol</a:t>
            </a:r>
            <a:r>
              <a:rPr lang="en-US" sz="1500" i="1" dirty="0">
                <a:latin typeface="Arial Narrow" pitchFamily="34" charset="0"/>
              </a:rPr>
              <a:t> Lab Med</a:t>
            </a:r>
            <a:r>
              <a:rPr lang="en-US" sz="1500" dirty="0">
                <a:latin typeface="Arial Narrow" pitchFamily="34" charset="0"/>
              </a:rPr>
              <a:t>. Feb 2006;130(2):209-12</a:t>
            </a:r>
            <a:r>
              <a:rPr lang="en-US" sz="1700" dirty="0">
                <a:latin typeface="Arial Narrow" pitchFamily="34" charset="0"/>
              </a:rPr>
              <a:t>. </a:t>
            </a:r>
            <a:endParaRPr lang="en-US" sz="17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Arial Narrow" pitchFamily="34" charset="0"/>
              </a:rPr>
              <a:t>Debido</a:t>
            </a:r>
            <a:r>
              <a:rPr lang="en-US" sz="2400" dirty="0" smtClean="0">
                <a:latin typeface="Arial Narrow" pitchFamily="34" charset="0"/>
              </a:rPr>
              <a:t> a </a:t>
            </a:r>
            <a:r>
              <a:rPr lang="en-US" sz="2400" dirty="0" err="1" smtClean="0">
                <a:latin typeface="Arial Narrow" pitchFamily="34" charset="0"/>
              </a:rPr>
              <a:t>ello</a:t>
            </a:r>
            <a:r>
              <a:rPr lang="en-US" sz="2400" dirty="0" smtClean="0">
                <a:latin typeface="Arial Narrow" pitchFamily="34" charset="0"/>
              </a:rPr>
              <a:t>  se le </a:t>
            </a:r>
            <a:r>
              <a:rPr lang="en-US" sz="2400" dirty="0" err="1" smtClean="0">
                <a:latin typeface="Arial Narrow" pitchFamily="34" charset="0"/>
              </a:rPr>
              <a:t>llamó</a:t>
            </a:r>
            <a:r>
              <a:rPr lang="en-US" sz="2400" dirty="0" smtClean="0">
                <a:latin typeface="Arial Narrow" pitchFamily="34" charset="0"/>
              </a:rPr>
              <a:t>: </a:t>
            </a:r>
            <a:r>
              <a:rPr lang="en-US" sz="2600" dirty="0" smtClean="0">
                <a:solidFill>
                  <a:srgbClr val="FFFF00"/>
                </a:solidFill>
                <a:latin typeface="Arial Narrow" pitchFamily="34" charset="0"/>
              </a:rPr>
              <a:t>FIBROSIS SISTÉMICA NEFROGÉNICA</a:t>
            </a:r>
            <a:r>
              <a:rPr lang="en-US" sz="2600" dirty="0" smtClean="0">
                <a:latin typeface="Arial Narrow" pitchFamily="34" charset="0"/>
              </a:rPr>
              <a:t>.</a:t>
            </a:r>
            <a:r>
              <a:rPr lang="en-US" sz="2400" dirty="0" smtClean="0">
                <a:latin typeface="Arial Narrow" pitchFamily="34" charset="0"/>
              </a:rPr>
              <a:t>                                                     </a:t>
            </a:r>
            <a:r>
              <a:rPr lang="en-US" sz="1500" dirty="0" smtClean="0">
                <a:latin typeface="Arial Narrow" pitchFamily="34" charset="0"/>
              </a:rPr>
              <a:t>Cowper SE, Am J Kidney Dis 2005</a:t>
            </a:r>
            <a:endParaRPr lang="es-SV" sz="15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400" dirty="0" smtClean="0"/>
          </a:p>
          <a:p>
            <a:pPr>
              <a:buFont typeface="Wingdings" pitchFamily="2" charset="2"/>
              <a:buChar char="q"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69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 </a:t>
            </a:r>
            <a:r>
              <a:rPr lang="es-SV" sz="2400" dirty="0">
                <a:latin typeface="Arial Narrow" pitchFamily="34" charset="0"/>
              </a:rPr>
              <a:t> ESTUDIOS  RADIOLOGICOS CON CONTRASTE e INSUFUCIENCIA  RENAL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/>
              <a:t>EPIDEMIOLOGIA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Cierto grado de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Insuficiencia Renal </a:t>
            </a:r>
            <a:r>
              <a:rPr lang="es-SV" sz="2000" dirty="0" smtClean="0">
                <a:latin typeface="Arial Narrow" pitchFamily="34" charset="0"/>
              </a:rPr>
              <a:t>de cualquier etiología es el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Denominador Común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en FSN</a:t>
            </a:r>
            <a:r>
              <a:rPr lang="es-SV" sz="1200" dirty="0" smtClean="0">
                <a:latin typeface="Arial Narrow" pitchFamily="34" charset="0"/>
              </a:rPr>
              <a:t>.    </a:t>
            </a:r>
            <a:r>
              <a:rPr lang="es-SV" sz="1200" dirty="0" err="1" smtClean="0">
                <a:latin typeface="Arial Narrow" pitchFamily="34" charset="0"/>
              </a:rPr>
              <a:t>Curr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Opin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Rheumatol</a:t>
            </a:r>
            <a:r>
              <a:rPr lang="es-SV" sz="1200" dirty="0" smtClean="0">
                <a:latin typeface="Arial Narrow" pitchFamily="34" charset="0"/>
              </a:rPr>
              <a:t>  2003;15</a:t>
            </a:r>
          </a:p>
          <a:p>
            <a:pPr>
              <a:buFont typeface="Wingdings" pitchFamily="2" charset="2"/>
              <a:buChar char="q"/>
            </a:pPr>
            <a:endParaRPr lang="es-SV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Comúnmente afecta a personas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Mediana Edad</a:t>
            </a:r>
            <a:r>
              <a:rPr lang="es-SV" sz="2000" dirty="0" smtClean="0">
                <a:latin typeface="Arial Narrow" pitchFamily="34" charset="0"/>
              </a:rPr>
              <a:t>, hombres y mujeres por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igua</a:t>
            </a:r>
            <a:r>
              <a:rPr lang="es-SV" sz="2000" dirty="0" smtClean="0">
                <a:latin typeface="Arial Narrow" pitchFamily="34" charset="0"/>
              </a:rPr>
              <a:t>l. Casos en todo el mundo, con mayoría en USA.</a:t>
            </a:r>
          </a:p>
          <a:p>
            <a:pPr marL="0" indent="0">
              <a:buNone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Mortalidad</a:t>
            </a:r>
            <a:r>
              <a:rPr lang="es-SV" sz="2000" dirty="0" smtClean="0">
                <a:latin typeface="Arial Narrow" pitchFamily="34" charset="0"/>
              </a:rPr>
              <a:t> a los 24 meses fue del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48%</a:t>
            </a:r>
            <a:r>
              <a:rPr lang="es-SV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.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El paciente pronto depende de la silla de ruedas y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muere por complicaciones asociadas a fracturas</a:t>
            </a:r>
            <a:r>
              <a:rPr lang="es-SV" sz="2000" dirty="0" smtClean="0">
                <a:latin typeface="Arial Narrow" pitchFamily="34" charset="0"/>
              </a:rPr>
              <a:t>.</a:t>
            </a:r>
            <a:r>
              <a:rPr lang="en-US" sz="1700" i="1" dirty="0">
                <a:latin typeface="Arial Narrow" pitchFamily="34" charset="0"/>
              </a:rPr>
              <a:t> </a:t>
            </a:r>
            <a:r>
              <a:rPr lang="en-US" sz="1200" i="1" dirty="0">
                <a:latin typeface="Arial Narrow" pitchFamily="34" charset="0"/>
              </a:rPr>
              <a:t>Arthritis Rheum</a:t>
            </a:r>
            <a:r>
              <a:rPr lang="en-US" sz="1200" dirty="0">
                <a:latin typeface="Arial Narrow" pitchFamily="34" charset="0"/>
              </a:rPr>
              <a:t>. Oct 2007;56(10):3433-41</a:t>
            </a:r>
            <a:r>
              <a:rPr lang="en-US" sz="1200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latin typeface="Arial Narrow" pitchFamily="34" charset="0"/>
              </a:rPr>
              <a:t>Es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una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enfermedad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crónica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y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progresiva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y la </a:t>
            </a:r>
            <a:r>
              <a:rPr lang="en-US" sz="2000" dirty="0" err="1" smtClean="0">
                <a:latin typeface="Arial Narrow" pitchFamily="34" charset="0"/>
              </a:rPr>
              <a:t>resolución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completa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es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muy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 Narrow" pitchFamily="34" charset="0"/>
              </a:rPr>
              <a:t>rara</a:t>
            </a: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(</a:t>
            </a:r>
            <a:r>
              <a:rPr lang="en-US" sz="2000" dirty="0" err="1" smtClean="0">
                <a:latin typeface="Arial Narrow" pitchFamily="34" charset="0"/>
              </a:rPr>
              <a:t>Excepto</a:t>
            </a:r>
            <a:r>
              <a:rPr lang="en-US" sz="2000" dirty="0" smtClean="0">
                <a:latin typeface="Arial Narrow" pitchFamily="34" charset="0"/>
              </a:rPr>
              <a:t> en </a:t>
            </a:r>
            <a:r>
              <a:rPr lang="en-US" sz="2000" dirty="0" err="1" smtClean="0">
                <a:latin typeface="Arial Narrow" pitchFamily="34" charset="0"/>
              </a:rPr>
              <a:t>recuperación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expontánea</a:t>
            </a:r>
            <a:r>
              <a:rPr lang="en-US" sz="2000" dirty="0" smtClean="0">
                <a:latin typeface="Arial Narrow" pitchFamily="34" charset="0"/>
              </a:rPr>
              <a:t>  y  </a:t>
            </a:r>
            <a:r>
              <a:rPr lang="en-US" sz="2000" dirty="0" err="1" smtClean="0">
                <a:latin typeface="Arial Narrow" pitchFamily="34" charset="0"/>
              </a:rPr>
              <a:t>Trasplante</a:t>
            </a:r>
            <a:r>
              <a:rPr lang="en-US" sz="2000" dirty="0" smtClean="0">
                <a:latin typeface="Arial Narrow" pitchFamily="34" charset="0"/>
              </a:rPr>
              <a:t> Renal</a:t>
            </a:r>
            <a:r>
              <a:rPr lang="en-US" sz="2400" dirty="0" smtClean="0">
                <a:latin typeface="Arial Narrow" pitchFamily="34" charset="0"/>
              </a:rPr>
              <a:t>)</a:t>
            </a:r>
            <a:endParaRPr lang="es-SV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/>
              <a:t> </a:t>
            </a:r>
            <a:endParaRPr lang="es-SV" sz="2800" dirty="0"/>
          </a:p>
        </p:txBody>
      </p:sp>
      <p:pic>
        <p:nvPicPr>
          <p:cNvPr id="5" name="4 Imagen" descr="Nephrogenic systemic fibrosis on the leg, demonst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8223"/>
            <a:ext cx="3240360" cy="379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1" y="2826404"/>
            <a:ext cx="4912417" cy="215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 </a:t>
            </a:r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s-SV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EPIDEMIOLOGIA</a:t>
            </a:r>
            <a:endParaRPr lang="es-SV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SV" sz="2400" dirty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La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Prevalencia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 en pacientes con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ERC Estadio V </a:t>
            </a:r>
            <a:r>
              <a:rPr lang="es-SV" sz="2000" dirty="0" smtClean="0">
                <a:latin typeface="Arial Narrow" pitchFamily="34" charset="0"/>
              </a:rPr>
              <a:t>con exposición a </a:t>
            </a:r>
            <a:r>
              <a:rPr lang="es-SV" sz="2000" dirty="0" err="1" smtClean="0">
                <a:latin typeface="Arial Narrow" pitchFamily="34" charset="0"/>
              </a:rPr>
              <a:t>Gadiodamida</a:t>
            </a:r>
            <a:r>
              <a:rPr lang="es-SV" sz="2000" dirty="0" smtClean="0">
                <a:latin typeface="Arial Narrow" pitchFamily="34" charset="0"/>
              </a:rPr>
              <a:t> (</a:t>
            </a:r>
            <a:r>
              <a:rPr lang="es-SV" sz="2000" dirty="0" err="1" smtClean="0">
                <a:latin typeface="Arial Narrow" pitchFamily="34" charset="0"/>
              </a:rPr>
              <a:t>Omniscan</a:t>
            </a:r>
            <a:r>
              <a:rPr lang="es-SV" sz="2000" dirty="0" smtClean="0">
                <a:latin typeface="Arial Narrow" pitchFamily="34" charset="0"/>
              </a:rPr>
              <a:t>)  fue del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12%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y después de una segunda exposición fue del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36%</a:t>
            </a:r>
            <a:r>
              <a:rPr lang="es-SV" sz="2000" dirty="0" smtClean="0">
                <a:latin typeface="Arial Narrow" pitchFamily="34" charset="0"/>
              </a:rPr>
              <a:t>.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s-SV" sz="1200" dirty="0" smtClean="0">
                <a:latin typeface="Arial Narrow" pitchFamily="34" charset="0"/>
              </a:rPr>
              <a:t>J Am </a:t>
            </a:r>
            <a:r>
              <a:rPr lang="es-SV" sz="1200" dirty="0" err="1" smtClean="0">
                <a:latin typeface="Arial Narrow" pitchFamily="34" charset="0"/>
              </a:rPr>
              <a:t>Acad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Dermatol</a:t>
            </a:r>
            <a:r>
              <a:rPr lang="es-SV" sz="1200" dirty="0" smtClean="0">
                <a:latin typeface="Arial Narrow" pitchFamily="34" charset="0"/>
              </a:rPr>
              <a:t> 2007; 56: 21-36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Incidencia</a:t>
            </a:r>
            <a:r>
              <a:rPr lang="es-SV" sz="2000" dirty="0" smtClean="0">
                <a:latin typeface="Arial Narrow" pitchFamily="34" charset="0"/>
              </a:rPr>
              <a:t> de FSN en pacientes con ERC Estadio V fue de 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4.3 / 1000 pacientes año</a:t>
            </a:r>
            <a:r>
              <a:rPr lang="es-SV" sz="2000" dirty="0" smtClean="0">
                <a:latin typeface="Arial Narrow" pitchFamily="34" charset="0"/>
              </a:rPr>
              <a:t>. Cada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estudio</a:t>
            </a:r>
            <a:r>
              <a:rPr lang="es-SV" sz="2000" dirty="0" smtClean="0">
                <a:latin typeface="Arial Narrow" pitchFamily="34" charset="0"/>
              </a:rPr>
              <a:t> Radiológico usando Gadolinio presentó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2.4 %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de riesgo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de FSN</a:t>
            </a:r>
            <a:r>
              <a:rPr lang="es-SV" sz="2400" dirty="0" smtClean="0">
                <a:latin typeface="Arial Narrow" pitchFamily="34" charset="0"/>
              </a:rPr>
              <a:t>. </a:t>
            </a:r>
            <a:r>
              <a:rPr lang="es-SV" sz="1200" dirty="0" err="1" smtClean="0">
                <a:latin typeface="Arial Narrow" pitchFamily="34" charset="0"/>
              </a:rPr>
              <a:t>Clin</a:t>
            </a:r>
            <a:r>
              <a:rPr lang="es-SV" sz="1200" dirty="0" smtClean="0">
                <a:latin typeface="Arial Narrow" pitchFamily="34" charset="0"/>
              </a:rPr>
              <a:t> J Am </a:t>
            </a:r>
            <a:r>
              <a:rPr lang="es-SV" sz="1200" dirty="0" err="1" smtClean="0">
                <a:latin typeface="Arial Narrow" pitchFamily="34" charset="0"/>
              </a:rPr>
              <a:t>Soc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Nephrol</a:t>
            </a:r>
            <a:r>
              <a:rPr lang="es-SV" sz="1200" dirty="0" smtClean="0">
                <a:latin typeface="Arial Narrow" pitchFamily="34" charset="0"/>
              </a:rPr>
              <a:t> 2007;2: 264-267</a:t>
            </a:r>
          </a:p>
          <a:p>
            <a:pPr>
              <a:buFont typeface="Wingdings" pitchFamily="2" charset="2"/>
              <a:buChar char="q"/>
            </a:pPr>
            <a:endParaRPr lang="es-SV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más grandes y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recientes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estudios </a:t>
            </a:r>
            <a:r>
              <a:rPr lang="es-SV" sz="2000" dirty="0" smtClean="0">
                <a:latin typeface="Arial Narrow" pitchFamily="34" charset="0"/>
              </a:rPr>
              <a:t>retrospectivos (83,121 pacientes en diálisis) la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incidencia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estimada de FSN fue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0.02%</a:t>
            </a:r>
            <a:r>
              <a:rPr lang="es-SV" sz="2000" dirty="0" smtClean="0">
                <a:latin typeface="Arial Narrow" pitchFamily="34" charset="0"/>
              </a:rPr>
              <a:t>.</a:t>
            </a:r>
            <a:r>
              <a:rPr lang="es-SV" sz="1200" dirty="0" smtClean="0">
                <a:latin typeface="Arial Narrow" pitchFamily="34" charset="0"/>
              </a:rPr>
              <a:t>Radiology 248,807-816 (2008) </a:t>
            </a:r>
            <a:r>
              <a:rPr lang="es-SV" sz="2000" dirty="0" smtClean="0">
                <a:latin typeface="Arial Narrow" pitchFamily="34" charset="0"/>
              </a:rPr>
              <a:t> </a:t>
            </a:r>
            <a:endParaRPr lang="es-SV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b="0" dirty="0" smtClean="0">
                <a:solidFill>
                  <a:srgbClr val="A8FEB0"/>
                </a:solidFill>
                <a:effectLst/>
                <a:latin typeface="Arial Narrow" pitchFamily="34" charset="0"/>
              </a:rPr>
              <a:t> </a:t>
            </a:r>
            <a:r>
              <a:rPr lang="es-SV" sz="2800" dirty="0">
                <a:latin typeface="Arial Narrow" pitchFamily="34" charset="0"/>
              </a:rPr>
              <a:t>ESTUDIOS  RADIOLOGICOS CON CONTRASTE e INSUFUCIENCIA  RENAL </a:t>
            </a:r>
            <a:endParaRPr lang="es-MX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603" y="1600200"/>
            <a:ext cx="67347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7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</a:t>
            </a:r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SV" sz="2600" dirty="0" smtClean="0">
                <a:latin typeface="Arial Narrow" pitchFamily="34" charset="0"/>
              </a:rPr>
              <a:t>FACTORES DE RIESGO ASOCIADOS A  FSN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Administración de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Gadolinio en GBCA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Insuficiencia Renal</a:t>
            </a:r>
          </a:p>
          <a:p>
            <a:pPr marL="0" indent="0">
              <a:buNone/>
            </a:pPr>
            <a:endParaRPr lang="es-SV" sz="22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SV" sz="2200" dirty="0" smtClean="0">
                <a:latin typeface="Arial Narrow" pitchFamily="34" charset="0"/>
              </a:rPr>
              <a:t> </a:t>
            </a:r>
          </a:p>
          <a:p>
            <a:pPr marL="0" indent="0">
              <a:buNone/>
            </a:pPr>
            <a:endParaRPr lang="es-SV" sz="22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SV" sz="2200" dirty="0" smtClean="0">
                <a:latin typeface="Arial Narrow" pitchFamily="34" charset="0"/>
              </a:rPr>
              <a:t>                                                OTROS FACTORES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Inflamación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Altas Dosis de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Eritropoyetina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Eventos </a:t>
            </a:r>
            <a:r>
              <a:rPr lang="es-SV" sz="2400" dirty="0" err="1" smtClean="0">
                <a:latin typeface="Arial Narrow" pitchFamily="34" charset="0"/>
              </a:rPr>
              <a:t>Trombóticos</a:t>
            </a:r>
            <a:endParaRPr lang="es-SV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Injuria Endotelial</a:t>
            </a:r>
          </a:p>
          <a:p>
            <a:pPr marL="0" indent="0">
              <a:buNone/>
            </a:pPr>
            <a:r>
              <a:rPr lang="es-SV" sz="1600" dirty="0">
                <a:latin typeface="Arial Narrow" pitchFamily="34" charset="0"/>
              </a:rPr>
              <a:t> </a:t>
            </a:r>
            <a:r>
              <a:rPr lang="es-SV" sz="1600" dirty="0" smtClean="0">
                <a:latin typeface="Arial Narrow" pitchFamily="34" charset="0"/>
              </a:rPr>
              <a:t>                                                                                                         </a:t>
            </a:r>
            <a:r>
              <a:rPr lang="es-SV" sz="1400" dirty="0" smtClean="0">
                <a:latin typeface="Arial Narrow" pitchFamily="34" charset="0"/>
              </a:rPr>
              <a:t>J Am </a:t>
            </a:r>
            <a:r>
              <a:rPr lang="es-SV" sz="1400" dirty="0" err="1" smtClean="0">
                <a:latin typeface="Arial Narrow" pitchFamily="34" charset="0"/>
              </a:rPr>
              <a:t>Soc</a:t>
            </a:r>
            <a:r>
              <a:rPr lang="es-SV" sz="1400" dirty="0" smtClean="0">
                <a:latin typeface="Arial Narrow" pitchFamily="34" charset="0"/>
              </a:rPr>
              <a:t> </a:t>
            </a:r>
            <a:r>
              <a:rPr lang="es-SV" sz="1400" dirty="0" err="1" smtClean="0">
                <a:latin typeface="Arial Narrow" pitchFamily="34" charset="0"/>
              </a:rPr>
              <a:t>Nephrol</a:t>
            </a:r>
            <a:r>
              <a:rPr lang="es-SV" sz="1400" dirty="0" smtClean="0">
                <a:latin typeface="Arial Narrow" pitchFamily="34" charset="0"/>
              </a:rPr>
              <a:t> 2007; 18  2636-43</a:t>
            </a:r>
          </a:p>
          <a:p>
            <a:pPr>
              <a:buFont typeface="Wingdings" pitchFamily="2" charset="2"/>
              <a:buChar char="q"/>
            </a:pPr>
            <a:endParaRPr lang="es-SV" sz="1800" dirty="0" smtClean="0"/>
          </a:p>
          <a:p>
            <a:pPr marL="0" indent="0">
              <a:buNone/>
            </a:pPr>
            <a:endParaRPr lang="es-SV" dirty="0" smtClean="0"/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40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</a:t>
            </a:r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SV" sz="2800" dirty="0" smtClean="0"/>
              <a:t>FSN POR GADOLINIO: EVIDENCIAS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Los Pacientes con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FSN</a:t>
            </a:r>
            <a:r>
              <a:rPr lang="es-SV" sz="2000" dirty="0" smtClean="0">
                <a:latin typeface="Arial Narrow" pitchFamily="34" charset="0"/>
              </a:rPr>
              <a:t> tenían un </a:t>
            </a: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mayor número de estudios de IRM </a:t>
            </a:r>
            <a:r>
              <a:rPr lang="es-SV" sz="2000" dirty="0" smtClean="0">
                <a:latin typeface="Arial Narrow" pitchFamily="34" charset="0"/>
              </a:rPr>
              <a:t>que la población control. </a:t>
            </a:r>
            <a:r>
              <a:rPr lang="es-SV" sz="2000" dirty="0">
                <a:latin typeface="Arial Narrow" pitchFamily="34" charset="0"/>
              </a:rPr>
              <a:t>(A mayor contraste, mayor expresión de FSN</a:t>
            </a:r>
            <a:r>
              <a:rPr lang="es-SV" sz="2200" dirty="0">
                <a:latin typeface="Arial Narrow" pitchFamily="34" charset="0"/>
              </a:rPr>
              <a:t>) </a:t>
            </a: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El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inicio</a:t>
            </a:r>
            <a:r>
              <a:rPr lang="es-SV" sz="2000" dirty="0">
                <a:latin typeface="Arial Narrow" pitchFamily="34" charset="0"/>
              </a:rPr>
              <a:t> de  las lesiones dérmicas siguiendo a exposición a </a:t>
            </a:r>
            <a:r>
              <a:rPr lang="es-SV" sz="2000" dirty="0" err="1">
                <a:latin typeface="Arial Narrow" pitchFamily="34" charset="0"/>
              </a:rPr>
              <a:t>GBCAs</a:t>
            </a:r>
            <a:r>
              <a:rPr lang="es-SV" sz="2000" dirty="0">
                <a:latin typeface="Arial Narrow" pitchFamily="34" charset="0"/>
              </a:rPr>
              <a:t>, puede ser de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2 a 4 semanas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sz="1300" dirty="0">
                <a:latin typeface="Arial Narrow" pitchFamily="34" charset="0"/>
              </a:rPr>
              <a:t>(Invest </a:t>
            </a:r>
            <a:r>
              <a:rPr lang="en-US" sz="1300" dirty="0" err="1">
                <a:latin typeface="Arial Narrow" pitchFamily="34" charset="0"/>
              </a:rPr>
              <a:t>Radiol</a:t>
            </a:r>
            <a:r>
              <a:rPr lang="en-US" sz="1300" dirty="0">
                <a:latin typeface="Arial Narrow" pitchFamily="34" charset="0"/>
              </a:rPr>
              <a:t> 2007;42:139–145)</a:t>
            </a:r>
            <a:r>
              <a:rPr lang="en-US" sz="2200" dirty="0">
                <a:latin typeface="Arial Narrow" pitchFamily="34" charset="0"/>
              </a:rPr>
              <a:t>  </a:t>
            </a:r>
            <a:r>
              <a:rPr lang="en-US" sz="2000" dirty="0">
                <a:latin typeface="Arial Narrow" pitchFamily="34" charset="0"/>
              </a:rPr>
              <a:t>ó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75 días</a:t>
            </a:r>
            <a:r>
              <a:rPr lang="es-SV" sz="2000" dirty="0">
                <a:latin typeface="Arial Narrow" pitchFamily="34" charset="0"/>
              </a:rPr>
              <a:t> después del Gadolinio</a:t>
            </a:r>
            <a:r>
              <a:rPr lang="es-SV" sz="2200" dirty="0" smtClean="0">
                <a:latin typeface="Arial Narrow" pitchFamily="34" charset="0"/>
              </a:rPr>
              <a:t>.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1300" dirty="0" smtClean="0">
                <a:latin typeface="Arial Narrow" pitchFamily="34" charset="0"/>
              </a:rPr>
              <a:t>Radiology </a:t>
            </a:r>
            <a:r>
              <a:rPr lang="en-US" sz="1300" dirty="0">
                <a:latin typeface="Arial Narrow" pitchFamily="34" charset="0"/>
              </a:rPr>
              <a:t>2007; 243: 148–157.  </a:t>
            </a:r>
          </a:p>
          <a:p>
            <a:pPr marL="0" indent="0">
              <a:buNone/>
            </a:pPr>
            <a:r>
              <a:rPr lang="en-US" sz="1300" dirty="0">
                <a:latin typeface="Arial Narrow" pitchFamily="34" charset="0"/>
              </a:rPr>
              <a:t> </a:t>
            </a:r>
            <a:endParaRPr lang="es-SV" sz="13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Más del 90% </a:t>
            </a:r>
            <a:r>
              <a:rPr lang="es-SV" sz="2000" dirty="0" smtClean="0">
                <a:latin typeface="Arial Narrow" pitchFamily="34" charset="0"/>
              </a:rPr>
              <a:t>de FSN </a:t>
            </a: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 comprobada fue Asociada a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GADODIAMIDA</a:t>
            </a:r>
            <a:r>
              <a:rPr lang="es-SV" sz="2000" dirty="0" smtClean="0">
                <a:latin typeface="Arial Narrow" pitchFamily="34" charset="0"/>
              </a:rPr>
              <a:t>  (</a:t>
            </a:r>
            <a:r>
              <a:rPr lang="es-SV" sz="2000" dirty="0" err="1" smtClean="0">
                <a:latin typeface="Arial Narrow" pitchFamily="34" charset="0"/>
              </a:rPr>
              <a:t>Omniscan</a:t>
            </a:r>
            <a:r>
              <a:rPr lang="es-SV" sz="2000" dirty="0" smtClean="0">
                <a:latin typeface="Arial Narrow" pitchFamily="34" charset="0"/>
              </a:rPr>
              <a:t>),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GADOPENTETATE</a:t>
            </a:r>
            <a:r>
              <a:rPr lang="es-SV" sz="2000" dirty="0" smtClean="0">
                <a:latin typeface="Arial Narrow" pitchFamily="34" charset="0"/>
              </a:rPr>
              <a:t> (</a:t>
            </a:r>
            <a:r>
              <a:rPr lang="es-SV" sz="2000" dirty="0" err="1" smtClean="0">
                <a:latin typeface="Arial Narrow" pitchFamily="34" charset="0"/>
              </a:rPr>
              <a:t>Magnevist</a:t>
            </a:r>
            <a:r>
              <a:rPr lang="es-SV" sz="2000" dirty="0" smtClean="0">
                <a:latin typeface="Arial Narrow" pitchFamily="34" charset="0"/>
              </a:rPr>
              <a:t>) y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GADOVERSETAMIDE</a:t>
            </a:r>
            <a:r>
              <a:rPr lang="es-SV" sz="2000" dirty="0" smtClean="0">
                <a:latin typeface="Arial Narrow" pitchFamily="34" charset="0"/>
              </a:rPr>
              <a:t>  (</a:t>
            </a:r>
            <a:r>
              <a:rPr lang="es-SV" sz="2000" dirty="0" err="1" smtClean="0">
                <a:latin typeface="Arial Narrow" pitchFamily="34" charset="0"/>
              </a:rPr>
              <a:t>Opti</a:t>
            </a:r>
            <a:r>
              <a:rPr lang="es-SV" sz="2000" dirty="0" smtClean="0">
                <a:latin typeface="Arial Narrow" pitchFamily="34" charset="0"/>
              </a:rPr>
              <a:t>-MARK).  </a:t>
            </a:r>
            <a:r>
              <a:rPr lang="es-SV" sz="1200" dirty="0" err="1" smtClean="0">
                <a:latin typeface="Arial Narrow" pitchFamily="34" charset="0"/>
              </a:rPr>
              <a:t>Cancer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Imaging</a:t>
            </a:r>
            <a:r>
              <a:rPr lang="es-SV" sz="1200" dirty="0" smtClean="0">
                <a:latin typeface="Arial Narrow" pitchFamily="34" charset="0"/>
              </a:rPr>
              <a:t>, 2007; 7: 130-7.   US FDA </a:t>
            </a:r>
            <a:r>
              <a:rPr lang="es-SV" sz="1200" dirty="0" err="1" smtClean="0">
                <a:latin typeface="Arial Narrow" pitchFamily="34" charset="0"/>
              </a:rPr>
              <a:t>September</a:t>
            </a:r>
            <a:r>
              <a:rPr lang="es-SV" sz="1200" dirty="0" smtClean="0">
                <a:latin typeface="Arial Narrow" pitchFamily="34" charset="0"/>
              </a:rPr>
              <a:t> 9, 2010</a:t>
            </a:r>
          </a:p>
          <a:p>
            <a:pPr marL="0" indent="0">
              <a:buNone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Altos </a:t>
            </a:r>
            <a:r>
              <a:rPr lang="es-SV" sz="2000" dirty="0">
                <a:latin typeface="Arial Narrow" pitchFamily="34" charset="0"/>
              </a:rPr>
              <a:t>niveles de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Gadolinio</a:t>
            </a:r>
            <a:r>
              <a:rPr lang="es-SV" sz="2000" dirty="0">
                <a:latin typeface="Arial Narrow" pitchFamily="34" charset="0"/>
              </a:rPr>
              <a:t> fueron detectados en la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piel de pacientes afectados por FSN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200" dirty="0">
                <a:latin typeface="Arial Narrow" pitchFamily="34" charset="0"/>
              </a:rPr>
              <a:t>. </a:t>
            </a:r>
            <a:r>
              <a:rPr lang="es-SV" sz="2200" dirty="0" smtClean="0">
                <a:latin typeface="Arial Narrow" pitchFamily="34" charset="0"/>
              </a:rPr>
              <a:t>   </a:t>
            </a:r>
            <a:r>
              <a:rPr lang="es-SV" sz="1200" dirty="0" smtClean="0">
                <a:latin typeface="Arial Narrow" pitchFamily="34" charset="0"/>
              </a:rPr>
              <a:t>J </a:t>
            </a:r>
            <a:r>
              <a:rPr lang="es-SV" sz="1200" dirty="0">
                <a:latin typeface="Arial Narrow" pitchFamily="34" charset="0"/>
              </a:rPr>
              <a:t>Am </a:t>
            </a:r>
            <a:r>
              <a:rPr lang="es-SV" sz="1200" dirty="0" err="1">
                <a:latin typeface="Arial Narrow" pitchFamily="34" charset="0"/>
              </a:rPr>
              <a:t>Acad</a:t>
            </a:r>
            <a:r>
              <a:rPr lang="es-SV" sz="1200" dirty="0">
                <a:latin typeface="Arial Narrow" pitchFamily="34" charset="0"/>
              </a:rPr>
              <a:t> </a:t>
            </a:r>
            <a:r>
              <a:rPr lang="es-SV" sz="1200" dirty="0" err="1">
                <a:latin typeface="Arial Narrow" pitchFamily="34" charset="0"/>
              </a:rPr>
              <a:t>Dermatol</a:t>
            </a:r>
            <a:r>
              <a:rPr lang="es-SV" sz="1200" dirty="0">
                <a:latin typeface="Arial Narrow" pitchFamily="34" charset="0"/>
              </a:rPr>
              <a:t>, 2007; 56:710-12</a:t>
            </a:r>
          </a:p>
          <a:p>
            <a:pPr marL="0" indent="0">
              <a:buNone/>
            </a:pPr>
            <a:endParaRPr lang="es-SV" sz="12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6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2600" dirty="0" smtClean="0"/>
          </a:p>
          <a:p>
            <a:pPr marL="0" indent="0">
              <a:buNone/>
            </a:pPr>
            <a:endParaRPr lang="es-SV" sz="2600" dirty="0" smtClean="0"/>
          </a:p>
          <a:p>
            <a:pPr>
              <a:buFont typeface="Wingdings" pitchFamily="2" charset="2"/>
              <a:buChar char="q"/>
            </a:pPr>
            <a:endParaRPr lang="es-SV" sz="2400" dirty="0" smtClean="0"/>
          </a:p>
          <a:p>
            <a:pPr>
              <a:buFont typeface="Wingdings" pitchFamily="2" charset="2"/>
              <a:buChar char="q"/>
            </a:pPr>
            <a:endParaRPr lang="es-SV" sz="2400" dirty="0" smtClean="0"/>
          </a:p>
          <a:p>
            <a:pPr>
              <a:buFont typeface="Wingdings" pitchFamily="2" charset="2"/>
              <a:buChar char="q"/>
            </a:pPr>
            <a:endParaRPr lang="es-SV" sz="1800" dirty="0" smtClean="0"/>
          </a:p>
          <a:p>
            <a:pPr marL="0" indent="0" algn="ctr">
              <a:buNone/>
            </a:pP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14737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369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9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</a:t>
            </a:r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GADOLINIO Y TRASMETALACIÓN</a:t>
            </a: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El recambio de un Metal por otro  es llamado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TRANSMETALACIÓN</a:t>
            </a:r>
            <a:r>
              <a:rPr lang="es-SV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.</a:t>
            </a:r>
            <a:r>
              <a:rPr lang="es-SV" sz="2200" dirty="0" smtClean="0">
                <a:latin typeface="Arial Narrow" pitchFamily="34" charset="0"/>
              </a:rPr>
              <a:t>  El gadolinio liberado de su forma quelada por </a:t>
            </a:r>
            <a:r>
              <a:rPr lang="es-SV" sz="2200" dirty="0" err="1" smtClean="0">
                <a:latin typeface="Arial Narrow" pitchFamily="34" charset="0"/>
              </a:rPr>
              <a:t>Transmetalación</a:t>
            </a:r>
            <a:r>
              <a:rPr lang="es-SV" sz="2200" dirty="0" smtClean="0">
                <a:latin typeface="Arial Narrow" pitchFamily="34" charset="0"/>
              </a:rPr>
              <a:t> (Gadolinio Libre) es depositado en la piel</a:t>
            </a:r>
            <a:r>
              <a:rPr lang="es-SV" sz="2200" dirty="0">
                <a:latin typeface="Arial Narrow" pitchFamily="34" charset="0"/>
              </a:rPr>
              <a:t> </a:t>
            </a:r>
            <a:r>
              <a:rPr lang="es-SV" sz="2200" dirty="0" smtClean="0">
                <a:latin typeface="Arial Narrow" pitchFamily="34" charset="0"/>
              </a:rPr>
              <a:t>causando FSN.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                                        </a:t>
            </a:r>
            <a:r>
              <a:rPr lang="en-US" sz="1700" dirty="0" smtClean="0">
                <a:latin typeface="Arial Narrow" pitchFamily="34" charset="0"/>
              </a:rPr>
              <a:t>J  </a:t>
            </a:r>
            <a:r>
              <a:rPr lang="en-US" sz="1400" dirty="0">
                <a:latin typeface="Arial Narrow" pitchFamily="34" charset="0"/>
              </a:rPr>
              <a:t>Am  </a:t>
            </a:r>
            <a:r>
              <a:rPr lang="en-US" sz="1400" dirty="0" err="1">
                <a:latin typeface="Arial Narrow" pitchFamily="34" charset="0"/>
              </a:rPr>
              <a:t>Soc</a:t>
            </a:r>
            <a:r>
              <a:rPr lang="en-US" sz="1400" dirty="0">
                <a:latin typeface="Arial Narrow" pitchFamily="34" charset="0"/>
              </a:rPr>
              <a:t>  </a:t>
            </a:r>
            <a:r>
              <a:rPr lang="en-US" sz="1400" dirty="0" err="1">
                <a:latin typeface="Arial Narrow" pitchFamily="34" charset="0"/>
              </a:rPr>
              <a:t>Nephrol</a:t>
            </a:r>
            <a:r>
              <a:rPr lang="en-US" sz="1400" dirty="0">
                <a:latin typeface="Arial Narrow" pitchFamily="34" charset="0"/>
              </a:rPr>
              <a:t>  </a:t>
            </a:r>
            <a:r>
              <a:rPr lang="en-US" sz="1400" dirty="0" smtClean="0">
                <a:latin typeface="Arial Narrow" pitchFamily="34" charset="0"/>
              </a:rPr>
              <a:t>2007;18 . </a:t>
            </a:r>
            <a:r>
              <a:rPr lang="es-SV" sz="1400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El Gadolinio podría ser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separado de su ligando</a:t>
            </a:r>
            <a:r>
              <a:rPr lang="es-SV" sz="2200" dirty="0" smtClean="0">
                <a:latin typeface="Arial Narrow" pitchFamily="34" charset="0"/>
              </a:rPr>
              <a:t> en presencia de otro metal como 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Zinc, Hierro, Cobre,  Calcio y Fósforo </a:t>
            </a:r>
            <a:r>
              <a:rPr lang="es-SV" sz="2200" dirty="0" smtClean="0">
                <a:latin typeface="Arial Narrow" pitchFamily="34" charset="0"/>
              </a:rPr>
              <a:t>( 75% ↑ Gd Libre )</a:t>
            </a:r>
            <a:r>
              <a:rPr lang="es-SV" sz="1200" dirty="0" smtClean="0">
                <a:latin typeface="Arial Narrow" pitchFamily="34" charset="0"/>
              </a:rPr>
              <a:t> C. </a:t>
            </a:r>
            <a:r>
              <a:rPr lang="es-SV" sz="1200" dirty="0" err="1" smtClean="0">
                <a:latin typeface="Arial Narrow" pitchFamily="34" charset="0"/>
              </a:rPr>
              <a:t>Invest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Radiol</a:t>
            </a:r>
            <a:r>
              <a:rPr lang="es-SV" sz="1200" dirty="0" smtClean="0">
                <a:latin typeface="Arial Narrow" pitchFamily="34" charset="0"/>
              </a:rPr>
              <a:t> 43, 817-828 ( 2008 )</a:t>
            </a:r>
            <a:r>
              <a:rPr lang="es-SV" sz="2200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En un estudio, los animales  con FSN con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mayor Gadolinio en la pie</a:t>
            </a:r>
            <a:r>
              <a:rPr lang="es-SV" sz="2200" dirty="0" smtClean="0">
                <a:latin typeface="Arial Narrow" pitchFamily="34" charset="0"/>
              </a:rPr>
              <a:t>l fueron los que recibieron componentes con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mayor</a:t>
            </a:r>
            <a:r>
              <a:rPr lang="es-SV" sz="2200" dirty="0" smtClean="0">
                <a:latin typeface="Arial Narrow" pitchFamily="34" charset="0"/>
              </a:rPr>
              <a:t> posibilidad de </a:t>
            </a:r>
            <a:r>
              <a:rPr lang="es-SV" sz="2200" dirty="0" err="1">
                <a:solidFill>
                  <a:srgbClr val="FFFF00"/>
                </a:solidFill>
                <a:latin typeface="Arial Narrow" pitchFamily="34" charset="0"/>
              </a:rPr>
              <a:t>T</a:t>
            </a:r>
            <a:r>
              <a:rPr lang="es-SV" sz="2200" dirty="0" err="1" smtClean="0">
                <a:solidFill>
                  <a:srgbClr val="FFFF00"/>
                </a:solidFill>
                <a:latin typeface="Arial Narrow" pitchFamily="34" charset="0"/>
              </a:rPr>
              <a:t>ransmetalación</a:t>
            </a:r>
            <a:r>
              <a:rPr lang="es-SV" sz="2200" dirty="0" smtClean="0">
                <a:latin typeface="Arial Narrow" pitchFamily="34" charset="0"/>
              </a:rPr>
              <a:t> .                                    </a:t>
            </a:r>
            <a:r>
              <a:rPr lang="en-US" sz="1400" dirty="0" smtClean="0">
                <a:latin typeface="Arial Narrow" pitchFamily="34" charset="0"/>
              </a:rPr>
              <a:t>J  </a:t>
            </a:r>
            <a:r>
              <a:rPr lang="en-US" sz="1400" dirty="0">
                <a:latin typeface="Arial Narrow" pitchFamily="34" charset="0"/>
              </a:rPr>
              <a:t>Am  </a:t>
            </a:r>
            <a:r>
              <a:rPr lang="en-US" sz="1400" dirty="0" err="1">
                <a:latin typeface="Arial Narrow" pitchFamily="34" charset="0"/>
              </a:rPr>
              <a:t>Soc</a:t>
            </a:r>
            <a:r>
              <a:rPr lang="en-US" sz="1400" dirty="0">
                <a:latin typeface="Arial Narrow" pitchFamily="34" charset="0"/>
              </a:rPr>
              <a:t>  </a:t>
            </a:r>
            <a:r>
              <a:rPr lang="en-US" sz="1400" dirty="0" err="1">
                <a:latin typeface="Arial Narrow" pitchFamily="34" charset="0"/>
              </a:rPr>
              <a:t>Nephrol</a:t>
            </a:r>
            <a:r>
              <a:rPr lang="en-US" sz="1400" dirty="0">
                <a:latin typeface="Arial Narrow" pitchFamily="34" charset="0"/>
              </a:rPr>
              <a:t>  </a:t>
            </a:r>
            <a:r>
              <a:rPr lang="en-US" sz="1400" dirty="0" smtClean="0">
                <a:latin typeface="Arial Narrow" pitchFamily="34" charset="0"/>
              </a:rPr>
              <a:t>2007;18: 422A.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La </a:t>
            </a:r>
            <a:r>
              <a:rPr lang="es-SV" sz="2200" dirty="0">
                <a:latin typeface="Arial Narrow" pitchFamily="34" charset="0"/>
              </a:rPr>
              <a:t>liberación de Gadolinio de  GBCA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Lineares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NO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iónicos fue 10 veces mayor </a:t>
            </a:r>
            <a:r>
              <a:rPr lang="es-SV" sz="2200" dirty="0">
                <a:latin typeface="Arial Narrow" pitchFamily="34" charset="0"/>
              </a:rPr>
              <a:t>que los </a:t>
            </a:r>
            <a:r>
              <a:rPr lang="es-SV" sz="2200" dirty="0" smtClean="0">
                <a:latin typeface="Arial Narrow" pitchFamily="34" charset="0"/>
              </a:rPr>
              <a:t> Iónicos</a:t>
            </a:r>
            <a:r>
              <a:rPr lang="es-SV" sz="1400" dirty="0">
                <a:latin typeface="Arial Narrow" pitchFamily="34" charset="0"/>
              </a:rPr>
              <a:t>. </a:t>
            </a:r>
            <a:r>
              <a:rPr lang="es-SV" sz="1400" dirty="0" smtClean="0">
                <a:latin typeface="Arial Narrow" pitchFamily="34" charset="0"/>
              </a:rPr>
              <a:t>                    </a:t>
            </a:r>
            <a:r>
              <a:rPr lang="es-SV" sz="1400" dirty="0" err="1">
                <a:latin typeface="Arial Narrow" pitchFamily="34" charset="0"/>
              </a:rPr>
              <a:t>Invest</a:t>
            </a:r>
            <a:r>
              <a:rPr lang="es-SV" sz="1400" dirty="0">
                <a:latin typeface="Arial Narrow" pitchFamily="34" charset="0"/>
              </a:rPr>
              <a:t> </a:t>
            </a:r>
            <a:r>
              <a:rPr lang="es-SV" sz="1400" dirty="0" err="1">
                <a:latin typeface="Arial Narrow" pitchFamily="34" charset="0"/>
              </a:rPr>
              <a:t>Radiol</a:t>
            </a:r>
            <a:r>
              <a:rPr lang="es-SV" sz="1400" dirty="0">
                <a:latin typeface="Arial Narrow" pitchFamily="34" charset="0"/>
              </a:rPr>
              <a:t> 2008; 43: 817–828.</a:t>
            </a:r>
          </a:p>
          <a:p>
            <a:pPr>
              <a:buFont typeface="Wingdings" pitchFamily="2" charset="2"/>
              <a:buChar char="q"/>
            </a:pPr>
            <a:endParaRPr lang="en-US" sz="19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1800" dirty="0" smtClean="0"/>
          </a:p>
          <a:p>
            <a:pPr marL="0" indent="0">
              <a:buNone/>
            </a:pPr>
            <a:endParaRPr lang="es-SV" sz="1800" dirty="0"/>
          </a:p>
          <a:p>
            <a:pPr marL="0" indent="0">
              <a:buNone/>
            </a:pPr>
            <a:endParaRPr lang="es-SV" sz="1800" dirty="0" smtClean="0"/>
          </a:p>
          <a:p>
            <a:pPr marL="0" indent="0">
              <a:buNone/>
            </a:pP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21008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/>
              <a:t>FIBROSIS SISTÉMICA  NEFROGÉNICA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dirty="0" smtClean="0"/>
              <a:t>CLASIFICACIÓN ESTRUCTURAL DE LOS AGENTES DE CONTRASTE BASADOS EN GADOLINIO  (</a:t>
            </a:r>
            <a:r>
              <a:rPr lang="es-MX" sz="2000" dirty="0" err="1" smtClean="0"/>
              <a:t>GBCAs</a:t>
            </a:r>
            <a:r>
              <a:rPr lang="es-MX" sz="2000" dirty="0" smtClean="0"/>
              <a:t>)</a:t>
            </a:r>
          </a:p>
          <a:p>
            <a:pPr marL="0" indent="0" algn="ctr">
              <a:buNone/>
            </a:pPr>
            <a:endParaRPr lang="es-MX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840663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7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</a:t>
            </a:r>
            <a:r>
              <a:rPr lang="es-SV" sz="2400" dirty="0">
                <a:latin typeface="Arial Narrow" pitchFamily="34" charset="0"/>
              </a:rPr>
              <a:t>ESTUDIOS  RADIOLOGICOS CON CONTRASTE e INSUFUCIENCIA  RENAL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>
                <a:latin typeface="Arial Narrow" pitchFamily="34" charset="0"/>
              </a:rPr>
              <a:t> </a:t>
            </a:r>
            <a:r>
              <a:rPr lang="es-SV" sz="2400" dirty="0" smtClean="0">
                <a:latin typeface="Arial Narrow" pitchFamily="34" charset="0"/>
              </a:rPr>
              <a:t>FSN POR GADOLINIO: EVIDENCIAS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err="1" smtClean="0">
                <a:latin typeface="Arial Narrow" pitchFamily="34" charset="0"/>
              </a:rPr>
              <a:t>GBCAs</a:t>
            </a:r>
            <a:r>
              <a:rPr lang="es-SV" sz="2000" dirty="0" smtClean="0">
                <a:latin typeface="Arial Narrow" pitchFamily="34" charset="0"/>
              </a:rPr>
              <a:t>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no</a:t>
            </a:r>
            <a:r>
              <a:rPr lang="es-SV" sz="2000" dirty="0" smtClean="0">
                <a:latin typeface="Arial Narrow" pitchFamily="34" charset="0"/>
              </a:rPr>
              <a:t> fueron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ampliamente usados </a:t>
            </a:r>
            <a:r>
              <a:rPr lang="es-SV" sz="2000" dirty="0" smtClean="0">
                <a:latin typeface="Arial Narrow" pitchFamily="34" charset="0"/>
              </a:rPr>
              <a:t>en Angiografías en pacientes renales antes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1997.</a:t>
            </a:r>
            <a:r>
              <a:rPr lang="es-SV" sz="2000" dirty="0" smtClean="0">
                <a:latin typeface="Arial Narrow" pitchFamily="34" charset="0"/>
              </a:rPr>
              <a:t> 1er caso de FSN fue en 1997.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Debido al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temor</a:t>
            </a:r>
            <a:r>
              <a:rPr lang="es-SV" sz="2000" dirty="0" smtClean="0">
                <a:latin typeface="Arial Narrow" pitchFamily="34" charset="0"/>
              </a:rPr>
              <a:t> conocido las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NIC</a:t>
            </a:r>
            <a:r>
              <a:rPr lang="es-SV" sz="2000" dirty="0" smtClean="0">
                <a:latin typeface="Arial Narrow" pitchFamily="34" charset="0"/>
              </a:rPr>
              <a:t>  permitió amplio uso de IRM, principalmente en las Angiografías.</a:t>
            </a:r>
          </a:p>
          <a:p>
            <a:pPr marL="0" indent="0">
              <a:buNone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Después de la «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ADVERTENCIA</a:t>
            </a:r>
            <a:r>
              <a:rPr lang="es-SV" sz="2000" dirty="0" smtClean="0">
                <a:latin typeface="Arial Narrow" pitchFamily="34" charset="0"/>
              </a:rPr>
              <a:t>»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la  FDA </a:t>
            </a:r>
            <a:r>
              <a:rPr lang="es-SV" sz="2000" dirty="0" smtClean="0">
                <a:latin typeface="Arial Narrow" pitchFamily="34" charset="0"/>
              </a:rPr>
              <a:t>acerca de la Asociación de GBCA con FSN, la incidencia de la FSN parece haber caído</a:t>
            </a:r>
            <a:r>
              <a:rPr lang="es-SV" sz="1200" dirty="0" smtClean="0">
                <a:latin typeface="Arial Narrow" pitchFamily="34" charset="0"/>
              </a:rPr>
              <a:t>.   ICNSFR,  jun 27,2011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Después de esta «ADVERTENCIA» hubo una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disminución del 71% </a:t>
            </a:r>
            <a:r>
              <a:rPr lang="es-SV" sz="2000" dirty="0" smtClean="0">
                <a:latin typeface="Arial Narrow" pitchFamily="34" charset="0"/>
              </a:rPr>
              <a:t>en el uso de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GBCA</a:t>
            </a:r>
            <a:r>
              <a:rPr lang="es-SV" sz="2000" dirty="0" smtClean="0">
                <a:latin typeface="Arial Narrow" pitchFamily="34" charset="0"/>
              </a:rPr>
              <a:t> en pacientes con VFG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menor que 30 ml/min</a:t>
            </a:r>
            <a:r>
              <a:rPr lang="es-SV" sz="2400" dirty="0" smtClean="0">
                <a:latin typeface="Arial Narrow" pitchFamily="34" charset="0"/>
              </a:rPr>
              <a:t>.</a:t>
            </a:r>
            <a:r>
              <a:rPr lang="en-US" sz="2400" i="1" dirty="0">
                <a:latin typeface="Arial Narrow" pitchFamily="34" charset="0"/>
              </a:rPr>
              <a:t> </a:t>
            </a:r>
            <a:r>
              <a:rPr lang="en-US" sz="1200" i="1" dirty="0">
                <a:latin typeface="Arial Narrow" pitchFamily="34" charset="0"/>
              </a:rPr>
              <a:t>Am J Kidney Dis </a:t>
            </a:r>
            <a:r>
              <a:rPr lang="en-US" sz="1200" dirty="0">
                <a:latin typeface="Arial Narrow" pitchFamily="34" charset="0"/>
              </a:rPr>
              <a:t>56:458-467. © </a:t>
            </a:r>
            <a:r>
              <a:rPr lang="en-US" sz="1200" i="1" dirty="0">
                <a:latin typeface="Arial Narrow" pitchFamily="34" charset="0"/>
              </a:rPr>
              <a:t>2010 </a:t>
            </a:r>
            <a:endParaRPr lang="es-SV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1200" dirty="0"/>
          </a:p>
        </p:txBody>
      </p:sp>
    </p:spTree>
    <p:extLst>
      <p:ext uri="{BB962C8B-B14F-4D97-AF65-F5344CB8AC3E}">
        <p14:creationId xmlns:p14="http://schemas.microsoft.com/office/powerpoint/2010/main" val="7885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 smtClean="0"/>
              <a:t> </a:t>
            </a:r>
            <a:r>
              <a:rPr lang="es-SV" sz="2800" dirty="0"/>
              <a:t>  </a:t>
            </a:r>
            <a:r>
              <a:rPr lang="es-SV" sz="2800" dirty="0">
                <a:latin typeface="Arial Narrow" pitchFamily="34" charset="0"/>
              </a:rPr>
              <a:t>ESTUDIOS  RADIOLOGICOS CON CONTRASTE e INSUFUCIENCIA  RENAL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dirty="0" smtClean="0"/>
              <a:t>FACTORES POTENCIALMENTE IMPLICADOS EN LA ETIOPATOGENESIS DE LA FIBROSIS SISTÉMICA NEFROGÉNICA </a:t>
            </a:r>
          </a:p>
          <a:p>
            <a:pPr>
              <a:buFont typeface="Wingdings" pitchFamily="2" charset="2"/>
              <a:buChar char="q"/>
            </a:pPr>
            <a:r>
              <a:rPr lang="es-MX" sz="2000" dirty="0" smtClean="0">
                <a:solidFill>
                  <a:srgbClr val="FFFF00"/>
                </a:solidFill>
              </a:rPr>
              <a:t> Disminución de la Función Renal 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      </a:t>
            </a:r>
            <a:r>
              <a:rPr lang="es-MX" sz="1800" dirty="0" smtClean="0"/>
              <a:t>Diálisis ( Hemodiálisis ó Diálisis Peritoneal )</a:t>
            </a:r>
            <a:endParaRPr lang="es-MX" sz="1800" dirty="0"/>
          </a:p>
          <a:p>
            <a:pPr marL="0" indent="0">
              <a:buNone/>
            </a:pPr>
            <a:r>
              <a:rPr lang="es-MX" sz="1800" dirty="0" smtClean="0"/>
              <a:t>             Injuria  Renal Aguda</a:t>
            </a:r>
            <a:endParaRPr lang="es-MX" sz="1800" dirty="0"/>
          </a:p>
          <a:p>
            <a:pPr>
              <a:buFont typeface="Wingdings" pitchFamily="2" charset="2"/>
              <a:buChar char="q"/>
            </a:pPr>
            <a:r>
              <a:rPr lang="es-MX" sz="2400" dirty="0" smtClean="0"/>
              <a:t> </a:t>
            </a:r>
            <a:r>
              <a:rPr lang="es-MX" sz="2000" dirty="0" smtClean="0">
                <a:solidFill>
                  <a:srgbClr val="FFFF00"/>
                </a:solidFill>
              </a:rPr>
              <a:t>Eventos Pro inflamatorios</a:t>
            </a:r>
          </a:p>
          <a:p>
            <a:pPr marL="0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  Cirugía Vascular, Otras Cirugías Mayores.</a:t>
            </a:r>
          </a:p>
          <a:p>
            <a:pPr marL="0" indent="0">
              <a:buNone/>
            </a:pPr>
            <a:r>
              <a:rPr lang="es-MX" sz="1800" dirty="0" smtClean="0"/>
              <a:t>            Infecciones Serias,</a:t>
            </a:r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  Eventos </a:t>
            </a:r>
            <a:r>
              <a:rPr lang="es-MX" sz="2000" dirty="0" err="1" smtClean="0"/>
              <a:t>Trombóticos</a:t>
            </a:r>
            <a:r>
              <a:rPr lang="es-MX" sz="2000" dirty="0" smtClean="0"/>
              <a:t>/Estados </a:t>
            </a:r>
            <a:r>
              <a:rPr lang="es-MX" sz="2000" dirty="0" err="1" smtClean="0"/>
              <a:t>Hipercoagulables</a:t>
            </a:r>
            <a:endParaRPr lang="es-MX" sz="2000" dirty="0"/>
          </a:p>
          <a:p>
            <a:pPr>
              <a:buFont typeface="Wingdings" pitchFamily="2" charset="2"/>
              <a:buChar char="q"/>
            </a:pPr>
            <a:r>
              <a:rPr lang="es-MX" sz="1800" dirty="0" smtClean="0">
                <a:solidFill>
                  <a:srgbClr val="FFFF00"/>
                </a:solidFill>
              </a:rPr>
              <a:t>  Otros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      </a:t>
            </a:r>
            <a:r>
              <a:rPr lang="es-MX" sz="1800" dirty="0" smtClean="0"/>
              <a:t>Desórdenes Metabólicos ( Acidosis ) </a:t>
            </a:r>
          </a:p>
          <a:p>
            <a:pPr marL="0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   Drogas ( Eritropoyetina)</a:t>
            </a:r>
          </a:p>
          <a:p>
            <a:pPr marL="0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   Enfermedad Hepática ( Hepatitis C, Trasplante Hepático </a:t>
            </a:r>
            <a:r>
              <a:rPr lang="es-MX" sz="2000" dirty="0" smtClean="0"/>
              <a:t>)       </a:t>
            </a:r>
            <a:endParaRPr lang="es-MX" sz="2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827584" y="2348880"/>
            <a:ext cx="3600400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23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  </a:t>
            </a:r>
            <a:r>
              <a:rPr lang="es-SV" sz="2400" dirty="0" smtClean="0">
                <a:latin typeface="Arial Narrow" pitchFamily="34" charset="0"/>
              </a:rPr>
              <a:t> FIBROSIS SITEMICA NEFROGÉNICA</a:t>
            </a:r>
            <a:endParaRPr lang="es-SV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5651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SV" sz="4000" dirty="0" smtClean="0">
                <a:latin typeface="Arial Narrow" pitchFamily="34" charset="0"/>
              </a:rPr>
              <a:t>PAPEL DE LA DISFUNCIÓN RENAL</a:t>
            </a:r>
          </a:p>
          <a:p>
            <a:pPr>
              <a:buFont typeface="Wingdings" pitchFamily="2" charset="2"/>
              <a:buChar char="q"/>
            </a:pPr>
            <a:r>
              <a:rPr lang="es-SV" sz="4000" dirty="0" smtClean="0">
                <a:latin typeface="Arial Narrow" pitchFamily="34" charset="0"/>
              </a:rPr>
              <a:t> </a:t>
            </a:r>
            <a:r>
              <a:rPr lang="es-SV" sz="2900" dirty="0">
                <a:latin typeface="Arial Narrow" pitchFamily="34" charset="0"/>
              </a:rPr>
              <a:t>L</a:t>
            </a:r>
            <a:r>
              <a:rPr lang="es-SV" sz="2900" dirty="0" smtClean="0">
                <a:latin typeface="Arial Narrow" pitchFamily="34" charset="0"/>
              </a:rPr>
              <a:t>a </a:t>
            </a:r>
            <a:r>
              <a:rPr lang="es-SV" sz="2900" dirty="0" smtClean="0">
                <a:solidFill>
                  <a:srgbClr val="FFFF00"/>
                </a:solidFill>
                <a:latin typeface="Arial Narrow" pitchFamily="34" charset="0"/>
              </a:rPr>
              <a:t>incidencia</a:t>
            </a:r>
            <a:r>
              <a:rPr lang="es-SV" sz="2900" dirty="0" smtClean="0">
                <a:latin typeface="Arial Narrow" pitchFamily="34" charset="0"/>
              </a:rPr>
              <a:t> de FSN en pacientes con </a:t>
            </a:r>
            <a:r>
              <a:rPr lang="es-SV" sz="2900" dirty="0" smtClean="0">
                <a:solidFill>
                  <a:srgbClr val="FFFF00"/>
                </a:solidFill>
                <a:latin typeface="Arial Narrow" pitchFamily="34" charset="0"/>
              </a:rPr>
              <a:t>VFG ≤ 60 ml/min </a:t>
            </a:r>
            <a:r>
              <a:rPr lang="es-SV" sz="2900" dirty="0" smtClean="0">
                <a:latin typeface="Arial Narrow" pitchFamily="34" charset="0"/>
              </a:rPr>
              <a:t>con una condición </a:t>
            </a:r>
            <a:r>
              <a:rPr lang="es-SV" sz="2900" dirty="0" err="1" smtClean="0">
                <a:latin typeface="Arial Narrow" pitchFamily="34" charset="0"/>
              </a:rPr>
              <a:t>proinflamatoria</a:t>
            </a:r>
            <a:r>
              <a:rPr lang="es-SV" sz="2900" dirty="0" smtClean="0">
                <a:latin typeface="Arial Narrow" pitchFamily="34" charset="0"/>
              </a:rPr>
              <a:t>  fue de </a:t>
            </a:r>
            <a:r>
              <a:rPr lang="es-SV" sz="2900" dirty="0" smtClean="0">
                <a:solidFill>
                  <a:srgbClr val="FFFF00"/>
                </a:solidFill>
                <a:latin typeface="Arial Narrow" pitchFamily="34" charset="0"/>
              </a:rPr>
              <a:t>4.6%  por año</a:t>
            </a:r>
            <a:r>
              <a:rPr lang="es-SV" sz="3100" dirty="0" smtClean="0">
                <a:latin typeface="Arial Narrow" pitchFamily="34" charset="0"/>
              </a:rPr>
              <a:t>. </a:t>
            </a:r>
            <a:r>
              <a:rPr lang="es-SV" sz="1700" dirty="0" smtClean="0">
                <a:latin typeface="Arial Narrow" pitchFamily="34" charset="0"/>
              </a:rPr>
              <a:t>J </a:t>
            </a:r>
            <a:r>
              <a:rPr lang="es-SV" sz="1700" dirty="0" err="1" smtClean="0">
                <a:latin typeface="Arial Narrow" pitchFamily="34" charset="0"/>
              </a:rPr>
              <a:t>Magn</a:t>
            </a:r>
            <a:r>
              <a:rPr lang="es-SV" sz="1700" dirty="0" smtClean="0">
                <a:latin typeface="Arial Narrow" pitchFamily="34" charset="0"/>
              </a:rPr>
              <a:t> </a:t>
            </a:r>
            <a:r>
              <a:rPr lang="es-SV" sz="1700" dirty="0" err="1">
                <a:latin typeface="Arial Narrow" pitchFamily="34" charset="0"/>
              </a:rPr>
              <a:t>R</a:t>
            </a:r>
            <a:r>
              <a:rPr lang="es-SV" sz="1700" dirty="0" err="1" smtClean="0">
                <a:latin typeface="Arial Narrow" pitchFamily="34" charset="0"/>
              </a:rPr>
              <a:t>eson</a:t>
            </a:r>
            <a:r>
              <a:rPr lang="es-SV" sz="1700" dirty="0" smtClean="0">
                <a:latin typeface="Arial Narrow" pitchFamily="34" charset="0"/>
              </a:rPr>
              <a:t> </a:t>
            </a:r>
            <a:r>
              <a:rPr lang="es-SV" sz="1700" dirty="0" err="1" smtClean="0">
                <a:latin typeface="Arial Narrow" pitchFamily="34" charset="0"/>
              </a:rPr>
              <a:t>Imaging</a:t>
            </a:r>
            <a:r>
              <a:rPr lang="es-SV" sz="1700" dirty="0" smtClean="0">
                <a:latin typeface="Arial Narrow" pitchFamily="34" charset="0"/>
              </a:rPr>
              <a:t> 2007;25:884-889</a:t>
            </a:r>
            <a:endParaRPr lang="es-SV" sz="1700" dirty="0">
              <a:latin typeface="Arial Narrow" pitchFamily="34" charset="0"/>
            </a:endParaRPr>
          </a:p>
          <a:p>
            <a:pPr marL="0" indent="0">
              <a:buNone/>
            </a:pPr>
            <a:endParaRPr lang="es-SV" sz="20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600" dirty="0">
                <a:latin typeface="Arial Narrow" pitchFamily="34" charset="0"/>
              </a:rPr>
              <a:t>Los pacientes de 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más alto riesgo </a:t>
            </a:r>
            <a:r>
              <a:rPr lang="es-SV" sz="26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600" dirty="0" smtClean="0">
                <a:latin typeface="Arial Narrow" pitchFamily="34" charset="0"/>
              </a:rPr>
              <a:t>son </a:t>
            </a:r>
            <a:r>
              <a:rPr lang="es-SV" sz="2600" dirty="0">
                <a:latin typeface="Arial Narrow" pitchFamily="34" charset="0"/>
              </a:rPr>
              <a:t>los que 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reciben Diálisis ó con </a:t>
            </a:r>
            <a:r>
              <a:rPr lang="es-SV" sz="2600" dirty="0" err="1">
                <a:solidFill>
                  <a:srgbClr val="FFFF00"/>
                </a:solidFill>
                <a:latin typeface="Arial Narrow" pitchFamily="34" charset="0"/>
              </a:rPr>
              <a:t>DpCr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 menor que  30 ml/min</a:t>
            </a:r>
            <a:r>
              <a:rPr lang="es-SV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.</a:t>
            </a:r>
            <a:r>
              <a:rPr lang="es-SV" sz="2600" dirty="0">
                <a:latin typeface="Arial Narrow" pitchFamily="34" charset="0"/>
              </a:rPr>
              <a:t> más un estado </a:t>
            </a:r>
            <a:r>
              <a:rPr lang="es-SV" sz="2600" dirty="0" err="1">
                <a:latin typeface="Arial Narrow" pitchFamily="34" charset="0"/>
              </a:rPr>
              <a:t>Proinflamatorio</a:t>
            </a:r>
            <a:r>
              <a:rPr lang="es-SV" sz="2600" dirty="0">
                <a:latin typeface="Arial Narrow" pitchFamily="34" charset="0"/>
              </a:rPr>
              <a:t> </a:t>
            </a:r>
            <a:r>
              <a:rPr lang="es-SV" dirty="0">
                <a:latin typeface="Arial Narrow" pitchFamily="34" charset="0"/>
              </a:rPr>
              <a:t>.</a:t>
            </a:r>
            <a:r>
              <a:rPr lang="en-US" sz="1700" dirty="0" smtClean="0">
                <a:latin typeface="Arial Narrow" pitchFamily="34" charset="0"/>
              </a:rPr>
              <a:t>J </a:t>
            </a:r>
            <a:r>
              <a:rPr lang="en-US" sz="1700" dirty="0">
                <a:latin typeface="Arial Narrow" pitchFamily="34" charset="0"/>
              </a:rPr>
              <a:t>Am </a:t>
            </a:r>
            <a:r>
              <a:rPr lang="en-US" sz="1700" dirty="0" err="1">
                <a:latin typeface="Arial Narrow" pitchFamily="34" charset="0"/>
              </a:rPr>
              <a:t>Soc</a:t>
            </a:r>
            <a:r>
              <a:rPr lang="en-US" sz="1700" dirty="0">
                <a:latin typeface="Arial Narrow" pitchFamily="34" charset="0"/>
              </a:rPr>
              <a:t> </a:t>
            </a:r>
            <a:r>
              <a:rPr lang="en-US" sz="1700" dirty="0" err="1">
                <a:latin typeface="Arial Narrow" pitchFamily="34" charset="0"/>
              </a:rPr>
              <a:t>Nephrol</a:t>
            </a:r>
            <a:r>
              <a:rPr lang="en-US" sz="1700" dirty="0">
                <a:latin typeface="Arial Narrow" pitchFamily="34" charset="0"/>
              </a:rPr>
              <a:t> 2006;17:2359–2362.</a:t>
            </a:r>
            <a:endParaRPr lang="es-SV" sz="17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600" dirty="0">
                <a:latin typeface="Arial Narrow" pitchFamily="34" charset="0"/>
              </a:rPr>
              <a:t>Según el Registro Internacional  de FSN en Universidad de </a:t>
            </a:r>
            <a:r>
              <a:rPr lang="es-SV" sz="2600" dirty="0" smtClean="0">
                <a:latin typeface="Arial Narrow" pitchFamily="34" charset="0"/>
              </a:rPr>
              <a:t>Yale  </a:t>
            </a:r>
            <a:r>
              <a:rPr lang="es-SV" sz="2600" dirty="0">
                <a:latin typeface="Arial Narrow" pitchFamily="34" charset="0"/>
              </a:rPr>
              <a:t>el 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90% de pacientes con FSN estaban en Diálisis</a:t>
            </a:r>
            <a:r>
              <a:rPr lang="es-SV" dirty="0" smtClean="0">
                <a:solidFill>
                  <a:srgbClr val="FFFF00"/>
                </a:solidFill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s-SV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600" dirty="0" smtClean="0">
                <a:solidFill>
                  <a:srgbClr val="FFFF00"/>
                </a:solidFill>
                <a:latin typeface="Arial Narrow" pitchFamily="34" charset="0"/>
              </a:rPr>
              <a:t>Tres 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sesiones consecutivas de hemodiálisis </a:t>
            </a:r>
            <a:r>
              <a:rPr lang="es-SV" sz="2600" dirty="0">
                <a:latin typeface="Arial Narrow" pitchFamily="34" charset="0"/>
              </a:rPr>
              <a:t>son necesarias para remover del cuerpo el  </a:t>
            </a:r>
            <a:r>
              <a:rPr lang="es-SV" sz="2600" dirty="0">
                <a:solidFill>
                  <a:srgbClr val="FFFF00"/>
                </a:solidFill>
                <a:latin typeface="Arial Narrow" pitchFamily="34" charset="0"/>
              </a:rPr>
              <a:t>97%  </a:t>
            </a:r>
            <a:r>
              <a:rPr lang="es-SV" sz="2600" dirty="0">
                <a:latin typeface="Arial Narrow" pitchFamily="34" charset="0"/>
              </a:rPr>
              <a:t>de la dosis de GBCA </a:t>
            </a:r>
            <a:r>
              <a:rPr lang="es-SV" sz="2600" dirty="0" smtClean="0">
                <a:latin typeface="Arial Narrow" pitchFamily="34" charset="0"/>
              </a:rPr>
              <a:t>administrada</a:t>
            </a:r>
            <a:r>
              <a:rPr lang="es-SV" dirty="0" smtClean="0">
                <a:latin typeface="Arial Narrow" pitchFamily="34" charset="0"/>
              </a:rPr>
              <a:t>.                                                            </a:t>
            </a:r>
            <a:r>
              <a:rPr lang="en-US" sz="1500" dirty="0" err="1" smtClean="0">
                <a:latin typeface="Arial Narrow" pitchFamily="34" charset="0"/>
              </a:rPr>
              <a:t>Eur</a:t>
            </a:r>
            <a:r>
              <a:rPr lang="en-US" sz="1500" dirty="0" smtClean="0">
                <a:latin typeface="Arial Narrow" pitchFamily="34" charset="0"/>
              </a:rPr>
              <a:t>  </a:t>
            </a:r>
            <a:r>
              <a:rPr lang="en-US" sz="1500" dirty="0" err="1">
                <a:latin typeface="Arial Narrow" pitchFamily="34" charset="0"/>
              </a:rPr>
              <a:t>Radiol</a:t>
            </a:r>
            <a:r>
              <a:rPr lang="en-US" sz="1500" dirty="0">
                <a:latin typeface="Arial Narrow" pitchFamily="34" charset="0"/>
              </a:rPr>
              <a:t>  2002;12:3026–3030</a:t>
            </a:r>
            <a:r>
              <a:rPr lang="en-US" sz="2000" dirty="0">
                <a:latin typeface="Arial Narrow" pitchFamily="34" charset="0"/>
              </a:rPr>
              <a:t>.</a:t>
            </a:r>
            <a:endParaRPr lang="es-SV" sz="20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000" dirty="0"/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059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>
                <a:latin typeface="Arial Narrow" pitchFamily="34" charset="0"/>
              </a:rPr>
              <a:t>PAPEL DE LA DISFUNCIÓN RENAL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Vida media </a:t>
            </a:r>
            <a:r>
              <a:rPr lang="es-SV" sz="2000" dirty="0" smtClean="0">
                <a:latin typeface="Arial Narrow" pitchFamily="34" charset="0"/>
              </a:rPr>
              <a:t>del Gadolinio Quelado (1.5-2 </a:t>
            </a:r>
            <a:r>
              <a:rPr lang="es-SV" sz="2000" dirty="0" err="1" smtClean="0">
                <a:latin typeface="Arial Narrow" pitchFamily="34" charset="0"/>
              </a:rPr>
              <a:t>hs</a:t>
            </a:r>
            <a:r>
              <a:rPr lang="es-SV" sz="2000" dirty="0" smtClean="0">
                <a:latin typeface="Arial Narrow" pitchFamily="34" charset="0"/>
              </a:rPr>
              <a:t>) puede extenderse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hasta 30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hs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en  Insuficiencia Renal</a:t>
            </a:r>
            <a:r>
              <a:rPr lang="es-SV" sz="1400" dirty="0" smtClean="0">
                <a:latin typeface="Arial Narrow" pitchFamily="34" charset="0"/>
              </a:rPr>
              <a:t>. </a:t>
            </a:r>
            <a:r>
              <a:rPr lang="es-SV" sz="1200" dirty="0" err="1" smtClean="0">
                <a:latin typeface="Arial Narrow" pitchFamily="34" charset="0"/>
              </a:rPr>
              <a:t>Nephrol</a:t>
            </a:r>
            <a:r>
              <a:rPr lang="es-SV" sz="1200" dirty="0" smtClean="0">
                <a:latin typeface="Arial Narrow" pitchFamily="34" charset="0"/>
              </a:rPr>
              <a:t> Dial </a:t>
            </a:r>
            <a:r>
              <a:rPr lang="es-SV" sz="1200" dirty="0" err="1" smtClean="0">
                <a:latin typeface="Arial Narrow" pitchFamily="34" charset="0"/>
              </a:rPr>
              <a:t>Transplant</a:t>
            </a:r>
            <a:r>
              <a:rPr lang="es-SV" sz="1200" dirty="0" smtClean="0">
                <a:latin typeface="Arial Narrow" pitchFamily="34" charset="0"/>
              </a:rPr>
              <a:t>; 2003:18:884-87 </a:t>
            </a:r>
          </a:p>
          <a:p>
            <a:pPr>
              <a:buFont typeface="Wingdings" pitchFamily="2" charset="2"/>
              <a:buChar char="q"/>
            </a:pPr>
            <a:endParaRPr lang="es-SV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ERC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Incrementa</a:t>
            </a:r>
            <a:r>
              <a:rPr lang="es-SV" sz="2000" dirty="0" smtClean="0">
                <a:latin typeface="Arial Narrow" pitchFamily="34" charset="0"/>
              </a:rPr>
              <a:t> la oportunidad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TRANSMETALACION</a:t>
            </a:r>
            <a:r>
              <a:rPr lang="es-SV" sz="2000" dirty="0" smtClean="0">
                <a:latin typeface="Arial Narrow" pitchFamily="34" charset="0"/>
              </a:rPr>
              <a:t> permitiendo la liberación de Iones de Gadolinio Tóxico no quelado</a:t>
            </a:r>
            <a:r>
              <a:rPr lang="es-SV" sz="2400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s-SV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Insuficiencia Renal  puede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promover </a:t>
            </a:r>
            <a:r>
              <a:rPr lang="es-SV" sz="2000" dirty="0" smtClean="0">
                <a:latin typeface="Arial Narrow" pitchFamily="34" charset="0"/>
              </a:rPr>
              <a:t>la TRANSMETALACIÓN por la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Acidosis,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Hiperfosfatemia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y Anormalidades en el Fe</a:t>
            </a:r>
            <a:r>
              <a:rPr lang="es-SV" sz="2400" dirty="0" smtClean="0">
                <a:latin typeface="Arial Narrow" pitchFamily="34" charset="0"/>
              </a:rPr>
              <a:t>.       </a:t>
            </a:r>
            <a:r>
              <a:rPr lang="es-SV" sz="1200" dirty="0" err="1" smtClean="0">
                <a:latin typeface="Arial Narrow" pitchFamily="34" charset="0"/>
              </a:rPr>
              <a:t>Annal</a:t>
            </a:r>
            <a:r>
              <a:rPr lang="es-SV" sz="1200" dirty="0" smtClean="0">
                <a:latin typeface="Arial Narrow" pitchFamily="34" charset="0"/>
              </a:rPr>
              <a:t>  </a:t>
            </a:r>
            <a:r>
              <a:rPr lang="es-SV" sz="1200" dirty="0" err="1" smtClean="0">
                <a:latin typeface="Arial Narrow" pitchFamily="34" charset="0"/>
              </a:rPr>
              <a:t>Chem</a:t>
            </a:r>
            <a:r>
              <a:rPr lang="es-SV" sz="1200" dirty="0" smtClean="0">
                <a:latin typeface="Arial Narrow" pitchFamily="34" charset="0"/>
              </a:rPr>
              <a:t>; 2009;81:3600-7</a:t>
            </a:r>
            <a:endParaRPr lang="es-SV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4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 smtClean="0"/>
              <a:t> </a:t>
            </a:r>
            <a:r>
              <a:rPr lang="es-SV" sz="2800" dirty="0"/>
              <a:t>  </a:t>
            </a:r>
            <a:r>
              <a:rPr lang="es-SV" sz="2800" dirty="0">
                <a:latin typeface="Arial Narrow" pitchFamily="34" charset="0"/>
              </a:rPr>
              <a:t>ESTUDIOS  RADIOLOGICOS CON CONTRASTE e INSUFUCIENCIA  RENAL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dirty="0" smtClean="0"/>
              <a:t>FACTORES POTENCIALMENTE IMPLICADOS EN LA ETIOPATOGENESIS DE LA FIBROSIS SISTÉMICA NEFROGÉNICA </a:t>
            </a:r>
          </a:p>
          <a:p>
            <a:pPr>
              <a:buFont typeface="Wingdings" pitchFamily="2" charset="2"/>
              <a:buChar char="q"/>
            </a:pPr>
            <a:r>
              <a:rPr lang="es-MX" sz="2000" dirty="0" smtClean="0">
                <a:solidFill>
                  <a:srgbClr val="FFFF00"/>
                </a:solidFill>
              </a:rPr>
              <a:t> Disminución de la Función Renal 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      </a:t>
            </a:r>
            <a:r>
              <a:rPr lang="es-MX" sz="1800" dirty="0" smtClean="0"/>
              <a:t>Diálisis ( Hemodiálisis ó Diálisis Peritoneal )</a:t>
            </a:r>
            <a:endParaRPr lang="es-MX" sz="1800" dirty="0"/>
          </a:p>
          <a:p>
            <a:pPr marL="0" indent="0">
              <a:buNone/>
            </a:pPr>
            <a:r>
              <a:rPr lang="es-MX" sz="1800" dirty="0" smtClean="0"/>
              <a:t>             Injuria  Renal Aguda</a:t>
            </a:r>
            <a:endParaRPr lang="es-MX" sz="1800" dirty="0"/>
          </a:p>
          <a:p>
            <a:pPr>
              <a:buFont typeface="Wingdings" pitchFamily="2" charset="2"/>
              <a:buChar char="q"/>
            </a:pPr>
            <a:r>
              <a:rPr lang="es-MX" sz="2400" dirty="0" smtClean="0"/>
              <a:t> </a:t>
            </a:r>
            <a:r>
              <a:rPr lang="es-MX" sz="2000" dirty="0" smtClean="0">
                <a:solidFill>
                  <a:srgbClr val="FFFF00"/>
                </a:solidFill>
              </a:rPr>
              <a:t>Eventos Pro inflamatorios</a:t>
            </a:r>
          </a:p>
          <a:p>
            <a:pPr marL="0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  Cirugía Vascular, Otras Cirugías Mayores.</a:t>
            </a:r>
          </a:p>
          <a:p>
            <a:pPr marL="0" indent="0">
              <a:buNone/>
            </a:pPr>
            <a:r>
              <a:rPr lang="es-MX" sz="1800" dirty="0" smtClean="0"/>
              <a:t>            Infecciones Serias,</a:t>
            </a:r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  Eventos </a:t>
            </a:r>
            <a:r>
              <a:rPr lang="es-MX" sz="2000" dirty="0" err="1" smtClean="0"/>
              <a:t>Trombóticos</a:t>
            </a:r>
            <a:r>
              <a:rPr lang="es-MX" sz="2000" dirty="0" smtClean="0"/>
              <a:t>/Estados </a:t>
            </a:r>
            <a:r>
              <a:rPr lang="es-MX" sz="2000" dirty="0" err="1" smtClean="0"/>
              <a:t>Hipercoagulables</a:t>
            </a:r>
            <a:endParaRPr lang="es-MX" sz="2000" dirty="0"/>
          </a:p>
          <a:p>
            <a:pPr>
              <a:buFont typeface="Wingdings" pitchFamily="2" charset="2"/>
              <a:buChar char="q"/>
            </a:pPr>
            <a:r>
              <a:rPr lang="es-MX" sz="1800" dirty="0" smtClean="0">
                <a:solidFill>
                  <a:srgbClr val="FFFF00"/>
                </a:solidFill>
              </a:rPr>
              <a:t>  Otros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dirty="0" smtClean="0"/>
              <a:t>         </a:t>
            </a:r>
            <a:r>
              <a:rPr lang="es-MX" sz="1800" dirty="0" smtClean="0"/>
              <a:t>Desórdenes Metabólicos ( Acidosis ) </a:t>
            </a:r>
          </a:p>
          <a:p>
            <a:pPr marL="0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   Drogas ( Eritropoyetina)</a:t>
            </a:r>
          </a:p>
          <a:p>
            <a:pPr marL="0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   Enfermedad Hepática ( Hepatitis C, Trasplante Hepático </a:t>
            </a:r>
            <a:r>
              <a:rPr lang="es-MX" sz="2000" dirty="0" smtClean="0"/>
              <a:t>)       </a:t>
            </a:r>
            <a:endParaRPr lang="es-MX" sz="24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899592" y="3501008"/>
            <a:ext cx="2808312" cy="3600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4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 smtClean="0"/>
              <a:t>CLASIFICACIÓN DE LA ERC DE ACUERDO CON LA TFG </a:t>
            </a:r>
            <a:endParaRPr lang="es-SV" sz="2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32709"/>
            <a:ext cx="8175365" cy="411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EVENTOS PROINFLAMATORIOS:</a:t>
            </a:r>
          </a:p>
          <a:p>
            <a:pPr>
              <a:buFont typeface="Wingdings" pitchFamily="2" charset="2"/>
              <a:buChar char="q"/>
            </a:pPr>
            <a:endParaRPr lang="es-SV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Cirugía vascular ó Cirugía Mayor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 Procedimientos Diagnósticos</a:t>
            </a:r>
          </a:p>
          <a:p>
            <a:pPr>
              <a:buFont typeface="Wingdings" pitchFamily="2" charset="2"/>
              <a:buChar char="q"/>
            </a:pP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Sepsis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Eventos </a:t>
            </a:r>
            <a:r>
              <a:rPr lang="es-SV" sz="2000" dirty="0" err="1" smtClean="0">
                <a:latin typeface="Arial Narrow" pitchFamily="34" charset="0"/>
              </a:rPr>
              <a:t>Trombóticos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 Estados </a:t>
            </a:r>
            <a:r>
              <a:rPr lang="es-SV" sz="2000" dirty="0" err="1" smtClean="0">
                <a:latin typeface="Arial Narrow" pitchFamily="34" charset="0"/>
              </a:rPr>
              <a:t>hipercoagulables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dirty="0" smtClean="0"/>
          </a:p>
          <a:p>
            <a:pPr marL="0" indent="0">
              <a:buNone/>
            </a:pPr>
            <a:endParaRPr lang="es-SV" dirty="0" smtClean="0"/>
          </a:p>
          <a:p>
            <a:pPr>
              <a:buFont typeface="Wingdings" pitchFamily="2" charset="2"/>
              <a:buChar char="q"/>
            </a:pPr>
            <a:endParaRPr lang="es-SV" dirty="0" smtClean="0"/>
          </a:p>
          <a:p>
            <a:pPr>
              <a:buFont typeface="Wingdings" pitchFamily="2" charset="2"/>
              <a:buChar char="q"/>
            </a:pPr>
            <a:endParaRPr lang="es-SV" dirty="0" smtClean="0"/>
          </a:p>
          <a:p>
            <a:pPr>
              <a:buFont typeface="Wingdings" pitchFamily="2" charset="2"/>
              <a:buChar char="q"/>
            </a:pPr>
            <a:endParaRPr lang="es-SV" dirty="0" smtClean="0"/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689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PAPEL DE LA INFLAMACIÓN</a:t>
            </a:r>
          </a:p>
          <a:p>
            <a:pPr marL="0" indent="0">
              <a:buNone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La ERC con múltiples problemas </a:t>
            </a:r>
            <a:r>
              <a:rPr lang="es-SV" sz="2200" dirty="0" smtClean="0">
                <a:latin typeface="Arial Narrow" pitchFamily="34" charset="0"/>
              </a:rPr>
              <a:t>médicos y factores </a:t>
            </a:r>
            <a:r>
              <a:rPr lang="es-SV" sz="2200" dirty="0" err="1">
                <a:solidFill>
                  <a:srgbClr val="FFFF00"/>
                </a:solidFill>
                <a:latin typeface="Arial Narrow" pitchFamily="34" charset="0"/>
              </a:rPr>
              <a:t>P</a:t>
            </a:r>
            <a:r>
              <a:rPr lang="es-SV" sz="2200" dirty="0" err="1" smtClean="0">
                <a:solidFill>
                  <a:srgbClr val="FFFF00"/>
                </a:solidFill>
                <a:latin typeface="Arial Narrow" pitchFamily="34" charset="0"/>
              </a:rPr>
              <a:t>roinflamatorios</a:t>
            </a:r>
            <a:r>
              <a:rPr lang="es-SV" sz="2200" dirty="0" smtClean="0">
                <a:latin typeface="Arial Narrow" pitchFamily="34" charset="0"/>
              </a:rPr>
              <a:t> la incidencia de FSN aumenta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al 5%.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Se han encontrado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Fibrocitos CD 34 </a:t>
            </a:r>
            <a:r>
              <a:rPr lang="es-SV" sz="2200" dirty="0" err="1" smtClean="0">
                <a:latin typeface="Arial Narrow" pitchFamily="34" charset="0"/>
              </a:rPr>
              <a:t>Procolágeno</a:t>
            </a:r>
            <a:r>
              <a:rPr lang="es-SV" sz="2200" dirty="0" smtClean="0">
                <a:latin typeface="Arial Narrow" pitchFamily="34" charset="0"/>
              </a:rPr>
              <a:t> Positivo en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lesión de FSN</a:t>
            </a:r>
            <a:r>
              <a:rPr lang="es-SV" sz="1600" dirty="0" smtClean="0">
                <a:latin typeface="Arial Narrow" pitchFamily="34" charset="0"/>
              </a:rPr>
              <a:t>.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200" dirty="0">
                <a:latin typeface="Arial Narrow" pitchFamily="34" charset="0"/>
              </a:rPr>
              <a:t>Br J </a:t>
            </a:r>
            <a:r>
              <a:rPr lang="en-US" sz="1200" dirty="0" err="1">
                <a:latin typeface="Arial Narrow" pitchFamily="34" charset="0"/>
              </a:rPr>
              <a:t>Dermatol</a:t>
            </a:r>
            <a:r>
              <a:rPr lang="en-US" sz="1200" dirty="0">
                <a:latin typeface="Arial Narrow" pitchFamily="34" charset="0"/>
              </a:rPr>
              <a:t> 2004; 150: 1050–1052</a:t>
            </a:r>
            <a:endParaRPr lang="es-SV" sz="12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Los Fibrocitos son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Células Circulantes</a:t>
            </a:r>
            <a:r>
              <a:rPr lang="es-SV" sz="2200" dirty="0" smtClean="0">
                <a:latin typeface="Arial Narrow" pitchFamily="34" charset="0"/>
              </a:rPr>
              <a:t>,  provenientes de la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Médula Ósea </a:t>
            </a:r>
            <a:r>
              <a:rPr lang="es-SV" sz="2200" dirty="0" smtClean="0">
                <a:latin typeface="Arial Narrow" pitchFamily="34" charset="0"/>
              </a:rPr>
              <a:t>que son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Reclutados </a:t>
            </a:r>
            <a:r>
              <a:rPr lang="es-SV" sz="2200" dirty="0" smtClean="0">
                <a:latin typeface="Arial Narrow" pitchFamily="34" charset="0"/>
              </a:rPr>
              <a:t>en las Lesiones de FSN e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inducen Inflamación y Fibrosis</a:t>
            </a:r>
            <a:r>
              <a:rPr lang="es-SV" sz="2200" dirty="0" smtClean="0">
                <a:latin typeface="Arial Narrow" pitchFamily="34" charset="0"/>
              </a:rPr>
              <a:t>. </a:t>
            </a:r>
            <a:r>
              <a:rPr lang="en-US" sz="1200" dirty="0">
                <a:latin typeface="Arial Narrow" pitchFamily="34" charset="0"/>
              </a:rPr>
              <a:t>Arthritis Rheum 2009; 60: 1508–1518.</a:t>
            </a:r>
            <a:endParaRPr lang="es-SV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124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/>
              <a:t>PAPEL DE LA INFLAMACIÓN</a:t>
            </a:r>
            <a:endParaRPr lang="es-SV" sz="2400" dirty="0" smtClean="0"/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Los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Fibrocitos Circulantes </a:t>
            </a:r>
            <a:r>
              <a:rPr lang="es-SV" sz="2200" dirty="0" smtClean="0">
                <a:latin typeface="Arial Narrow" pitchFamily="34" charset="0"/>
              </a:rPr>
              <a:t>sintetizan Colágeno Tipo I y III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y TGF-</a:t>
            </a:r>
            <a:r>
              <a:rPr lang="el-GR" sz="2200" dirty="0" smtClean="0">
                <a:solidFill>
                  <a:srgbClr val="FFFF00"/>
                </a:solidFill>
                <a:latin typeface="Arial Narrow" pitchFamily="34" charset="0"/>
              </a:rPr>
              <a:t>β</a:t>
            </a:r>
            <a:r>
              <a:rPr lang="es-SV" sz="1600" dirty="0" smtClean="0">
                <a:solidFill>
                  <a:srgbClr val="FFFF00"/>
                </a:solidFill>
                <a:latin typeface="Arial Narrow" pitchFamily="34" charset="0"/>
              </a:rPr>
              <a:t>1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Se ha encontrado Expresión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Incrementada de TGF-</a:t>
            </a:r>
            <a:r>
              <a:rPr lang="el-GR" sz="2200" dirty="0" smtClean="0">
                <a:solidFill>
                  <a:srgbClr val="FFFF00"/>
                </a:solidFill>
                <a:latin typeface="Arial Narrow" pitchFamily="34" charset="0"/>
              </a:rPr>
              <a:t>β</a:t>
            </a:r>
            <a:r>
              <a:rPr lang="es-SV" sz="1400" dirty="0">
                <a:solidFill>
                  <a:srgbClr val="FFFF00"/>
                </a:solidFill>
                <a:latin typeface="Arial Narrow" pitchFamily="34" charset="0"/>
              </a:rPr>
              <a:t>1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 en piel y músculo</a:t>
            </a:r>
            <a:r>
              <a:rPr lang="es-SV" sz="2200" dirty="0" smtClean="0">
                <a:latin typeface="Arial Narrow" pitchFamily="34" charset="0"/>
              </a:rPr>
              <a:t> afectados de pacientes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con FSN</a:t>
            </a:r>
            <a:r>
              <a:rPr lang="es-SV" sz="2200" dirty="0" smtClean="0">
                <a:latin typeface="Arial Narrow" pitchFamily="34" charset="0"/>
              </a:rPr>
              <a:t>. </a:t>
            </a:r>
            <a:r>
              <a:rPr lang="es-SV" sz="1300" dirty="0" err="1" smtClean="0">
                <a:latin typeface="Arial Narrow" pitchFamily="34" charset="0"/>
              </a:rPr>
              <a:t>Arthritis</a:t>
            </a:r>
            <a:r>
              <a:rPr lang="es-SV" sz="1300" dirty="0" smtClean="0">
                <a:latin typeface="Arial Narrow" pitchFamily="34" charset="0"/>
              </a:rPr>
              <a:t> </a:t>
            </a:r>
            <a:r>
              <a:rPr lang="es-SV" sz="1300" dirty="0" err="1" smtClean="0">
                <a:latin typeface="Arial Narrow" pitchFamily="34" charset="0"/>
              </a:rPr>
              <a:t>Rheum</a:t>
            </a:r>
            <a:r>
              <a:rPr lang="es-SV" sz="1300" dirty="0" smtClean="0">
                <a:latin typeface="Arial Narrow" pitchFamily="34" charset="0"/>
              </a:rPr>
              <a:t> 2004; 50: 2660-2666</a:t>
            </a: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Se </a:t>
            </a:r>
            <a:r>
              <a:rPr lang="es-SV" sz="2200" dirty="0">
                <a:latin typeface="Arial Narrow" pitchFamily="34" charset="0"/>
              </a:rPr>
              <a:t>cree que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TGF-</a:t>
            </a:r>
            <a:r>
              <a:rPr lang="el-GR" sz="2200" dirty="0" smtClean="0">
                <a:solidFill>
                  <a:srgbClr val="FFFF00"/>
                </a:solidFill>
                <a:latin typeface="Arial Narrow" pitchFamily="34" charset="0"/>
              </a:rPr>
              <a:t>β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1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estimula los Fibroblastos </a:t>
            </a:r>
            <a:r>
              <a:rPr lang="es-SV" sz="2200" dirty="0">
                <a:latin typeface="Arial Narrow" pitchFamily="34" charset="0"/>
              </a:rPr>
              <a:t>para producir altos niveles de </a:t>
            </a:r>
            <a:r>
              <a:rPr lang="es-SV" sz="2200" dirty="0" err="1">
                <a:latin typeface="Arial Narrow" pitchFamily="34" charset="0"/>
              </a:rPr>
              <a:t>Glicosaminoglicanos</a:t>
            </a:r>
            <a:r>
              <a:rPr lang="es-SV" sz="2200" dirty="0">
                <a:latin typeface="Arial Narrow" pitchFamily="34" charset="0"/>
              </a:rPr>
              <a:t> y </a:t>
            </a:r>
            <a:r>
              <a:rPr lang="es-SV" sz="2200" dirty="0" err="1">
                <a:latin typeface="Arial Narrow" pitchFamily="34" charset="0"/>
              </a:rPr>
              <a:t>Hialuranos</a:t>
            </a:r>
            <a:r>
              <a:rPr lang="es-SV" sz="2200" dirty="0">
                <a:latin typeface="Arial Narrow" pitchFamily="34" charset="0"/>
              </a:rPr>
              <a:t> </a:t>
            </a:r>
            <a:r>
              <a:rPr lang="es-SV" sz="2200" dirty="0" smtClean="0">
                <a:latin typeface="Arial Narrow" pitchFamily="34" charset="0"/>
              </a:rPr>
              <a:t>( Mucina Dérmica ) </a:t>
            </a:r>
            <a:r>
              <a:rPr lang="en-US" sz="1300" dirty="0">
                <a:latin typeface="Arial Narrow" pitchFamily="34" charset="0"/>
              </a:rPr>
              <a:t>Br J </a:t>
            </a:r>
            <a:r>
              <a:rPr lang="en-US" sz="1300" dirty="0" err="1">
                <a:latin typeface="Arial Narrow" pitchFamily="34" charset="0"/>
              </a:rPr>
              <a:t>Dermatol</a:t>
            </a:r>
            <a:r>
              <a:rPr lang="en-US" sz="1300" dirty="0">
                <a:latin typeface="Arial Narrow" pitchFamily="34" charset="0"/>
              </a:rPr>
              <a:t> 2007;156:473–479.</a:t>
            </a:r>
            <a:endParaRPr lang="es-SV" sz="13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 smtClean="0">
                <a:latin typeface="Arial Narrow" pitchFamily="34" charset="0"/>
              </a:rPr>
              <a:t>Los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fibroblasto</a:t>
            </a:r>
            <a:r>
              <a:rPr lang="es-SV" sz="2200" dirty="0">
                <a:latin typeface="Arial Narrow" pitchFamily="34" charset="0"/>
              </a:rPr>
              <a:t> Residentes </a:t>
            </a:r>
            <a:r>
              <a:rPr lang="es-SV" sz="2200" dirty="0" smtClean="0">
                <a:latin typeface="Arial Narrow" pitchFamily="34" charset="0"/>
              </a:rPr>
              <a:t>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están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incrementados</a:t>
            </a:r>
            <a:r>
              <a:rPr lang="es-SV" sz="2200" dirty="0">
                <a:latin typeface="Arial Narrow" pitchFamily="34" charset="0"/>
              </a:rPr>
              <a:t> en la piel de FSN</a:t>
            </a:r>
            <a:r>
              <a:rPr lang="es-SV" sz="1600" dirty="0">
                <a:latin typeface="Arial Narrow" pitchFamily="34" charset="0"/>
              </a:rPr>
              <a:t>.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300" dirty="0">
                <a:latin typeface="Arial Narrow" pitchFamily="34" charset="0"/>
              </a:rPr>
              <a:t>Am J </a:t>
            </a:r>
            <a:r>
              <a:rPr lang="en-US" sz="1300" dirty="0" err="1">
                <a:latin typeface="Arial Narrow" pitchFamily="34" charset="0"/>
              </a:rPr>
              <a:t>Roentgenol</a:t>
            </a:r>
            <a:r>
              <a:rPr lang="en-US" sz="1300" dirty="0">
                <a:latin typeface="Arial Narrow" pitchFamily="34" charset="0"/>
              </a:rPr>
              <a:t> 2008; 191: 1861–3.</a:t>
            </a:r>
          </a:p>
          <a:p>
            <a:pPr marL="0" indent="0">
              <a:buNone/>
            </a:pPr>
            <a:r>
              <a:rPr lang="en-US" sz="1300" dirty="0" smtClean="0">
                <a:latin typeface="Arial Narrow" pitchFamily="34" charset="0"/>
              </a:rPr>
              <a:t>.</a:t>
            </a:r>
            <a:endParaRPr lang="es-SV" sz="1300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200" dirty="0" smtClean="0"/>
          </a:p>
          <a:p>
            <a:pPr marL="0" indent="0">
              <a:buNone/>
            </a:pPr>
            <a:endParaRPr lang="es-SV" sz="2200" dirty="0" smtClean="0"/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814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SV" sz="2400" dirty="0"/>
          </a:p>
          <a:p>
            <a:pPr marL="0" indent="0">
              <a:buNone/>
            </a:pPr>
            <a:endParaRPr lang="es-SV" sz="2400" dirty="0" smtClean="0"/>
          </a:p>
          <a:p>
            <a:pPr marL="0" indent="0">
              <a:buNone/>
            </a:pPr>
            <a:r>
              <a:rPr lang="es-SV" sz="2400" dirty="0" smtClean="0">
                <a:latin typeface="Arial Narrow" pitchFamily="34" charset="0"/>
              </a:rPr>
              <a:t>Fibrocitos Circulantes                            TGF </a:t>
            </a:r>
            <a:r>
              <a:rPr lang="el-GR" sz="2400" dirty="0" smtClean="0">
                <a:latin typeface="Arial Narrow" pitchFamily="34" charset="0"/>
              </a:rPr>
              <a:t>β</a:t>
            </a:r>
            <a:r>
              <a:rPr lang="es-SV" sz="2400" dirty="0" smtClean="0">
                <a:latin typeface="Arial Narrow" pitchFamily="34" charset="0"/>
              </a:rPr>
              <a:t>1                      Fibroblastos </a:t>
            </a:r>
          </a:p>
          <a:p>
            <a:pPr marL="0" indent="0">
              <a:buNone/>
            </a:pPr>
            <a:endParaRPr lang="es-SV" sz="2400" dirty="0"/>
          </a:p>
          <a:p>
            <a:pPr marL="0" indent="0">
              <a:buNone/>
            </a:pPr>
            <a:endParaRPr lang="es-SV" sz="2400" dirty="0" smtClean="0"/>
          </a:p>
          <a:p>
            <a:pPr marL="0" indent="0">
              <a:buNone/>
            </a:pPr>
            <a:endParaRPr lang="es-SV" sz="2400" dirty="0"/>
          </a:p>
          <a:p>
            <a:pPr marL="0" indent="0">
              <a:buNone/>
            </a:pPr>
            <a:r>
              <a:rPr lang="es-SV" sz="2400" dirty="0" smtClean="0">
                <a:latin typeface="Arial Narrow" pitchFamily="34" charset="0"/>
              </a:rPr>
              <a:t> Fibroblastos                            Mucina Dérmica                             FIBROSIS</a:t>
            </a:r>
          </a:p>
          <a:p>
            <a:pPr marL="0" indent="0">
              <a:buNone/>
            </a:pPr>
            <a:r>
              <a:rPr lang="es-SV" sz="1400" dirty="0">
                <a:latin typeface="Arial Narrow" pitchFamily="34" charset="0"/>
              </a:rPr>
              <a:t> </a:t>
            </a:r>
            <a:r>
              <a:rPr lang="es-SV" sz="1400" dirty="0" smtClean="0">
                <a:latin typeface="Arial Narrow" pitchFamily="34" charset="0"/>
              </a:rPr>
              <a:t>                                                                                 (</a:t>
            </a:r>
            <a:r>
              <a:rPr lang="es-SV" sz="1400" dirty="0" err="1" smtClean="0">
                <a:latin typeface="Arial Narrow" pitchFamily="34" charset="0"/>
              </a:rPr>
              <a:t>Hialuranos</a:t>
            </a:r>
            <a:r>
              <a:rPr lang="es-SV" sz="1400" dirty="0" smtClean="0">
                <a:latin typeface="Arial Narrow" pitchFamily="34" charset="0"/>
              </a:rPr>
              <a:t> /</a:t>
            </a:r>
            <a:r>
              <a:rPr lang="es-SV" sz="1400" dirty="0" err="1" smtClean="0">
                <a:latin typeface="Arial Narrow" pitchFamily="34" charset="0"/>
              </a:rPr>
              <a:t>Glicosaminoglicano</a:t>
            </a:r>
            <a:r>
              <a:rPr lang="es-SV" sz="1400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3340426" y="2587762"/>
            <a:ext cx="978408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5846860" y="2583966"/>
            <a:ext cx="978408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Flecha derecha"/>
          <p:cNvSpPr/>
          <p:nvPr/>
        </p:nvSpPr>
        <p:spPr>
          <a:xfrm>
            <a:off x="2362018" y="4293096"/>
            <a:ext cx="978408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Flecha derecha"/>
          <p:cNvSpPr/>
          <p:nvPr/>
        </p:nvSpPr>
        <p:spPr>
          <a:xfrm>
            <a:off x="6269408" y="4299123"/>
            <a:ext cx="978408" cy="2423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Rectángulo"/>
          <p:cNvSpPr/>
          <p:nvPr/>
        </p:nvSpPr>
        <p:spPr>
          <a:xfrm>
            <a:off x="251520" y="2420888"/>
            <a:ext cx="2952328" cy="576064"/>
          </a:xfrm>
          <a:prstGeom prst="rect">
            <a:avLst/>
          </a:prstGeom>
          <a:noFill/>
          <a:ln w="57150">
            <a:solidFill>
              <a:srgbClr val="F0F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99992" y="2422426"/>
            <a:ext cx="1181832" cy="576064"/>
          </a:xfrm>
          <a:prstGeom prst="rect">
            <a:avLst/>
          </a:prstGeom>
          <a:noFill/>
          <a:ln w="57150">
            <a:solidFill>
              <a:srgbClr val="F0F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13 Rectángulo"/>
          <p:cNvSpPr/>
          <p:nvPr/>
        </p:nvSpPr>
        <p:spPr>
          <a:xfrm>
            <a:off x="6918560" y="2398030"/>
            <a:ext cx="1829904" cy="576064"/>
          </a:xfrm>
          <a:prstGeom prst="rect">
            <a:avLst/>
          </a:prstGeom>
          <a:noFill/>
          <a:ln w="57150">
            <a:solidFill>
              <a:srgbClr val="F0F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16 Rectángulo"/>
          <p:cNvSpPr/>
          <p:nvPr/>
        </p:nvSpPr>
        <p:spPr>
          <a:xfrm>
            <a:off x="251520" y="4149080"/>
            <a:ext cx="1944216" cy="648072"/>
          </a:xfrm>
          <a:prstGeom prst="rect">
            <a:avLst/>
          </a:prstGeom>
          <a:noFill/>
          <a:ln w="57150">
            <a:solidFill>
              <a:srgbClr val="F0F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17 Rectángulo"/>
          <p:cNvSpPr/>
          <p:nvPr/>
        </p:nvSpPr>
        <p:spPr>
          <a:xfrm>
            <a:off x="3491880" y="4149080"/>
            <a:ext cx="2592288" cy="864096"/>
          </a:xfrm>
          <a:prstGeom prst="rect">
            <a:avLst/>
          </a:prstGeom>
          <a:noFill/>
          <a:ln w="57150">
            <a:solidFill>
              <a:srgbClr val="F0F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18 Rectángulo"/>
          <p:cNvSpPr/>
          <p:nvPr/>
        </p:nvSpPr>
        <p:spPr>
          <a:xfrm>
            <a:off x="7452320" y="4149080"/>
            <a:ext cx="1296144" cy="648072"/>
          </a:xfrm>
          <a:prstGeom prst="rect">
            <a:avLst/>
          </a:prstGeom>
          <a:noFill/>
          <a:ln w="571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21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06489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6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HALLAZGOS HISTOLÓGICOS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Haces de Colágeno </a:t>
            </a:r>
            <a:r>
              <a:rPr lang="es-SV" sz="2000" dirty="0" smtClean="0">
                <a:latin typeface="Arial Narrow" pitchFamily="34" charset="0"/>
              </a:rPr>
              <a:t>Engrosados alrededor de Hendiduras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Deposito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Mucina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Proliferación de Fibroblastos </a:t>
            </a:r>
            <a:r>
              <a:rPr lang="es-SV" sz="2000" dirty="0" smtClean="0">
                <a:latin typeface="Arial Narrow" pitchFamily="34" charset="0"/>
              </a:rPr>
              <a:t>y Fibras Elásticas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Células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Fusiformes</a:t>
            </a:r>
          </a:p>
          <a:p>
            <a:pPr marL="0" indent="0">
              <a:buNone/>
            </a:pPr>
            <a:endParaRPr lang="es-SV" sz="2000" dirty="0">
              <a:latin typeface="Arial Narrow" pitchFamily="34" charset="0"/>
            </a:endParaRPr>
          </a:p>
          <a:p>
            <a:pPr marL="0" indent="0">
              <a:buNone/>
            </a:pPr>
            <a:endParaRPr lang="es-SV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20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1200" dirty="0" smtClean="0"/>
              <a:t>Histology </a:t>
            </a:r>
            <a:r>
              <a:rPr lang="en-US" sz="1200" dirty="0"/>
              <a:t>of skin biopsy in </a:t>
            </a:r>
            <a:r>
              <a:rPr lang="en-US" sz="1200" dirty="0" err="1"/>
              <a:t>N</a:t>
            </a:r>
            <a:r>
              <a:rPr lang="en-US" sz="1200" dirty="0" err="1" smtClean="0"/>
              <a:t>ephrogenic</a:t>
            </a:r>
            <a:r>
              <a:rPr lang="en-US" sz="1200" dirty="0" smtClean="0"/>
              <a:t> </a:t>
            </a:r>
            <a:r>
              <a:rPr lang="en-US" sz="1200" dirty="0"/>
              <a:t>S</a:t>
            </a:r>
            <a:r>
              <a:rPr lang="en-US" sz="1200" dirty="0" smtClean="0"/>
              <a:t>ystemic </a:t>
            </a:r>
            <a:r>
              <a:rPr lang="en-US" sz="1200" dirty="0"/>
              <a:t>F</a:t>
            </a:r>
            <a:r>
              <a:rPr lang="en-US" sz="1200" dirty="0" smtClean="0"/>
              <a:t>ibrosis </a:t>
            </a:r>
            <a:r>
              <a:rPr lang="en-US" sz="1200" dirty="0"/>
              <a:t>showing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thickened </a:t>
            </a:r>
            <a:r>
              <a:rPr lang="en-US" sz="1200" dirty="0"/>
              <a:t>collagen bundles with </a:t>
            </a:r>
            <a:r>
              <a:rPr lang="en-US" sz="1200" dirty="0" smtClean="0"/>
              <a:t>surrounding clefts </a:t>
            </a:r>
            <a:r>
              <a:rPr lang="en-US" sz="1200" dirty="0"/>
              <a:t>and increased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spindle-shaped </a:t>
            </a:r>
            <a:r>
              <a:rPr lang="en-US" sz="1200" dirty="0"/>
              <a:t>cells (</a:t>
            </a:r>
            <a:r>
              <a:rPr lang="en-US" sz="1200" dirty="0" err="1"/>
              <a:t>Hematoxylin</a:t>
            </a:r>
            <a:r>
              <a:rPr lang="en-US" sz="1200" dirty="0"/>
              <a:t> </a:t>
            </a:r>
            <a:r>
              <a:rPr lang="en-US" sz="1200" dirty="0" smtClean="0"/>
              <a:t>and </a:t>
            </a:r>
            <a:r>
              <a:rPr lang="es-SV" sz="1200" dirty="0" err="1"/>
              <a:t>E</a:t>
            </a:r>
            <a:r>
              <a:rPr lang="es-SV" sz="1200" dirty="0" err="1" smtClean="0"/>
              <a:t>osin</a:t>
            </a:r>
            <a:r>
              <a:rPr lang="es-SV" sz="1200" dirty="0" smtClean="0"/>
              <a:t> </a:t>
            </a:r>
            <a:r>
              <a:rPr lang="es-SV" sz="1200" dirty="0" err="1"/>
              <a:t>stain</a:t>
            </a:r>
            <a:r>
              <a:rPr lang="es-SV" sz="1200" dirty="0"/>
              <a:t>; original </a:t>
            </a:r>
            <a:endParaRPr lang="es-SV" sz="1200" dirty="0" smtClean="0"/>
          </a:p>
          <a:p>
            <a:pPr marL="0" indent="0">
              <a:buNone/>
            </a:pPr>
            <a:r>
              <a:rPr lang="es-SV" sz="1200" dirty="0" err="1" smtClean="0"/>
              <a:t>magnification</a:t>
            </a:r>
            <a:r>
              <a:rPr lang="es-SV" sz="1200" dirty="0" smtClean="0"/>
              <a:t> </a:t>
            </a:r>
            <a:r>
              <a:rPr lang="es-SV" sz="1200" dirty="0"/>
              <a:t>·40)</a:t>
            </a:r>
            <a:endParaRPr lang="es-SV" sz="12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1200" dirty="0">
              <a:latin typeface="Arial Narrow" pitchFamily="34" charset="0"/>
            </a:endParaRPr>
          </a:p>
          <a:p>
            <a:pPr marL="0" indent="0">
              <a:buNone/>
            </a:pPr>
            <a:endParaRPr lang="es-SV" sz="12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672408" cy="276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5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>
                <a:latin typeface="Arial Narrow" pitchFamily="34" charset="0"/>
              </a:rPr>
              <a:t>CUADRO CLÍNICO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El sello de la FSN es el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Engrosamiento y Endurecimiento </a:t>
            </a:r>
            <a:r>
              <a:rPr lang="es-SV" sz="2000" dirty="0" smtClean="0">
                <a:latin typeface="Arial Narrow" pitchFamily="34" charset="0"/>
              </a:rPr>
              <a:t>de la piel con </a:t>
            </a:r>
            <a:r>
              <a:rPr lang="es-SV" sz="2000" dirty="0" err="1" smtClean="0">
                <a:latin typeface="Arial Narrow" pitchFamily="34" charset="0"/>
              </a:rPr>
              <a:t>hiperpigmentación</a:t>
            </a:r>
            <a:r>
              <a:rPr lang="es-SV" sz="2000" dirty="0" smtClean="0">
                <a:latin typeface="Arial Narrow" pitchFamily="34" charset="0"/>
              </a:rPr>
              <a:t> café o rojiza,  usualmente simétrica y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típicamente de Extremidades inferiores (de los Tobillos a los Muslos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)</a:t>
            </a:r>
            <a:r>
              <a:rPr lang="es-SV" sz="2000" dirty="0" smtClean="0">
                <a:latin typeface="Arial Narrow" pitchFamily="34" charset="0"/>
              </a:rPr>
              <a:t> superiores, seguidas del tronco. 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Pueden aparecer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Pápulas y Nódulos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1300" dirty="0" err="1" smtClean="0">
                <a:latin typeface="Arial Narrow" pitchFamily="34" charset="0"/>
              </a:rPr>
              <a:t>Nephrogenic</a:t>
            </a:r>
            <a:r>
              <a:rPr lang="es-SV" sz="1300" dirty="0" smtClean="0">
                <a:latin typeface="Arial Narrow" pitchFamily="34" charset="0"/>
              </a:rPr>
              <a:t> </a:t>
            </a:r>
            <a:r>
              <a:rPr lang="es-SV" sz="1300" dirty="0" err="1" smtClean="0">
                <a:latin typeface="Arial Narrow" pitchFamily="34" charset="0"/>
              </a:rPr>
              <a:t>Systemic</a:t>
            </a:r>
            <a:r>
              <a:rPr lang="es-SV" sz="1300" dirty="0" smtClean="0">
                <a:latin typeface="Arial Narrow" pitchFamily="34" charset="0"/>
              </a:rPr>
              <a:t> Fibrosis,  Noah S </a:t>
            </a:r>
            <a:r>
              <a:rPr lang="es-SV" sz="1300" dirty="0" err="1" smtClean="0">
                <a:latin typeface="Arial Narrow" pitchFamily="34" charset="0"/>
              </a:rPr>
              <a:t>Scheinfeld</a:t>
            </a:r>
            <a:r>
              <a:rPr lang="es-SV" sz="1300" dirty="0" smtClean="0">
                <a:latin typeface="Arial Narrow" pitchFamily="34" charset="0"/>
              </a:rPr>
              <a:t>, </a:t>
            </a:r>
            <a:r>
              <a:rPr lang="es-SV" sz="1300" dirty="0" err="1" smtClean="0">
                <a:latin typeface="Arial Narrow" pitchFamily="34" charset="0"/>
              </a:rPr>
              <a:t>MD,Up</a:t>
            </a:r>
            <a:r>
              <a:rPr lang="es-SV" sz="1300" dirty="0" smtClean="0">
                <a:latin typeface="Arial Narrow" pitchFamily="34" charset="0"/>
              </a:rPr>
              <a:t> Date, </a:t>
            </a:r>
            <a:r>
              <a:rPr lang="es-SV" sz="1300" dirty="0" err="1" smtClean="0">
                <a:latin typeface="Arial Narrow" pitchFamily="34" charset="0"/>
              </a:rPr>
              <a:t>March</a:t>
            </a:r>
            <a:r>
              <a:rPr lang="es-SV" sz="1300" dirty="0" smtClean="0">
                <a:latin typeface="Arial Narrow" pitchFamily="34" charset="0"/>
              </a:rPr>
              <a:t> 16, 2011. </a:t>
            </a:r>
            <a:r>
              <a:rPr lang="es-SV" sz="2600" dirty="0" smtClean="0">
                <a:latin typeface="Arial Narrow" pitchFamily="34" charset="0"/>
              </a:rPr>
              <a:t>  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LA </a:t>
            </a:r>
            <a:r>
              <a:rPr lang="es-SV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CARA SIEMPRE ES RESPETADA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.</a:t>
            </a:r>
            <a:endParaRPr lang="es-SV" sz="2000" dirty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piel es de apariencia «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musculosa y leñosa» </a:t>
            </a:r>
            <a:r>
              <a:rPr lang="es-SV" sz="2000" dirty="0" smtClean="0">
                <a:latin typeface="Arial Narrow" pitchFamily="34" charset="0"/>
              </a:rPr>
              <a:t>y con textura de    « Piel de Naranja»</a:t>
            </a:r>
          </a:p>
          <a:p>
            <a:pPr marL="0" indent="0">
              <a:buNone/>
            </a:pPr>
            <a:endParaRPr lang="es-SV" sz="2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600" dirty="0" smtClean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El  Curso Clínico es Progresivo, con debilidad muscular, dolor óseo,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contracturas por flexión en las articulaciones y  severa incapacidad ambulatoria.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2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4251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688632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0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137160" indent="0" algn="ctr">
              <a:buNone/>
            </a:pPr>
            <a:r>
              <a:rPr lang="es-SV" sz="2400" dirty="0" smtClean="0"/>
              <a:t>Fibrosis Sistémica </a:t>
            </a:r>
            <a:r>
              <a:rPr lang="es-SV" sz="2400" dirty="0" err="1" smtClean="0"/>
              <a:t>Nefrogénica</a:t>
            </a:r>
            <a:endParaRPr lang="es-SV" sz="2400" dirty="0" smtClean="0"/>
          </a:p>
          <a:p>
            <a:pPr marL="137160" indent="0" algn="ctr">
              <a:buNone/>
            </a:pPr>
            <a:r>
              <a:rPr lang="es-SV" sz="1800" dirty="0" smtClean="0"/>
              <a:t>Signos Clínicos</a:t>
            </a:r>
          </a:p>
          <a:p>
            <a:pPr marL="137160" indent="0">
              <a:buNone/>
            </a:pPr>
            <a:endParaRPr lang="es-SV" sz="1800" dirty="0" smtClean="0"/>
          </a:p>
          <a:p>
            <a:pPr marL="137160" indent="0">
              <a:buNone/>
            </a:pPr>
            <a:endParaRPr lang="es-SV" sz="1800" dirty="0"/>
          </a:p>
          <a:p>
            <a:pPr marL="137160" indent="0">
              <a:buNone/>
            </a:pPr>
            <a:endParaRPr lang="es-SV" sz="1800" dirty="0" smtClean="0"/>
          </a:p>
          <a:p>
            <a:pPr marL="137160" indent="0">
              <a:buNone/>
            </a:pPr>
            <a:endParaRPr lang="es-SV" sz="1800" dirty="0"/>
          </a:p>
          <a:p>
            <a:pPr marL="137160" indent="0">
              <a:buNone/>
            </a:pPr>
            <a:endParaRPr lang="es-SV" sz="1800" dirty="0" smtClean="0"/>
          </a:p>
          <a:p>
            <a:pPr marL="137160" indent="0">
              <a:buNone/>
            </a:pPr>
            <a:endParaRPr lang="es-SV" sz="1800" dirty="0"/>
          </a:p>
          <a:p>
            <a:pPr marL="137160" indent="0">
              <a:buNone/>
            </a:pPr>
            <a:r>
              <a:rPr lang="es-SV" sz="1800" dirty="0" smtClean="0"/>
              <a:t>                Piel de Naranja                                             </a:t>
            </a:r>
          </a:p>
          <a:p>
            <a:pPr marL="137160" indent="0">
              <a:buNone/>
            </a:pPr>
            <a:r>
              <a:rPr lang="es-SV" sz="1800" dirty="0"/>
              <a:t> </a:t>
            </a:r>
            <a:r>
              <a:rPr lang="es-SV" sz="1800" dirty="0" smtClean="0"/>
              <a:t>                                                   </a:t>
            </a:r>
          </a:p>
          <a:p>
            <a:pPr marL="137160" indent="0">
              <a:buNone/>
            </a:pPr>
            <a:r>
              <a:rPr lang="es-SV" sz="1800" dirty="0"/>
              <a:t> </a:t>
            </a:r>
            <a:r>
              <a:rPr lang="es-SV" sz="1800" dirty="0" smtClean="0"/>
              <a:t>                                                                                     Contracturas a la Flexión y </a:t>
            </a:r>
          </a:p>
          <a:p>
            <a:pPr marL="137160" indent="0">
              <a:buNone/>
            </a:pPr>
            <a:r>
              <a:rPr lang="es-SV" sz="1800" dirty="0"/>
              <a:t> </a:t>
            </a:r>
            <a:r>
              <a:rPr lang="es-SV" sz="1800" dirty="0" smtClean="0"/>
              <a:t>                                                                                   Extensión de las manos y los pies</a:t>
            </a:r>
          </a:p>
          <a:p>
            <a:pPr marL="137160" indent="0">
              <a:buNone/>
            </a:pPr>
            <a:r>
              <a:rPr lang="es-SV" sz="1800" dirty="0" smtClean="0"/>
              <a:t>                                          </a:t>
            </a:r>
            <a:endParaRPr lang="es-SV" sz="18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l="1432" t="3153" r="2148" b="2703"/>
          <a:stretch>
            <a:fillRect/>
          </a:stretch>
        </p:blipFill>
        <p:spPr bwMode="auto">
          <a:xfrm>
            <a:off x="723900" y="2433637"/>
            <a:ext cx="3848100" cy="17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433636"/>
            <a:ext cx="2819400" cy="236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06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0871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4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 smtClean="0">
                <a:latin typeface="Arial Narrow" pitchFamily="34" charset="0"/>
              </a:rPr>
              <a:t>ESTUDIOS RADIOLOGICOS CON CONTRASTE e INSUFICIENCIA RENAL</a:t>
            </a:r>
            <a:endParaRPr lang="es-SV" sz="2400" dirty="0"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SV" dirty="0" smtClean="0"/>
          </a:p>
          <a:p>
            <a:pPr>
              <a:buFont typeface="Wingdings" pitchFamily="2" charset="2"/>
              <a:buChar char="q"/>
            </a:pPr>
            <a:endParaRPr lang="es-SV" sz="2800" dirty="0" smtClean="0"/>
          </a:p>
          <a:p>
            <a:pPr>
              <a:buFont typeface="Wingdings" pitchFamily="2" charset="2"/>
              <a:buChar char="q"/>
            </a:pPr>
            <a:r>
              <a:rPr lang="es-SV" sz="2800" dirty="0" smtClean="0"/>
              <a:t>NEFROPATIA INDUCIDA POR FARMACOS (NIC)</a:t>
            </a:r>
          </a:p>
          <a:p>
            <a:pPr>
              <a:buFont typeface="Wingdings" pitchFamily="2" charset="2"/>
              <a:buChar char="q"/>
            </a:pPr>
            <a:r>
              <a:rPr lang="es-SV" sz="2800" dirty="0" smtClean="0"/>
              <a:t>FIBROSIS SISTÉMICA NEFROGÉNICA:  TOXICIDAD                         POR GADOLINIO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12581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SV" sz="3600" dirty="0" smtClean="0"/>
              <a:t>CUADRO CLINICO</a:t>
            </a:r>
          </a:p>
          <a:p>
            <a:pPr>
              <a:buFont typeface="Wingdings" pitchFamily="2" charset="2"/>
              <a:buChar char="q"/>
            </a:pPr>
            <a:endParaRPr lang="es-SV" dirty="0" smtClean="0"/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Puede ocurrir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compromiso sistémico</a:t>
            </a:r>
            <a:r>
              <a:rPr lang="es-SV" sz="2400" dirty="0" smtClean="0">
                <a:latin typeface="Arial Narrow" pitchFamily="34" charset="0"/>
              </a:rPr>
              <a:t>: Cardiomiopatías, Fibrosis Pulmonar, Hipertensión Pulmonar,  Parálisis Diafragmática</a:t>
            </a:r>
            <a:r>
              <a:rPr lang="es-SV" dirty="0" smtClean="0">
                <a:latin typeface="Arial Narrow" pitchFamily="34" charset="0"/>
              </a:rPr>
              <a:t>. </a:t>
            </a:r>
            <a:r>
              <a:rPr lang="es-SV" sz="1300" dirty="0" smtClean="0">
                <a:latin typeface="Arial Narrow" pitchFamily="34" charset="0"/>
              </a:rPr>
              <a:t>Am J </a:t>
            </a:r>
            <a:r>
              <a:rPr lang="es-SV" sz="1300" dirty="0" err="1" smtClean="0">
                <a:latin typeface="Arial Narrow" pitchFamily="34" charset="0"/>
              </a:rPr>
              <a:t>Nephrol</a:t>
            </a:r>
            <a:r>
              <a:rPr lang="es-SV" sz="1300" dirty="0" smtClean="0">
                <a:latin typeface="Arial Narrow" pitchFamily="34" charset="0"/>
              </a:rPr>
              <a:t> 2009;29:1-9</a:t>
            </a:r>
          </a:p>
          <a:p>
            <a:pPr>
              <a:buFont typeface="Wingdings" pitchFamily="2" charset="2"/>
              <a:buChar char="q"/>
            </a:pPr>
            <a:endParaRPr lang="es-SV" dirty="0"/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La </a:t>
            </a:r>
            <a:r>
              <a:rPr lang="es-SV" sz="2400" dirty="0">
                <a:latin typeface="Arial Narrow" pitchFamily="34" charset="0"/>
              </a:rPr>
              <a:t>FSN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clínicamente</a:t>
            </a:r>
            <a:r>
              <a:rPr lang="es-SV" sz="2400" dirty="0">
                <a:latin typeface="Arial Narrow" pitchFamily="34" charset="0"/>
              </a:rPr>
              <a:t> recuerda a la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Escleroderma </a:t>
            </a:r>
            <a:r>
              <a:rPr lang="es-SV" sz="2400" dirty="0" smtClean="0">
                <a:latin typeface="Arial Narrow" pitchFamily="34" charset="0"/>
              </a:rPr>
              <a:t> e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Histopatológicamente al </a:t>
            </a:r>
            <a:r>
              <a:rPr lang="es-SV" sz="2400" dirty="0" err="1" smtClean="0">
                <a:solidFill>
                  <a:srgbClr val="FFFF00"/>
                </a:solidFill>
                <a:latin typeface="Arial Narrow" pitchFamily="34" charset="0"/>
              </a:rPr>
              <a:t>Escleromixedema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.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n-US" sz="1300" dirty="0" smtClean="0">
                <a:latin typeface="Arial Narrow" pitchFamily="34" charset="0"/>
              </a:rPr>
              <a:t>Noah </a:t>
            </a:r>
            <a:r>
              <a:rPr lang="en-US" sz="1300" dirty="0">
                <a:latin typeface="Arial Narrow" pitchFamily="34" charset="0"/>
              </a:rPr>
              <a:t>S </a:t>
            </a:r>
            <a:r>
              <a:rPr lang="en-US" sz="1300" dirty="0" err="1">
                <a:latin typeface="Arial Narrow" pitchFamily="34" charset="0"/>
              </a:rPr>
              <a:t>Scheinfeld</a:t>
            </a:r>
            <a:r>
              <a:rPr lang="en-US" sz="1300" dirty="0">
                <a:latin typeface="Arial Narrow" pitchFamily="34" charset="0"/>
              </a:rPr>
              <a:t>, MD,</a:t>
            </a:r>
            <a:r>
              <a:rPr lang="es-SV" sz="1300" dirty="0">
                <a:latin typeface="Arial Narrow" pitchFamily="34" charset="0"/>
              </a:rPr>
              <a:t> </a:t>
            </a:r>
            <a:r>
              <a:rPr lang="es-SV" sz="1300" dirty="0" err="1">
                <a:latin typeface="Arial Narrow" pitchFamily="34" charset="0"/>
              </a:rPr>
              <a:t>Updated</a:t>
            </a:r>
            <a:r>
              <a:rPr lang="es-SV" sz="1300" dirty="0">
                <a:latin typeface="Arial Narrow" pitchFamily="34" charset="0"/>
              </a:rPr>
              <a:t>: Mar 16, 2011</a:t>
            </a:r>
          </a:p>
          <a:p>
            <a:pPr>
              <a:buFont typeface="Wingdings" pitchFamily="2" charset="2"/>
              <a:buChar char="q"/>
            </a:pPr>
            <a:endParaRPr lang="es-SV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200" dirty="0">
                <a:latin typeface="Arial Narrow" pitchFamily="34" charset="0"/>
              </a:rPr>
              <a:t>No hay criterio para Diagnóstico Clínico: 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El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Diagnóstico 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se hace por Biopsia de la Piel y  </a:t>
            </a:r>
            <a:r>
              <a:rPr lang="es-SV" sz="2200" dirty="0" smtClean="0">
                <a:solidFill>
                  <a:srgbClr val="FFFF00"/>
                </a:solidFill>
                <a:latin typeface="Arial Narrow" pitchFamily="34" charset="0"/>
              </a:rPr>
              <a:t>Músculo</a:t>
            </a:r>
            <a:r>
              <a:rPr lang="es-SV" sz="2200" dirty="0">
                <a:solidFill>
                  <a:srgbClr val="FFFF00"/>
                </a:solidFill>
                <a:latin typeface="Arial Narrow" pitchFamily="34" charset="0"/>
              </a:rPr>
              <a:t>.</a:t>
            </a:r>
            <a:r>
              <a:rPr lang="es-SV" b="1" dirty="0">
                <a:latin typeface="Arial Narrow" pitchFamily="34" charset="0"/>
              </a:rPr>
              <a:t> </a:t>
            </a:r>
            <a:r>
              <a:rPr lang="es-SV" sz="1300" b="1" dirty="0">
                <a:latin typeface="Arial Narrow" pitchFamily="34" charset="0"/>
              </a:rPr>
              <a:t>Am J  </a:t>
            </a:r>
            <a:r>
              <a:rPr lang="es-SV" sz="1300" b="1" dirty="0" err="1">
                <a:latin typeface="Arial Narrow" pitchFamily="34" charset="0"/>
              </a:rPr>
              <a:t>Nephrology</a:t>
            </a:r>
            <a:r>
              <a:rPr lang="es-SV" sz="1300" b="1" dirty="0">
                <a:latin typeface="Arial Narrow" pitchFamily="34" charset="0"/>
              </a:rPr>
              <a:t>, 2009; 29: 1-9</a:t>
            </a:r>
          </a:p>
          <a:p>
            <a:pPr marL="0" indent="0">
              <a:buNone/>
            </a:pPr>
            <a:r>
              <a:rPr lang="en-US" sz="1300" b="1" dirty="0">
                <a:latin typeface="Arial Narrow" pitchFamily="34" charset="0"/>
              </a:rPr>
              <a:t> </a:t>
            </a:r>
            <a:endParaRPr lang="es-SV" sz="1300" b="1" dirty="0">
              <a:latin typeface="Arial Narrow" pitchFamily="34" charset="0"/>
            </a:endParaRPr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26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DIAGNÓSTICO DIFERENCIAL</a:t>
            </a:r>
          </a:p>
          <a:p>
            <a:pPr>
              <a:buFont typeface="Wingdings" pitchFamily="2" charset="2"/>
              <a:buChar char="q"/>
            </a:pPr>
            <a:r>
              <a:rPr lang="es-SV" sz="2800" dirty="0" smtClean="0">
                <a:solidFill>
                  <a:srgbClr val="FFFF00"/>
                </a:solidFill>
                <a:latin typeface="Arial Narrow" pitchFamily="34" charset="0"/>
              </a:rPr>
              <a:t>Escleroderma</a:t>
            </a:r>
          </a:p>
          <a:p>
            <a:pPr>
              <a:buFont typeface="Wingdings" pitchFamily="2" charset="2"/>
              <a:buChar char="q"/>
            </a:pPr>
            <a:r>
              <a:rPr lang="es-SV" sz="2800" dirty="0" err="1" smtClean="0">
                <a:solidFill>
                  <a:srgbClr val="FFFF00"/>
                </a:solidFill>
                <a:latin typeface="Arial Narrow" pitchFamily="34" charset="0"/>
              </a:rPr>
              <a:t>Escleromixedema</a:t>
            </a:r>
            <a:endParaRPr lang="es-SV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err="1" smtClean="0">
                <a:latin typeface="Arial Narrow" pitchFamily="34" charset="0"/>
              </a:rPr>
              <a:t>Fasciitis</a:t>
            </a:r>
            <a:r>
              <a:rPr lang="es-SV" sz="2000" dirty="0" smtClean="0">
                <a:latin typeface="Arial Narrow" pitchFamily="34" charset="0"/>
              </a:rPr>
              <a:t> </a:t>
            </a:r>
            <a:r>
              <a:rPr lang="es-SV" sz="2000" dirty="0" err="1" smtClean="0">
                <a:latin typeface="Arial Narrow" pitchFamily="34" charset="0"/>
              </a:rPr>
              <a:t>eosinofílica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err="1" smtClean="0">
                <a:latin typeface="Arial Narrow" pitchFamily="34" charset="0"/>
              </a:rPr>
              <a:t>Sindrome</a:t>
            </a:r>
            <a:r>
              <a:rPr lang="es-SV" sz="2000" dirty="0" smtClean="0">
                <a:latin typeface="Arial Narrow" pitchFamily="34" charset="0"/>
              </a:rPr>
              <a:t>  </a:t>
            </a:r>
            <a:r>
              <a:rPr lang="es-SV" sz="2000" dirty="0" err="1" smtClean="0">
                <a:latin typeface="Arial Narrow" pitchFamily="34" charset="0"/>
              </a:rPr>
              <a:t>Eosinofilia</a:t>
            </a:r>
            <a:r>
              <a:rPr lang="es-SV" sz="2000" dirty="0" smtClean="0">
                <a:latin typeface="Arial Narrow" pitchFamily="34" charset="0"/>
              </a:rPr>
              <a:t>-Mialgia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err="1" smtClean="0">
                <a:latin typeface="Arial Narrow" pitchFamily="34" charset="0"/>
              </a:rPr>
              <a:t>Dermatofibrosarcoma</a:t>
            </a:r>
            <a:r>
              <a:rPr lang="es-SV" sz="2000" dirty="0" smtClean="0">
                <a:latin typeface="Arial Narrow" pitchFamily="34" charset="0"/>
              </a:rPr>
              <a:t> </a:t>
            </a:r>
            <a:r>
              <a:rPr lang="es-SV" sz="2000" dirty="0" err="1" smtClean="0">
                <a:latin typeface="Arial Narrow" pitchFamily="34" charset="0"/>
              </a:rPr>
              <a:t>Protuberans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Granuloma Anular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Liquen </a:t>
            </a:r>
            <a:r>
              <a:rPr lang="es-SV" sz="2000" dirty="0" err="1" smtClean="0">
                <a:latin typeface="Arial Narrow" pitchFamily="34" charset="0"/>
              </a:rPr>
              <a:t>Mixedematoso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Morfea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err="1" smtClean="0">
                <a:latin typeface="Arial Narrow" pitchFamily="34" charset="0"/>
              </a:rPr>
              <a:t>Porfiria</a:t>
            </a:r>
            <a:r>
              <a:rPr lang="es-SV" sz="2000" dirty="0" smtClean="0">
                <a:latin typeface="Arial Narrow" pitchFamily="34" charset="0"/>
              </a:rPr>
              <a:t> Cutánea Tarda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Esclerosis Sistémica</a:t>
            </a:r>
          </a:p>
          <a:p>
            <a:pPr>
              <a:buFont typeface="Wingdings" pitchFamily="2" charset="2"/>
              <a:buChar char="q"/>
            </a:pPr>
            <a:endParaRPr lang="es-SV" sz="2800" dirty="0" smtClean="0"/>
          </a:p>
          <a:p>
            <a:pPr>
              <a:buFont typeface="Wingdings" pitchFamily="2" charset="2"/>
              <a:buChar char="q"/>
            </a:pPr>
            <a:endParaRPr lang="es-SV" sz="2800" dirty="0" smtClean="0"/>
          </a:p>
          <a:p>
            <a:pPr>
              <a:buFont typeface="Wingdings" pitchFamily="2" charset="2"/>
              <a:buChar char="q"/>
            </a:pPr>
            <a:endParaRPr lang="es-SV" sz="2800" dirty="0" smtClean="0"/>
          </a:p>
          <a:p>
            <a:pPr>
              <a:buFont typeface="Wingdings" pitchFamily="2" charset="2"/>
              <a:buChar char="q"/>
            </a:pP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22486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>
                <a:latin typeface="Arial Narrow" pitchFamily="34" charset="0"/>
              </a:rPr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TRATAMIENTO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Una Favorable respuesta a la intervención Médica es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ANECDÓTICA.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De todos los tratamientos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LA FOTOFÉRESIS EXTRACORPÓREA  </a:t>
            </a:r>
            <a:r>
              <a:rPr lang="es-SV" sz="2000" dirty="0" smtClean="0">
                <a:latin typeface="Arial Narrow" pitchFamily="34" charset="0"/>
              </a:rPr>
              <a:t>ha tenido mejores resultados.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Otras Terapias Inefectivas: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Ciclofosfamida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, Inmunoglobulinas Intravenosa,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Prednisona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Oral, Alfa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Interferon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Metrotexate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Intralesional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Plasmaféresis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, Fototerapia UV-A1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,</a:t>
            </a:r>
            <a:r>
              <a:rPr lang="es-SV" sz="2400" dirty="0" smtClean="0">
                <a:latin typeface="Arial Narrow" pitchFamily="34" charset="0"/>
              </a:rPr>
              <a:t> </a:t>
            </a:r>
            <a:r>
              <a:rPr lang="es-SV" sz="2000" dirty="0" err="1" smtClean="0">
                <a:latin typeface="Arial Narrow" pitchFamily="34" charset="0"/>
              </a:rPr>
              <a:t>etc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Rehabilitación.            </a:t>
            </a:r>
          </a:p>
          <a:p>
            <a:pPr marL="0" indent="0">
              <a:buNone/>
            </a:pPr>
            <a:r>
              <a:rPr lang="es-SV" sz="1600" dirty="0">
                <a:latin typeface="Arial Narrow" pitchFamily="34" charset="0"/>
              </a:rPr>
              <a:t> </a:t>
            </a:r>
            <a:r>
              <a:rPr lang="es-SV" sz="1600" dirty="0" smtClean="0">
                <a:latin typeface="Arial Narrow" pitchFamily="34" charset="0"/>
              </a:rPr>
              <a:t>                                                                                                     </a:t>
            </a:r>
            <a:r>
              <a:rPr lang="es-SV" sz="1200" dirty="0" err="1" smtClean="0">
                <a:latin typeface="Arial Narrow" pitchFamily="34" charset="0"/>
              </a:rPr>
              <a:t>Clin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Pharmacol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Therapeutic</a:t>
            </a:r>
            <a:r>
              <a:rPr lang="es-SV" sz="1200" dirty="0" smtClean="0">
                <a:latin typeface="Arial Narrow" pitchFamily="34" charset="0"/>
              </a:rPr>
              <a:t> </a:t>
            </a:r>
            <a:r>
              <a:rPr lang="es-SV" sz="1200" dirty="0" err="1" smtClean="0">
                <a:latin typeface="Arial Narrow" pitchFamily="34" charset="0"/>
              </a:rPr>
              <a:t>Vol</a:t>
            </a:r>
            <a:r>
              <a:rPr lang="es-SV" sz="1200" dirty="0" smtClean="0">
                <a:latin typeface="Arial Narrow" pitchFamily="34" charset="0"/>
              </a:rPr>
              <a:t> 89:6 (June 2011)</a:t>
            </a:r>
          </a:p>
          <a:p>
            <a:pPr marL="0" indent="0">
              <a:buNone/>
            </a:pPr>
            <a:endParaRPr lang="es-SV" sz="1200" dirty="0" smtClean="0"/>
          </a:p>
          <a:p>
            <a:pPr marL="0" indent="0">
              <a:buNone/>
            </a:pP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4299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800" dirty="0" smtClean="0">
                <a:latin typeface="Arial Narrow" pitchFamily="34" charset="0"/>
              </a:rPr>
              <a:t>CONCLUSIONES </a:t>
            </a: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La </a:t>
            </a:r>
            <a:r>
              <a:rPr lang="es-SV" sz="2000" dirty="0">
                <a:latin typeface="Arial Narrow" pitchFamily="34" charset="0"/>
              </a:rPr>
              <a:t>Patogénesis de la FSN está asociada a:</a:t>
            </a:r>
          </a:p>
          <a:p>
            <a:pPr marL="0" indent="0">
              <a:buNone/>
            </a:pPr>
            <a:r>
              <a:rPr lang="es-SV" sz="2000" dirty="0">
                <a:latin typeface="Arial Narrow" pitchFamily="34" charset="0"/>
              </a:rPr>
              <a:t>      </a:t>
            </a:r>
            <a:r>
              <a:rPr lang="es-SV" sz="2400" dirty="0">
                <a:latin typeface="Arial Narrow" pitchFamily="34" charset="0"/>
              </a:rPr>
              <a:t>1-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Agentes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de Contrastes Basados en Gadolinio</a:t>
            </a:r>
          </a:p>
          <a:p>
            <a:pPr marL="0" indent="0">
              <a:buNone/>
            </a:pPr>
            <a:r>
              <a:rPr lang="es-SV" sz="2400" dirty="0">
                <a:latin typeface="Arial Narrow" pitchFamily="34" charset="0"/>
              </a:rPr>
              <a:t>     </a:t>
            </a:r>
            <a:r>
              <a:rPr lang="es-SV" sz="2400" dirty="0" smtClean="0">
                <a:latin typeface="Arial Narrow" pitchFamily="34" charset="0"/>
              </a:rPr>
              <a:t>2-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Disfunción Renal</a:t>
            </a:r>
          </a:p>
          <a:p>
            <a:pPr marL="0" indent="0">
              <a:buNone/>
            </a:pPr>
            <a:r>
              <a:rPr lang="es-SV" sz="2000" dirty="0">
                <a:latin typeface="Arial Narrow" pitchFamily="34" charset="0"/>
              </a:rPr>
              <a:t>      3- </a:t>
            </a:r>
            <a:r>
              <a:rPr lang="es-SV" sz="2000" dirty="0" smtClean="0">
                <a:latin typeface="Arial Narrow" pitchFamily="34" charset="0"/>
              </a:rPr>
              <a:t>Inflamación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Se </a:t>
            </a:r>
            <a:r>
              <a:rPr lang="es-SV" sz="2000" dirty="0">
                <a:latin typeface="Arial Narrow" pitchFamily="34" charset="0"/>
              </a:rPr>
              <a:t>cree que la </a:t>
            </a:r>
            <a:r>
              <a:rPr lang="es-SV" sz="2400" dirty="0" err="1">
                <a:solidFill>
                  <a:srgbClr val="FFFF00"/>
                </a:solidFill>
                <a:latin typeface="Arial Narrow" pitchFamily="34" charset="0"/>
              </a:rPr>
              <a:t>Transmetalación</a:t>
            </a: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 juega </a:t>
            </a:r>
            <a:r>
              <a:rPr lang="es-SV" sz="2000" dirty="0">
                <a:latin typeface="Arial Narrow" pitchFamily="34" charset="0"/>
              </a:rPr>
              <a:t>un papel importante en la formación de </a:t>
            </a:r>
            <a:r>
              <a:rPr lang="es-SV" sz="2000" dirty="0">
                <a:solidFill>
                  <a:srgbClr val="FFFF00"/>
                </a:solidFill>
                <a:latin typeface="Arial Narrow" pitchFamily="34" charset="0"/>
              </a:rPr>
              <a:t>Gadolinio precipitado.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El Gadolinio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activa Fibrocitos y Fibroblastos.</a:t>
            </a:r>
          </a:p>
          <a:p>
            <a:pPr marL="0" indent="0">
              <a:buNone/>
            </a:pPr>
            <a:endParaRPr lang="es-SV" sz="20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s-SV" sz="2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093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000" dirty="0" smtClean="0">
                <a:latin typeface="Arial Narrow" pitchFamily="34" charset="0"/>
              </a:rPr>
              <a:t>RECOMENDACIONES DE LA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US FDA </a:t>
            </a:r>
            <a:r>
              <a:rPr lang="es-SV" sz="2000" dirty="0" smtClean="0">
                <a:latin typeface="Arial Narrow" pitchFamily="34" charset="0"/>
              </a:rPr>
              <a:t>PARA EL USO DE GBCA EN PACIENTES CON  INSUFICIENCIA RENAL 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Identificar pacientes con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Alto Riesgo </a:t>
            </a:r>
            <a:r>
              <a:rPr lang="es-SV" sz="2000" dirty="0" smtClean="0">
                <a:latin typeface="Arial Narrow" pitchFamily="34" charset="0"/>
              </a:rPr>
              <a:t>de desarrollar FSN: Insuficiencia Renal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Estadio IV y V</a:t>
            </a:r>
            <a:r>
              <a:rPr lang="es-SV" sz="2000" dirty="0" smtClean="0">
                <a:latin typeface="Arial Narrow" pitchFamily="34" charset="0"/>
              </a:rPr>
              <a:t>;  </a:t>
            </a:r>
            <a:r>
              <a:rPr lang="es-SV" sz="2000" dirty="0" err="1" smtClean="0">
                <a:latin typeface="Arial Narrow" pitchFamily="34" charset="0"/>
              </a:rPr>
              <a:t>Sindrome</a:t>
            </a:r>
            <a:r>
              <a:rPr lang="es-SV" sz="2000" dirty="0" smtClean="0">
                <a:latin typeface="Arial Narrow" pitchFamily="34" charset="0"/>
              </a:rPr>
              <a:t>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Hepato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-Renal.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Es imperativo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evitar el uso de GBCA </a:t>
            </a:r>
            <a:r>
              <a:rPr lang="es-SV" sz="2000" dirty="0" smtClean="0">
                <a:latin typeface="Arial Narrow" pitchFamily="34" charset="0"/>
              </a:rPr>
              <a:t>en pacientes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alto riesgo </a:t>
            </a:r>
            <a:r>
              <a:rPr lang="es-SV" sz="2000" dirty="0" smtClean="0">
                <a:latin typeface="Arial Narrow" pitchFamily="34" charset="0"/>
              </a:rPr>
              <a:t>a menos  que el estudio sea esencial y no haya otra alternativa.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Si GBCA va a ser administrado debe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usarse la menor cantidad </a:t>
            </a:r>
            <a:r>
              <a:rPr lang="es-SV" sz="2000" dirty="0" smtClean="0">
                <a:latin typeface="Arial Narrow" pitchFamily="34" charset="0"/>
              </a:rPr>
              <a:t>posible de Contraste 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y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retrasar lo más que se pueda </a:t>
            </a:r>
            <a:r>
              <a:rPr lang="es-SV" sz="2000" dirty="0" smtClean="0">
                <a:latin typeface="Arial Narrow" pitchFamily="34" charset="0"/>
              </a:rPr>
              <a:t>un nuevo GBCA. Hacer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pronta Hemodiálisis</a:t>
            </a:r>
            <a:r>
              <a:rPr lang="es-SV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 </a:t>
            </a:r>
            <a:r>
              <a:rPr lang="es-SV" sz="2000" dirty="0" err="1" smtClean="0">
                <a:latin typeface="Arial Narrow" pitchFamily="34" charset="0"/>
              </a:rPr>
              <a:t>despues</a:t>
            </a:r>
            <a:r>
              <a:rPr lang="es-SV" sz="2000" dirty="0" smtClean="0">
                <a:latin typeface="Arial Narrow" pitchFamily="34" charset="0"/>
              </a:rPr>
              <a:t>  de la administración de GBCA. </a:t>
            </a:r>
            <a:r>
              <a:rPr lang="en-US" sz="1200" dirty="0" smtClean="0">
                <a:latin typeface="Arial Narrow" pitchFamily="34" charset="0"/>
              </a:rPr>
              <a:t>FDA/CDER/Drug  </a:t>
            </a:r>
            <a:r>
              <a:rPr lang="en-US" sz="1200" dirty="0">
                <a:latin typeface="Arial Narrow" pitchFamily="34" charset="0"/>
              </a:rPr>
              <a:t>Information  Page.  </a:t>
            </a:r>
            <a:r>
              <a:rPr lang="en-US" sz="1200" dirty="0" smtClean="0">
                <a:latin typeface="Arial Narrow" pitchFamily="34" charset="0"/>
              </a:rPr>
              <a:t>United  </a:t>
            </a:r>
            <a:r>
              <a:rPr lang="en-US" sz="1200" dirty="0">
                <a:latin typeface="Arial Narrow" pitchFamily="34" charset="0"/>
              </a:rPr>
              <a:t>States  Food  and  Drug  Administration web site. http://www.fda.gov/cder/drug/info- page/</a:t>
            </a:r>
            <a:r>
              <a:rPr lang="en-US" sz="1200" dirty="0" err="1">
                <a:latin typeface="Arial Narrow" pitchFamily="34" charset="0"/>
              </a:rPr>
              <a:t>gcca</a:t>
            </a:r>
            <a:r>
              <a:rPr lang="en-US" sz="1200" dirty="0">
                <a:latin typeface="Arial Narrow" pitchFamily="34" charset="0"/>
              </a:rPr>
              <a:t>/qa.htm </a:t>
            </a:r>
            <a:endParaRPr lang="es-SV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400" dirty="0" smtClean="0">
                <a:latin typeface="Arial Narrow" pitchFamily="34" charset="0"/>
              </a:rPr>
              <a:t>CONCLUSIONES</a:t>
            </a: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Restringir o evitar el uso de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Gadodiamida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Gadopentetate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y </a:t>
            </a:r>
            <a:r>
              <a:rPr lang="es-SV" sz="2000" dirty="0" err="1" smtClean="0">
                <a:solidFill>
                  <a:srgbClr val="FFFF00"/>
                </a:solidFill>
                <a:latin typeface="Arial Narrow" pitchFamily="34" charset="0"/>
              </a:rPr>
              <a:t>Gadoversetamide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000" dirty="0" smtClean="0">
                <a:latin typeface="Arial Narrow" pitchFamily="34" charset="0"/>
              </a:rPr>
              <a:t>para </a:t>
            </a:r>
            <a:r>
              <a:rPr lang="es-SV" sz="2000" dirty="0" err="1" smtClean="0">
                <a:latin typeface="Arial Narrow" pitchFamily="34" charset="0"/>
              </a:rPr>
              <a:t>GBCAs</a:t>
            </a:r>
            <a:r>
              <a:rPr lang="es-SV" sz="2000" dirty="0" smtClean="0">
                <a:latin typeface="Arial Narrow" pitchFamily="34" charset="0"/>
              </a:rPr>
              <a:t> en pacientes con ERC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Estadio IV y V</a:t>
            </a:r>
            <a:r>
              <a:rPr lang="es-SV" sz="2400" dirty="0" smtClean="0">
                <a:latin typeface="Arial Narrow" pitchFamily="34" charset="0"/>
              </a:rPr>
              <a:t>. </a:t>
            </a:r>
            <a:r>
              <a:rPr lang="es-SV" sz="1200" dirty="0" smtClean="0">
                <a:latin typeface="Arial Narrow" pitchFamily="34" charset="0"/>
              </a:rPr>
              <a:t>US FDA  </a:t>
            </a:r>
            <a:r>
              <a:rPr lang="es-SV" sz="1200" dirty="0" err="1" smtClean="0">
                <a:latin typeface="Arial Narrow" pitchFamily="34" charset="0"/>
              </a:rPr>
              <a:t>September</a:t>
            </a:r>
            <a:r>
              <a:rPr lang="es-SV" sz="1200" dirty="0" smtClean="0">
                <a:latin typeface="Arial Narrow" pitchFamily="34" charset="0"/>
              </a:rPr>
              <a:t> 9, 2010</a:t>
            </a:r>
            <a:r>
              <a:rPr lang="es-SV" sz="1400" dirty="0" smtClean="0">
                <a:solidFill>
                  <a:srgbClr val="FFFF00"/>
                </a:solidFill>
                <a:latin typeface="Arial Narrow" pitchFamily="34" charset="0"/>
              </a:rPr>
              <a:t>.  </a:t>
            </a:r>
            <a:r>
              <a:rPr lang="es-SV" sz="2000" dirty="0" smtClean="0">
                <a:latin typeface="Arial Narrow" pitchFamily="34" charset="0"/>
              </a:rPr>
              <a:t>Es preferible utilizar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 GBCA con estructura Cíclica. 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En pacientes con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ERC Moderada </a:t>
            </a:r>
            <a:r>
              <a:rPr lang="es-SV" sz="2000" dirty="0" smtClean="0">
                <a:latin typeface="Arial Narrow" pitchFamily="34" charset="0"/>
              </a:rPr>
              <a:t>(Estadio III) el uso de GBCA debería ser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reconsiderad</a:t>
            </a:r>
            <a:r>
              <a:rPr lang="es-SV" sz="2000" dirty="0" smtClean="0">
                <a:latin typeface="Arial Narrow" pitchFamily="34" charset="0"/>
              </a:rPr>
              <a:t>o.</a:t>
            </a:r>
            <a:r>
              <a:rPr lang="es-SV" sz="2000" dirty="0">
                <a:latin typeface="Arial Narrow" pitchFamily="34" charset="0"/>
              </a:rPr>
              <a:t> </a:t>
            </a:r>
            <a:r>
              <a:rPr lang="es-SV" sz="1200" dirty="0">
                <a:latin typeface="Arial Narrow" pitchFamily="34" charset="0"/>
              </a:rPr>
              <a:t>US FDA  </a:t>
            </a:r>
            <a:r>
              <a:rPr lang="es-SV" sz="1200" dirty="0" err="1">
                <a:latin typeface="Arial Narrow" pitchFamily="34" charset="0"/>
              </a:rPr>
              <a:t>September</a:t>
            </a:r>
            <a:r>
              <a:rPr lang="es-SV" sz="1200" dirty="0">
                <a:latin typeface="Arial Narrow" pitchFamily="34" charset="0"/>
              </a:rPr>
              <a:t> 9, 2010</a:t>
            </a:r>
            <a:endParaRPr lang="es-SV" sz="12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Tratar y/o Controlar las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condiciones inflamatorias </a:t>
            </a:r>
            <a:r>
              <a:rPr lang="es-SV" sz="2000" dirty="0" smtClean="0">
                <a:latin typeface="Arial Narrow" pitchFamily="34" charset="0"/>
              </a:rPr>
              <a:t>presentes en el paciente a quien se le practicará una IRM con GBCA.</a:t>
            </a:r>
          </a:p>
          <a:p>
            <a:pPr>
              <a:buFont typeface="Wingdings" pitchFamily="2" charset="2"/>
              <a:buChar char="q"/>
            </a:pPr>
            <a:endParaRPr lang="es-SV" sz="20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000" dirty="0" smtClean="0">
                <a:latin typeface="Arial Narrow" pitchFamily="34" charset="0"/>
              </a:rPr>
              <a:t>Hacer 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hemodiálisis</a:t>
            </a:r>
            <a:r>
              <a:rPr lang="es-SV" sz="2000" dirty="0" smtClean="0">
                <a:latin typeface="Arial Narrow" pitchFamily="34" charset="0"/>
              </a:rPr>
              <a:t>  al paciente de </a:t>
            </a:r>
            <a:r>
              <a:rPr lang="es-SV" sz="2000" dirty="0" smtClean="0">
                <a:solidFill>
                  <a:srgbClr val="FFFF00"/>
                </a:solidFill>
                <a:latin typeface="Arial Narrow" pitchFamily="34" charset="0"/>
              </a:rPr>
              <a:t>alto riesgo </a:t>
            </a:r>
            <a:r>
              <a:rPr lang="es-SV" sz="2000" dirty="0" smtClean="0">
                <a:latin typeface="Arial Narrow" pitchFamily="34" charset="0"/>
              </a:rPr>
              <a:t>que se le practicó IRM con GBCA </a:t>
            </a:r>
            <a:endParaRPr lang="es-SV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SV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s-SV" dirty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SV" sz="2400" dirty="0" smtClean="0">
                <a:latin typeface="Arial Narrow" pitchFamily="34" charset="0"/>
              </a:rPr>
              <a:t> COMO </a:t>
            </a:r>
            <a:r>
              <a:rPr lang="es-SV" sz="2400" dirty="0">
                <a:latin typeface="Arial Narrow" pitchFamily="34" charset="0"/>
              </a:rPr>
              <a:t>NO HAY TRATAMIENTO EFECTIVO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LA PREVENCIÓN ES </a:t>
            </a:r>
            <a:endParaRPr lang="es-SV" sz="24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     LA </a:t>
            </a:r>
            <a:r>
              <a:rPr lang="es-SV" sz="2400" dirty="0">
                <a:solidFill>
                  <a:srgbClr val="FFFF00"/>
                </a:solidFill>
                <a:latin typeface="Arial Narrow" pitchFamily="34" charset="0"/>
              </a:rPr>
              <a:t>MEJOR </a:t>
            </a:r>
            <a:r>
              <a:rPr lang="es-SV" sz="2400" dirty="0" smtClean="0">
                <a:solidFill>
                  <a:srgbClr val="FFFF00"/>
                </a:solidFill>
                <a:latin typeface="Arial Narrow" pitchFamily="34" charset="0"/>
              </a:rPr>
              <a:t>ESTRATEGIA.</a:t>
            </a:r>
            <a:endParaRPr lang="es-SV" sz="2400" dirty="0">
              <a:solidFill>
                <a:srgbClr val="FFFF0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3800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3200" dirty="0"/>
              <a:t>FIBROSIS SISTÉMICA  NEFROGÉNICA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SV" dirty="0" smtClean="0"/>
          </a:p>
          <a:p>
            <a:pPr marL="0" indent="0">
              <a:buNone/>
            </a:pPr>
            <a:endParaRPr lang="es-SV" dirty="0"/>
          </a:p>
          <a:p>
            <a:pPr marL="0" indent="0" algn="ctr">
              <a:buNone/>
            </a:pPr>
            <a:r>
              <a:rPr lang="es-SV" sz="6000" dirty="0" smtClean="0"/>
              <a:t>¡  GRACIAS  !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94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ESTUDIOS RADIOLOGICOS CON CONTRASTE e INSUFICIENCIA RENAL</a:t>
            </a:r>
            <a:endParaRPr lang="es-SV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dirty="0" smtClean="0"/>
          </a:p>
          <a:p>
            <a:endParaRPr lang="es-SV" dirty="0"/>
          </a:p>
          <a:p>
            <a:pPr marL="137160" indent="0" algn="ctr">
              <a:buNone/>
            </a:pPr>
            <a:r>
              <a:rPr lang="es-SV" dirty="0" smtClean="0">
                <a:solidFill>
                  <a:srgbClr val="FFFF00"/>
                </a:solidFill>
                <a:latin typeface="Arial Narrow" pitchFamily="34" charset="0"/>
              </a:rPr>
              <a:t>NEFROPATÍA  INDUCIDA  POR  CONTRASTE</a:t>
            </a:r>
            <a:endParaRPr lang="es-SV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s-SV" sz="2400" dirty="0">
                <a:latin typeface="Arial Narrow" pitchFamily="34" charset="0"/>
              </a:rPr>
              <a:t>ESTUDIOS RADIOLOGICOS CON CONTRASTE e INSUFICIENCIA RENAL</a:t>
            </a:r>
            <a:endParaRPr lang="es-SV" sz="24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03649" y="1412776"/>
            <a:ext cx="64087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smtClean="0">
                <a:solidFill>
                  <a:prstClr val="white"/>
                </a:solidFill>
                <a:latin typeface="Arial Narrow" pitchFamily="34" charset="0"/>
              </a:rPr>
              <a:t> </a:t>
            </a:r>
            <a:endParaRPr lang="es-SV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800" dirty="0">
                <a:latin typeface="Arial Narrow" pitchFamily="34" charset="0"/>
              </a:rPr>
              <a:t> ESTUDIOS  RADIOLOGICOS CON CONTRASTE e INSUFUCIENCIA  RENAL </a:t>
            </a:r>
            <a:endParaRPr lang="es-SV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5447" y="1556792"/>
            <a:ext cx="70531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0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10659</TotalTime>
  <Words>2837</Words>
  <Application>Microsoft Office PowerPoint</Application>
  <PresentationFormat>Presentación en pantalla (4:3)</PresentationFormat>
  <Paragraphs>477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67</vt:i4>
      </vt:variant>
    </vt:vector>
  </HeadingPairs>
  <TitlesOfParts>
    <vt:vector size="74" baseType="lpstr">
      <vt:lpstr>Arial</vt:lpstr>
      <vt:lpstr>Arial Narrow</vt:lpstr>
      <vt:lpstr>Calibri</vt:lpstr>
      <vt:lpstr>Times New Roman</vt:lpstr>
      <vt:lpstr>Wingdings</vt:lpstr>
      <vt:lpstr>Tema de Office</vt:lpstr>
      <vt:lpstr>1_Tema de Office</vt:lpstr>
      <vt:lpstr> Estudios Radiológicos con Contraste e Insuficiencia Renal</vt:lpstr>
      <vt:lpstr>ESTUDIOS  RADIOLOGICOS CON CONTRASTE e INSUFUCIENCIA  RENAL </vt:lpstr>
      <vt:lpstr>ESTUDIOS  RADIOLOGICOS CON CONTRASTE e INSUFUCIENCIA  RENAL  </vt:lpstr>
      <vt:lpstr> ESTUDIOS  RADIOLOGICOS CON CONTRASTE e INSUFUCIENCIA  RENAL </vt:lpstr>
      <vt:lpstr>CLASIFICACIÓN DE LA ERC DE ACUERDO CON LA TFG </vt:lpstr>
      <vt:lpstr>ESTUDIOS RADIOLOGICOS CON CONTRASTE e INSUFICIENCIA RENAL</vt:lpstr>
      <vt:lpstr> ESTUDIOS RADIOLOGICOS CON CONTRASTE e INSUFICIENCIA RENAL</vt:lpstr>
      <vt:lpstr>ESTUDIOS RADIOLOGICOS CON CONTRASTE e INSUFICIENCIA RENAL</vt:lpstr>
      <vt:lpstr> ESTUDIOS  RADIOLOGICOS CON CONTRASTE e INSUFUCIENCIA  RENAL </vt:lpstr>
      <vt:lpstr> ESTUDIOS  RADIOLOGICOS CON CONTRASTE e INSUFUCIENCIA  RENAL </vt:lpstr>
      <vt:lpstr> ESTUDIOS  RADIOLOGICOS CON CONTRASTE e INSUFUCIENCIA  RENAL </vt:lpstr>
      <vt:lpstr> ESTUDIOS  RADIOLOGICOS CON CONTRASTE e INSUFUCIENCIA  RENAL </vt:lpstr>
      <vt:lpstr> ESTUDIOS  RADIOLOGICOS CON CONTRASTE e INSUFUCIENCIA  RENAL</vt:lpstr>
      <vt:lpstr> ESTUDIOS  RADIOLOGICOS CON CONTRASTE e INSUFUCIENCIA  RENAL</vt:lpstr>
      <vt:lpstr> ESTUDIOS  RADIOLOGICOS CON CONTRASTE e INSUFUCIENCIA  RENAL</vt:lpstr>
      <vt:lpstr>  ESTUDIOS  RADIOLOGICOS CON CONTRASTE e INSUFUCIENCIA  RENAL</vt:lpstr>
      <vt:lpstr>  ESTUDIOS  RADIOLOGICOS CON CONTRASTE e INSUFUCIENCIA  RENAL</vt:lpstr>
      <vt:lpstr>  ESTUDIOS  RADIOLOGICOS CON CONTRASTE e INSUFUCIENCIA  RENAL</vt:lpstr>
      <vt:lpstr>  ESTUDIOS  RADIOLOGICOS CON CONTRASTE e INSUFUCIENCIA  RENAL</vt:lpstr>
      <vt:lpstr>ESTUDIOS  RADIOLOGICOS CON CONTRASTE e INSUFUCIENCIA  RENAL</vt:lpstr>
      <vt:lpstr>ESTUDIOS  RADIOLOGICOS CON CONTRASTE e INSUFUCIENCIA  RENAL</vt:lpstr>
      <vt:lpstr>  ESTUDIOS  RADIOLOGICOS CON CONTRASTE e INSUFUCIENCIA  RENAL</vt:lpstr>
      <vt:lpstr>  ESTUDIOS  RADIOLOGICOS CON CONTRASTE e INSUFUCIENCIA  RENAL</vt:lpstr>
      <vt:lpstr>ESTUDIOS   RADIOLOGICOS CON CONTRASTE e INSUFICIENCIA RENAL </vt:lpstr>
      <vt:lpstr>ESTUDIOS  RADIOLOGICOS CON CONTRASTE e INSUFUCIENCIA  RENAL</vt:lpstr>
      <vt:lpstr>ESTUDIOS  RADIOLOGICOS CON CONTRASTE e INSUFUCIENCIA  RENAL</vt:lpstr>
      <vt:lpstr>ESTUDIOS  RADIOLOGICOS CON CONTRASTE e INSUFUCIENCIA  RENAL</vt:lpstr>
      <vt:lpstr>  ESTUDIOS  RADIOLOGICOS CON CONTRASTE e INSUFUCIENCIA  RENAL</vt:lpstr>
      <vt:lpstr> ESTUDIOS  RADIOLOGICOS CON CONTRASTE e INSUFUCIENCIA  RENAL</vt:lpstr>
      <vt:lpstr>ESTUDIOS  RADIOLOGICOS CON CONTRASTE e INSUFUCIENCIA  RENAL</vt:lpstr>
      <vt:lpstr>ESTUDIOS  RADIOLOGICOS CON CONTRASTE e INSUFUCIENCIA  RENAL</vt:lpstr>
      <vt:lpstr> ESTUDIOS  RADIOLOGICOS CON CONTRASTE e INSUFUCIENCIA  RENAL</vt:lpstr>
      <vt:lpstr>  ESTUDIOS  RADIOLOGICOS CON CONTRASTE e INSUFUCIENCIA  RENAL</vt:lpstr>
      <vt:lpstr>  ESTUDIOS  RADIOLOGICOS CON CONTRASTE e INSUFUCIENCIA  RENAL</vt:lpstr>
      <vt:lpstr>  ESTUDIOS  RADIOLOGICOS CON CONTRASTE e INSUFUCIENCIA  RENAL</vt:lpstr>
      <vt:lpstr>  ESTUDIOS  RADIOLOGICOS CON CONTRASTE e INSUFUCIENCIA  RENAL</vt:lpstr>
      <vt:lpstr>  ESTUDIOS  RADIOLOGICOS CON CONTRASTE e INSUFUCIENCIA  RENAL</vt:lpstr>
      <vt:lpstr>FIBROSIS SISTÉMICA  NEFROGÉNICA</vt:lpstr>
      <vt:lpstr> ESTUDIOS  RADIOLOGICOS CON CONTRASTE e INSUFUCIENCIA  RENAL</vt:lpstr>
      <vt:lpstr>  ESTUDIOS  RADIOLOGICOS CON CONTRASTE e INSUFUCIENCIA  RENAL</vt:lpstr>
      <vt:lpstr>  ESTUDIOS  RADIOLOGICOS CON CONTRASTE e INSUFUCIENCIA  RENAL</vt:lpstr>
      <vt:lpstr>FIBROSIS SISTÉMICA  NEFROGÉNICA</vt:lpstr>
      <vt:lpstr>  ESTUDIOS  RADIOLOGICOS CON CONTRASTE e INSUFUCIENCIA  RENAL</vt:lpstr>
      <vt:lpstr>FIBROSIS SISTÉMICA  NEFROGÉNICA</vt:lpstr>
      <vt:lpstr>  ESTUDIOS  RADIOLOGICOS CON CONTRASTE e INSUFUCIENCIA  RENAL</vt:lpstr>
      <vt:lpstr>   ESTUDIOS  RADIOLOGICOS CON CONTRASTE e INSUFUCIENCIA  RENAL</vt:lpstr>
      <vt:lpstr>   FIBROSIS SITEMICA NEFROGÉNICA</vt:lpstr>
      <vt:lpstr>FIBROSIS SISTÉMICA  NEFROGÉNICA</vt:lpstr>
      <vt:lpstr>   ESTUDIOS  RADIOLOGICOS CON CONTRASTE e INSUFUCIENCIA  RENAL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  <vt:lpstr>FIBROSIS SISTÉMICA  NEFROGÉNICA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FIBROSIS SISTÉMICA NEFROGÉNICA</dc:title>
  <dc:creator>Owner</dc:creator>
  <cp:lastModifiedBy>Dr. Gonzalez</cp:lastModifiedBy>
  <cp:revision>293</cp:revision>
  <dcterms:created xsi:type="dcterms:W3CDTF">2011-10-05T22:03:44Z</dcterms:created>
  <dcterms:modified xsi:type="dcterms:W3CDTF">2017-02-18T14:15:32Z</dcterms:modified>
</cp:coreProperties>
</file>