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4" r:id="rId4"/>
    <p:sldId id="271" r:id="rId5"/>
    <p:sldId id="272" r:id="rId6"/>
    <p:sldId id="280" r:id="rId7"/>
    <p:sldId id="273" r:id="rId8"/>
    <p:sldId id="274" r:id="rId9"/>
    <p:sldId id="275" r:id="rId10"/>
    <p:sldId id="276" r:id="rId11"/>
    <p:sldId id="277" r:id="rId12"/>
    <p:sldId id="278" r:id="rId13"/>
    <p:sldId id="259" r:id="rId14"/>
    <p:sldId id="270" r:id="rId15"/>
    <p:sldId id="279" r:id="rId16"/>
    <p:sldId id="258" r:id="rId17"/>
    <p:sldId id="281" r:id="rId18"/>
    <p:sldId id="269" r:id="rId19"/>
    <p:sldId id="282" r:id="rId20"/>
    <p:sldId id="283" r:id="rId21"/>
    <p:sldId id="260" r:id="rId22"/>
    <p:sldId id="261" r:id="rId23"/>
    <p:sldId id="262" r:id="rId24"/>
    <p:sldId id="263" r:id="rId25"/>
    <p:sldId id="267" r:id="rId26"/>
    <p:sldId id="265" r:id="rId27"/>
    <p:sldId id="264" r:id="rId28"/>
    <p:sldId id="266" r:id="rId2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0929"/>
  </p:normalViewPr>
  <p:slideViewPr>
    <p:cSldViewPr>
      <p:cViewPr varScale="1">
        <p:scale>
          <a:sx n="72" d="100"/>
          <a:sy n="72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28" d="100"/>
          <a:sy n="28" d="100"/>
        </p:scale>
        <p:origin x="-1278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6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s-ES_tradn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s-ES_trad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886C389-D515-406F-A8CE-5E36C3B2E93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29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4EE0C-20E5-4A96-B912-6901BD82755B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66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6CB84-6DDF-4C7E-B9E5-2C84EE138807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8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BD081-3563-4CB7-9DF1-BBA699FCE62B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54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710A8-AC54-44BA-8C4D-1F96C8D7877E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FC79A-AE71-48B9-BBEA-88466B7EE28F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2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3EA60-17BF-48D7-86A2-E752E52E2416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1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4760C-3127-49C0-AD92-2ADFD041388C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0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A6D2B-2115-4506-98C8-DF6017F729D8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57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2FCD3-2851-4BD8-8188-C2CF85EC5CA0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1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9E7F9-BEC6-4F58-BB76-2DE1BB222572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191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808BE-8104-4BBE-81C4-7B5F3AEBA38B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60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C50FF-A9DA-4F0E-AD7F-35F7B6D71BF4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58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BBF90-DCBE-43F1-B7F3-A693DA90D448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35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46710-27B2-4CE9-B24C-7131ACEDB8ED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71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EC4DA-9EFF-4FE4-8102-0CEC77227DB5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90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98946-0C4A-4E12-842D-E5FA55219FCA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674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B710F-68B8-4064-AB60-271E3FFC2BF2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888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DCCCC-52CF-4022-84DA-1BF21401EACD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915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3C67-2C63-414C-93EE-7EA2BF408ACA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24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5518D-68AD-4DD2-A885-C96D3F71354F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080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A4E67-CC60-4E99-BF0E-F1D11627DE19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1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2D237-4F85-4850-A5A2-EA16DA75093B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8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9A9A0-FF13-409F-99D9-2EC9C773F685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3E16-57B0-4627-82E2-BAFB79DECE38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08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D7465-76CC-4668-9F34-A0DA3165487F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88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D19E-A115-4244-AF02-AC1D84C3612A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03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7C68D-B438-451D-8E25-7B3BD8F5D32D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35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58D06-EB31-48DD-A416-FA230E6A572A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710-2701-41AF-88DC-BEB8B6D6098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607D-DDC5-46E9-A687-E3E26C6F496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760-D66D-47FB-855E-ACEC298DC8D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7DEA60-533E-4B30-B3D3-C8DBEC35B0A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7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9D06-A30A-42B9-B7A0-1FA84FFF63C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A1B-96C2-4EB7-890A-01C0F7DA12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A7FA-F049-4715-9A68-7924D5DEE3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DFD-4684-4EAC-A95F-8FE3EDE91C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6A45-786F-4CF7-864E-64D98C5F1E4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29B6-E989-4EA2-AC47-D8CBBAA7A05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CB71-8A75-45AE-8BCD-8A0057D61B5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25B2-7E1F-4C87-91C1-915A73B6920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9404475-809E-4E5F-9BAE-BD569C42E08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s-ES_tradnl" dirty="0"/>
              <a:t>Enfermedades Prostáticas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s-ES_tradnl" dirty="0">
                <a:solidFill>
                  <a:schemeClr val="accent1"/>
                </a:solidFill>
              </a:rPr>
              <a:t>Dr. Hugo Eduardo </a:t>
            </a:r>
            <a:r>
              <a:rPr lang="es-ES_tradnl" dirty="0" err="1">
                <a:solidFill>
                  <a:schemeClr val="accent1"/>
                </a:solidFill>
              </a:rPr>
              <a:t>Iraheta</a:t>
            </a:r>
            <a:r>
              <a:rPr lang="es-ES_tradnl" dirty="0">
                <a:solidFill>
                  <a:schemeClr val="accent1"/>
                </a:solidFill>
              </a:rPr>
              <a:t> Martí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Exámenes Básicos</a:t>
            </a:r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988840"/>
            <a:ext cx="6336704" cy="38492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Examen Físico </a:t>
            </a:r>
            <a:r>
              <a:rPr lang="es-ES_tradnl" dirty="0" smtClean="0">
                <a:sym typeface="Wingdings" pitchFamily="2" charset="2"/>
              </a:rPr>
              <a:t></a:t>
            </a:r>
            <a:endParaRPr lang="es-ES_tradnl" dirty="0"/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Exámenes de orina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Pruebas de Función Renal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Antígeno Prostático Específico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5202646" y="1916832"/>
            <a:ext cx="260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Tacto Rectal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Otros Exámenes</a:t>
            </a:r>
            <a:endParaRPr lang="es-E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677909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 err="1"/>
              <a:t>Pielograma</a:t>
            </a:r>
            <a:r>
              <a:rPr lang="es-ES_tradnl" dirty="0"/>
              <a:t> Endovenoso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Ultrasonido </a:t>
            </a:r>
            <a:r>
              <a:rPr lang="es-ES_tradnl" dirty="0" err="1"/>
              <a:t>Transrectal</a:t>
            </a:r>
            <a:r>
              <a:rPr lang="es-ES_tradnl" dirty="0"/>
              <a:t> de </a:t>
            </a:r>
            <a:r>
              <a:rPr lang="es-ES_tradnl" dirty="0" err="1"/>
              <a:t>Prostata</a:t>
            </a: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Cistoscopia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err="1"/>
              <a:t>Flujometría</a:t>
            </a: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 err="1"/>
              <a:t>Gammagrama</a:t>
            </a:r>
            <a:r>
              <a:rPr lang="es-ES_tradnl" dirty="0"/>
              <a:t> </a:t>
            </a:r>
            <a:r>
              <a:rPr lang="es-ES_tradnl" dirty="0" err="1"/>
              <a:t>Oseo</a:t>
            </a: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T.A.C. 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Tacto Rectal</a:t>
            </a: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1700808"/>
            <a:ext cx="483488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Tamaño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Consistencia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Presencia de Nódulos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Presencia de Dolor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Rigidez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3048000"/>
            <a:ext cx="65293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_tradnl"/>
              <a:t>Enfermedades Prostáticas</a:t>
            </a:r>
            <a:endParaRPr lang="es-ES"/>
          </a:p>
        </p:txBody>
      </p:sp>
      <p:pic>
        <p:nvPicPr>
          <p:cNvPr id="9219" name="Picture 3"/>
          <p:cNvPicPr>
            <a:picLocks noGrp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63788"/>
            <a:ext cx="3838575" cy="3338512"/>
          </a:xfrm>
          <a:ln/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s-ES_tradnl" sz="2800" dirty="0"/>
          </a:p>
          <a:p>
            <a:pPr>
              <a:buFont typeface="Monotype Sorts" pitchFamily="2" charset="2"/>
              <a:buNone/>
            </a:pPr>
            <a:endParaRPr lang="es-ES_tradnl" sz="2800" dirty="0"/>
          </a:p>
          <a:p>
            <a:pPr>
              <a:buFont typeface="Monotype Sorts" pitchFamily="2" charset="2"/>
              <a:buNone/>
            </a:pPr>
            <a:endParaRPr lang="es-ES_tradnl" sz="2800" dirty="0"/>
          </a:p>
          <a:p>
            <a:pPr>
              <a:buFont typeface="Wingdings" pitchFamily="2" charset="2"/>
              <a:buChar char="Ø"/>
            </a:pPr>
            <a:r>
              <a:rPr lang="es-ES_tradnl" sz="2800" dirty="0"/>
              <a:t>A.P.E.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/>
              <a:t>Tacto Rectal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/>
              <a:t>U.S.G.T.R.P.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Complicaciones</a:t>
            </a: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916832"/>
            <a:ext cx="5122912" cy="399330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Infecciones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Formación de Cálculos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Retención Urinaria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Insuficiencia Renal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_tradnl"/>
              <a:t>Enfermedades Prostáticas</a:t>
            </a:r>
            <a:endParaRPr lang="es-ES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95" y="2257647"/>
            <a:ext cx="2572109" cy="3561905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s-ES" sz="2800"/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614738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Tratamiento</a:t>
            </a: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55776" y="2060848"/>
            <a:ext cx="3610744" cy="291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Médico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Quirúrgico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71" y="1556792"/>
            <a:ext cx="4100512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Enfermedades Prostáticas</a:t>
            </a:r>
            <a:br>
              <a:rPr lang="es-ES_tradnl" dirty="0"/>
            </a:br>
            <a:r>
              <a:rPr lang="es-ES_tradnl" dirty="0"/>
              <a:t>Tratamiento Médico</a:t>
            </a:r>
            <a:endParaRPr lang="es-E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7139136" cy="4525963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es-ES_tradnl" dirty="0"/>
              <a:t>Farmacológico: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 err="1"/>
              <a:t>Alfabloqueadores</a:t>
            </a:r>
            <a:endParaRPr lang="es-ES_tradnl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Bloqueadores de la </a:t>
            </a:r>
            <a:r>
              <a:rPr lang="es-ES_tradnl" dirty="0" smtClean="0"/>
              <a:t>Alfa-5-reductasa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 smtClean="0"/>
              <a:t>Inhibidores de </a:t>
            </a:r>
            <a:r>
              <a:rPr lang="es-ES_tradnl" dirty="0" err="1" smtClean="0"/>
              <a:t>fosfodiesterasa</a:t>
            </a:r>
            <a:r>
              <a:rPr lang="es-ES_tradnl" dirty="0" smtClean="0"/>
              <a:t> (</a:t>
            </a:r>
            <a:r>
              <a:rPr lang="es-ES_tradnl" dirty="0" err="1" smtClean="0"/>
              <a:t>cialis</a:t>
            </a:r>
            <a:r>
              <a:rPr lang="es-ES_tradnl" dirty="0" smtClean="0"/>
              <a:t>)</a:t>
            </a:r>
            <a:endParaRPr lang="es-ES_tradnl" dirty="0"/>
          </a:p>
          <a:p>
            <a:pPr marL="609600" indent="-609600">
              <a:buFont typeface="Wingdings" pitchFamily="2" charset="2"/>
              <a:buChar char="Ø"/>
            </a:pPr>
            <a:r>
              <a:rPr lang="es-ES_tradnl" dirty="0" err="1"/>
              <a:t>Fitoterápia</a:t>
            </a:r>
            <a:r>
              <a:rPr lang="es-ES_tradnl" dirty="0"/>
              <a:t>: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Extractos de palmeras y de polen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Semilla de calabaza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Extractos de cactus </a:t>
            </a:r>
          </a:p>
          <a:p>
            <a:pPr marL="609600" indent="-609600">
              <a:buFont typeface="Wingdings" pitchFamily="2" charset="2"/>
              <a:buAutoNum type="alphaLcPeriod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Anatomía</a:t>
            </a:r>
          </a:p>
        </p:txBody>
      </p:sp>
      <p:pic>
        <p:nvPicPr>
          <p:cNvPr id="6147" name="Picture 3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9" y="1848895"/>
            <a:ext cx="5104762" cy="4028572"/>
          </a:xfrm>
          <a:ln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2276872"/>
            <a:ext cx="5482952" cy="3201219"/>
          </a:xfrm>
        </p:spPr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Tratamientos Quirúrgicos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Prostatectomía Abierta</a:t>
            </a:r>
            <a:endParaRPr lang="es-ES"/>
          </a:p>
        </p:txBody>
      </p:sp>
      <p:pic>
        <p:nvPicPr>
          <p:cNvPr id="10243" name="Picture 3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3" y="2548895"/>
            <a:ext cx="2780953" cy="2628572"/>
          </a:xfrm>
          <a:ln/>
        </p:spPr>
      </p:pic>
      <p:pic>
        <p:nvPicPr>
          <p:cNvPr id="10244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28" y="2810800"/>
            <a:ext cx="2057143" cy="2104762"/>
          </a:xfr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R.T.U.P.</a:t>
            </a:r>
            <a:endParaRPr lang="es-ES"/>
          </a:p>
        </p:txBody>
      </p:sp>
      <p:pic>
        <p:nvPicPr>
          <p:cNvPr id="12291" name="Picture 3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1" y="2196514"/>
            <a:ext cx="2495238" cy="3333334"/>
          </a:xfrm>
          <a:ln/>
        </p:spPr>
      </p:pic>
      <p:pic>
        <p:nvPicPr>
          <p:cNvPr id="12292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43" y="3091753"/>
            <a:ext cx="1885714" cy="1542857"/>
          </a:xfr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R.T.U.P.</a:t>
            </a:r>
            <a:endParaRPr lang="es-ES"/>
          </a:p>
        </p:txBody>
      </p:sp>
      <p:pic>
        <p:nvPicPr>
          <p:cNvPr id="13315" name="Picture 3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33" y="2225086"/>
            <a:ext cx="2533334" cy="3276191"/>
          </a:xfrm>
          <a:ln/>
        </p:spPr>
      </p:pic>
      <p:pic>
        <p:nvPicPr>
          <p:cNvPr id="13316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14" y="2934610"/>
            <a:ext cx="2028572" cy="1857143"/>
          </a:xfr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Dilatación con Balón</a:t>
            </a:r>
            <a:endParaRPr lang="es-ES"/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028825"/>
            <a:ext cx="4391025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T.U.N.A.</a:t>
            </a:r>
            <a:endParaRPr lang="es-ES"/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976438"/>
            <a:ext cx="3667125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Láser de Contacto</a:t>
            </a:r>
            <a:endParaRPr lang="es-ES"/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583113"/>
            <a:ext cx="1952625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676400"/>
            <a:ext cx="23844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062163"/>
            <a:ext cx="4048125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Stents</a:t>
            </a:r>
            <a:endParaRPr lang="es-ES"/>
          </a:p>
        </p:txBody>
      </p:sp>
      <p:pic>
        <p:nvPicPr>
          <p:cNvPr id="15363" name="Picture 3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6" y="2272705"/>
            <a:ext cx="2819048" cy="3180953"/>
          </a:xfrm>
          <a:ln/>
        </p:spPr>
      </p:pic>
      <p:pic>
        <p:nvPicPr>
          <p:cNvPr id="15364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19" y="2339372"/>
            <a:ext cx="2704762" cy="3047619"/>
          </a:xfr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Terapia Térmica</a:t>
            </a:r>
            <a:endParaRPr lang="es-ES"/>
          </a:p>
        </p:txBody>
      </p:sp>
      <p:pic>
        <p:nvPicPr>
          <p:cNvPr id="18435" name="Picture 3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71" y="2082229"/>
            <a:ext cx="2742857" cy="3561905"/>
          </a:xfrm>
          <a:ln/>
        </p:spPr>
      </p:pic>
      <p:pic>
        <p:nvPicPr>
          <p:cNvPr id="18436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7" y="2129848"/>
            <a:ext cx="2761905" cy="3466667"/>
          </a:xfrm>
          <a:ln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2325" y="6232525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s-ES_tradnl">
                <a:solidFill>
                  <a:schemeClr val="bg2"/>
                </a:solidFill>
              </a:rPr>
              <a:t>Hipertermia Transrectal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32325" y="6232525"/>
            <a:ext cx="372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s-ES_tradnl">
                <a:solidFill>
                  <a:schemeClr val="bg2"/>
                </a:solidFill>
              </a:rPr>
              <a:t>Termoterapia Transuretral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Función </a:t>
            </a:r>
            <a:endParaRPr lang="es-E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29600" cy="26928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Producir sustancias alimenticias para los espermatozoides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Sustancias de defensa contra infecciones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Hormonas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Predisposición  </a:t>
            </a:r>
            <a:r>
              <a:rPr lang="es-ES_tradnl" dirty="0">
                <a:sym typeface="Wingdings" pitchFamily="2" charset="2"/>
              </a:rPr>
              <a:t> Ser Hombre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1700808"/>
            <a:ext cx="440283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Hiperplasia Prostática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Cáncer Prostático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  <a:p>
            <a:pPr>
              <a:buFont typeface="Wingdings" pitchFamily="2" charset="2"/>
              <a:buChar char="Ø"/>
            </a:pPr>
            <a:r>
              <a:rPr lang="es-ES_tradnl" dirty="0"/>
              <a:t>Prostatitis</a:t>
            </a:r>
          </a:p>
          <a:p>
            <a:pPr>
              <a:buFont typeface="Wingdings" pitchFamily="2" charset="2"/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Enfermedades Prostáticas</a:t>
            </a:r>
            <a:br>
              <a:rPr lang="es-ES_tradnl"/>
            </a:br>
            <a:r>
              <a:rPr lang="es-ES_tradnl"/>
              <a:t>Síntomas</a:t>
            </a: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itchFamily="2" charset="2"/>
              <a:buChar char="Ø"/>
            </a:pPr>
            <a:r>
              <a:rPr lang="es-ES_tradnl" dirty="0"/>
              <a:t>Irritativos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s-ES_tradnl" dirty="0"/>
              <a:t>Frecuencia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s-ES_tradnl" dirty="0" err="1"/>
              <a:t>Nicturia</a:t>
            </a:r>
            <a:endParaRPr lang="es-ES_tradnl" dirty="0"/>
          </a:p>
          <a:p>
            <a:pPr marL="533400" indent="-533400">
              <a:buFont typeface="Wingdings" pitchFamily="2" charset="2"/>
              <a:buAutoNum type="alphaLcPeriod"/>
            </a:pPr>
            <a:r>
              <a:rPr lang="es-ES_tradnl" dirty="0"/>
              <a:t>Sensación de vaciamiento incompleto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s-ES_tradnl" dirty="0"/>
              <a:t>Urgencia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s-ES_tradnl" dirty="0"/>
              <a:t>Incontinencia </a:t>
            </a:r>
            <a:endParaRPr lang="es-E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dirty="0"/>
              <a:t>Obstructivos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Retardo en inicio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Prolongación del tiempo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Chorro disminuido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Aumento de la fuerza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Titubeo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dirty="0"/>
              <a:t>Retención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01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Enfermedades Prostáticas</a:t>
            </a:r>
            <a:endParaRPr lang="es-E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endParaRPr lang="es-ES_tradnl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u="sng" dirty="0"/>
              <a:t>Hiperplasia Prostática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800" dirty="0"/>
              <a:t>Síntomas: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dirty="0"/>
              <a:t>      Irritativos                    Obstructivos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 startAt="2"/>
            </a:pPr>
            <a:r>
              <a:rPr lang="es-ES_tradnl" sz="2800" dirty="0"/>
              <a:t>Mas común después de los 50 años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 startAt="2"/>
            </a:pPr>
            <a:r>
              <a:rPr lang="es-ES_tradnl" sz="2800" dirty="0"/>
              <a:t>Segunda causa mas común de cirugía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 startAt="2"/>
            </a:pPr>
            <a:r>
              <a:rPr lang="es-ES_tradnl" sz="2800" dirty="0"/>
              <a:t>Secundaria a un desbalance en factores de crecimiento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 startAt="2"/>
            </a:pPr>
            <a:endParaRPr lang="es-ES_tradnl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dirty="0"/>
              <a:t>       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s-ES_tradnl" b="1" u="sng" dirty="0"/>
              <a:t>Cáncer Prostático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Asintomático en etapas iniciales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Puede acompañar a la hiperplasia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Cáncer mas común 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Primera causa de muerte por cáncer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Síntomas variables al estar avanzado 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Tratamiento depende de Etapa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Enfermedades Prostáticas</a:t>
            </a: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s-ES_tradnl" b="1" u="sng" dirty="0" smtClean="0"/>
              <a:t>Prostatitis</a:t>
            </a:r>
            <a:endParaRPr lang="es-ES_tradnl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Proceso bacteriano, viral o alérgico.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Síntomas irritativos y obstructivos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Ardor a la micción, a la eyaculación, dolor testicular, perineal, </a:t>
            </a:r>
            <a:r>
              <a:rPr lang="es-ES_tradnl" dirty="0" err="1"/>
              <a:t>suprapúbico</a:t>
            </a:r>
            <a:r>
              <a:rPr lang="es-ES_tradnl" dirty="0"/>
              <a:t>, ardor uretral, prurito uretral.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s-ES_tradnl" dirty="0"/>
              <a:t>Relacionado con inflamación del colon.</a:t>
            </a:r>
          </a:p>
          <a:p>
            <a:pPr marL="609600" indent="-609600">
              <a:buFont typeface="Wingdings" pitchFamily="2" charset="2"/>
              <a:buAutoNum type="alphaLcPeriod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TC010219416[[fn=Tema de bienvenida]]</Template>
  <TotalTime>623</TotalTime>
  <Words>318</Words>
  <Application>Microsoft Office PowerPoint</Application>
  <PresentationFormat>Presentación en pantalla (4:3)</PresentationFormat>
  <Paragraphs>152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宋体</vt:lpstr>
      <vt:lpstr>Arial</vt:lpstr>
      <vt:lpstr>Book Antiqua</vt:lpstr>
      <vt:lpstr>Cambria</vt:lpstr>
      <vt:lpstr>Monotype Sorts</vt:lpstr>
      <vt:lpstr>Times New Roman</vt:lpstr>
      <vt:lpstr>Wingdings</vt:lpstr>
      <vt:lpstr>Wingdings 2</vt:lpstr>
      <vt:lpstr>Welcome</vt:lpstr>
      <vt:lpstr>Enfermedades Prostáticas</vt:lpstr>
      <vt:lpstr>Enfermedades Prostáticas Anatomía</vt:lpstr>
      <vt:lpstr>Enfermedades Prostáticas Función </vt:lpstr>
      <vt:lpstr>Enfermedades Prostáticas</vt:lpstr>
      <vt:lpstr>Enfermedades Prostáticas Síntomas</vt:lpstr>
      <vt:lpstr>Enfermedades Prostáticas</vt:lpstr>
      <vt:lpstr>Enfermedades Prostáticas</vt:lpstr>
      <vt:lpstr>Enfermedades Prostáticas</vt:lpstr>
      <vt:lpstr>Enfermedades Prostáticas</vt:lpstr>
      <vt:lpstr>Enfermedades Prostáticas Exámenes Básicos</vt:lpstr>
      <vt:lpstr>Enfermedades Prostáticas Otros Exámenes</vt:lpstr>
      <vt:lpstr>Enfermedades Prostáticas Tacto Rectal</vt:lpstr>
      <vt:lpstr>Enfermedades Prostáticas</vt:lpstr>
      <vt:lpstr>Enfermedades Prostáticas</vt:lpstr>
      <vt:lpstr>Enfermedades Prostáticas Complicaciones</vt:lpstr>
      <vt:lpstr>Enfermedades Prostáticas</vt:lpstr>
      <vt:lpstr>Enfermedades Prostáticas Tratamiento</vt:lpstr>
      <vt:lpstr>Enfermedades Prostáticas</vt:lpstr>
      <vt:lpstr>Enfermedades Prostáticas Tratamiento Médico</vt:lpstr>
      <vt:lpstr>Enfermedades Prostáticas</vt:lpstr>
      <vt:lpstr>Enfermedades Prostáticas Prostatectomía Abierta</vt:lpstr>
      <vt:lpstr>Enfermedades Prostáticas R.T.U.P.</vt:lpstr>
      <vt:lpstr>Enfermedades Prostáticas R.T.U.P.</vt:lpstr>
      <vt:lpstr>Enfermedades Prostáticas Dilatación con Balón</vt:lpstr>
      <vt:lpstr>Enfermedades Prostáticas T.U.N.A.</vt:lpstr>
      <vt:lpstr>Enfermedades Prostáticas Láser de Contacto</vt:lpstr>
      <vt:lpstr>Enfermedades Prostáticas Stents</vt:lpstr>
      <vt:lpstr>Enfermedades Prostáticas Terapia Térmica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Prostáticas</dc:title>
  <dc:creator>Hugo Eduardo Iraheta Martí</dc:creator>
  <cp:lastModifiedBy>Usuario de Windows</cp:lastModifiedBy>
  <cp:revision>19</cp:revision>
  <dcterms:created xsi:type="dcterms:W3CDTF">1999-03-12T22:27:54Z</dcterms:created>
  <dcterms:modified xsi:type="dcterms:W3CDTF">2015-10-07T15:51:08Z</dcterms:modified>
</cp:coreProperties>
</file>